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7.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8.xml" ContentType="application/vnd.openxmlformats-officedocument.presentationml.tags+xml"/>
  <Override PartName="/ppt/notesSlides/notesSlide30.xml" ContentType="application/vnd.openxmlformats-officedocument.presentationml.notesSlide+xml"/>
  <Override PartName="/ppt/tags/tag9.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3.xml" ContentType="application/vnd.openxmlformats-officedocument.presentationml.notesSlide+xml"/>
  <Override PartName="/ppt/tags/tag13.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395" r:id="rId2"/>
    <p:sldId id="257" r:id="rId3"/>
    <p:sldId id="352" r:id="rId4"/>
    <p:sldId id="353" r:id="rId5"/>
    <p:sldId id="396" r:id="rId6"/>
    <p:sldId id="397" r:id="rId7"/>
    <p:sldId id="398" r:id="rId8"/>
    <p:sldId id="318" r:id="rId9"/>
    <p:sldId id="259" r:id="rId10"/>
    <p:sldId id="319" r:id="rId11"/>
    <p:sldId id="264" r:id="rId12"/>
    <p:sldId id="261" r:id="rId13"/>
    <p:sldId id="320" r:id="rId14"/>
    <p:sldId id="390" r:id="rId15"/>
    <p:sldId id="263" r:id="rId16"/>
    <p:sldId id="330" r:id="rId17"/>
    <p:sldId id="338" r:id="rId18"/>
    <p:sldId id="364" r:id="rId19"/>
    <p:sldId id="399" r:id="rId20"/>
    <p:sldId id="367" r:id="rId21"/>
    <p:sldId id="392" r:id="rId22"/>
    <p:sldId id="368" r:id="rId23"/>
    <p:sldId id="393" r:id="rId24"/>
    <p:sldId id="387" r:id="rId25"/>
    <p:sldId id="394" r:id="rId26"/>
    <p:sldId id="388" r:id="rId27"/>
    <p:sldId id="279" r:id="rId28"/>
    <p:sldId id="373" r:id="rId29"/>
    <p:sldId id="374" r:id="rId30"/>
    <p:sldId id="375" r:id="rId31"/>
    <p:sldId id="400" r:id="rId32"/>
    <p:sldId id="376" r:id="rId33"/>
    <p:sldId id="391" r:id="rId34"/>
    <p:sldId id="272" r:id="rId35"/>
    <p:sldId id="280" r:id="rId36"/>
  </p:sldIdLst>
  <p:sldSz cx="12192000" cy="6858000"/>
  <p:notesSz cx="6797675" cy="9928225"/>
  <p:custDataLst>
    <p:tags r:id="rId38"/>
  </p:custData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BF438819-63B4-4280-80DB-FBF46D691872}">
          <p14:sldIdLst>
            <p14:sldId id="395"/>
            <p14:sldId id="257"/>
            <p14:sldId id="352"/>
            <p14:sldId id="353"/>
            <p14:sldId id="396"/>
            <p14:sldId id="397"/>
            <p14:sldId id="398"/>
          </p14:sldIdLst>
        </p14:section>
        <p14:section name="個勞" id="{A2FC3805-CA1C-40B6-A817-940DF240AF1F}">
          <p14:sldIdLst>
            <p14:sldId id="318"/>
            <p14:sldId id="259"/>
            <p14:sldId id="319"/>
            <p14:sldId id="264"/>
            <p14:sldId id="261"/>
            <p14:sldId id="320"/>
            <p14:sldId id="390"/>
            <p14:sldId id="263"/>
            <p14:sldId id="330"/>
            <p14:sldId id="338"/>
            <p14:sldId id="364"/>
            <p14:sldId id="399"/>
            <p14:sldId id="367"/>
            <p14:sldId id="392"/>
            <p14:sldId id="368"/>
            <p14:sldId id="393"/>
            <p14:sldId id="387"/>
            <p14:sldId id="394"/>
            <p14:sldId id="388"/>
            <p14:sldId id="279"/>
            <p14:sldId id="373"/>
            <p14:sldId id="374"/>
            <p14:sldId id="375"/>
            <p14:sldId id="400"/>
            <p14:sldId id="376"/>
            <p14:sldId id="391"/>
            <p14:sldId id="272"/>
            <p14:sldId id="280"/>
          </p14:sldIdLst>
        </p14:section>
      </p14:sectionLst>
    </p:ext>
    <p:ext uri="{EFAFB233-063F-42B5-8137-9DF3F51BA10A}">
      <p15:sldGuideLst xmlns:p15="http://schemas.microsoft.com/office/powerpoint/2012/main">
        <p15:guide id="1" orient="horz" pos="3906" userDrawn="1">
          <p15:clr>
            <a:srgbClr val="A4A3A4"/>
          </p15:clr>
        </p15:guide>
        <p15:guide id="2" pos="5110" userDrawn="1">
          <p15:clr>
            <a:srgbClr val="A4A3A4"/>
          </p15:clr>
        </p15:guide>
        <p15:guide id="4" pos="6834" userDrawn="1">
          <p15:clr>
            <a:srgbClr val="A4A3A4"/>
          </p15:clr>
        </p15:guide>
        <p15:guide id="5" pos="1822" userDrawn="1">
          <p15:clr>
            <a:srgbClr val="A4A3A4"/>
          </p15:clr>
        </p15:guide>
        <p15:guide id="6" pos="5813" userDrawn="1">
          <p15:clr>
            <a:srgbClr val="A4A3A4"/>
          </p15:clr>
        </p15:guide>
        <p15:guide id="7" orient="horz" pos="1842" userDrawn="1">
          <p15:clr>
            <a:srgbClr val="A4A3A4"/>
          </p15:clr>
        </p15:guide>
        <p15:guide id="8" pos="2230" userDrawn="1">
          <p15:clr>
            <a:srgbClr val="A4A3A4"/>
          </p15:clr>
        </p15:guide>
        <p15:guide id="9" pos="545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67B4"/>
    <a:srgbClr val="C14F4F"/>
    <a:srgbClr val="628EFF"/>
    <a:srgbClr val="65C784"/>
    <a:srgbClr val="FAF0E0"/>
    <a:srgbClr val="F9EFDF"/>
    <a:srgbClr val="A7014D"/>
    <a:srgbClr val="8214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011" autoAdjust="0"/>
    <p:restoredTop sz="76092" autoAdjust="0"/>
  </p:normalViewPr>
  <p:slideViewPr>
    <p:cSldViewPr snapToGrid="0" showGuides="1">
      <p:cViewPr>
        <p:scale>
          <a:sx n="66" d="100"/>
          <a:sy n="66" d="100"/>
        </p:scale>
        <p:origin x="2346" y="48"/>
      </p:cViewPr>
      <p:guideLst>
        <p:guide orient="horz" pos="3906"/>
        <p:guide pos="5110"/>
        <p:guide pos="6834"/>
        <p:guide pos="1822"/>
        <p:guide pos="5813"/>
        <p:guide orient="horz" pos="1842"/>
        <p:guide pos="2230"/>
        <p:guide pos="5450"/>
      </p:guideLst>
    </p:cSldViewPr>
  </p:slideViewPr>
  <p:notesTextViewPr>
    <p:cViewPr>
      <p:scale>
        <a:sx n="125" d="100"/>
        <a:sy n="125" d="100"/>
      </p:scale>
      <p:origin x="0" y="0"/>
    </p:cViewPr>
  </p:notesTextViewPr>
  <p:sorterViewPr>
    <p:cViewPr varScale="1">
      <p:scale>
        <a:sx n="1" d="1"/>
        <a:sy n="1" d="1"/>
      </p:scale>
      <p:origin x="0" y="-6654"/>
    </p:cViewPr>
  </p:sorterViewPr>
  <p:notesViewPr>
    <p:cSldViewPr snapToGrid="0" showGuides="1">
      <p:cViewPr>
        <p:scale>
          <a:sx n="125" d="100"/>
          <a:sy n="125" d="100"/>
        </p:scale>
        <p:origin x="2952" y="-221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EF887800-923C-429D-A812-662EC8D97152}" type="datetimeFigureOut">
              <a:rPr lang="zh-TW" altLang="en-US" smtClean="0"/>
              <a:t>2022/5/10</a:t>
            </a:fld>
            <a:endParaRPr lang="zh-TW" altLang="en-US"/>
          </a:p>
        </p:txBody>
      </p:sp>
      <p:sp>
        <p:nvSpPr>
          <p:cNvPr id="4" name="投影片影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80C47B0-A0F0-4A5D-A3C3-01A35B60F670}" type="slidenum">
              <a:rPr lang="zh-TW" altLang="en-US" smtClean="0"/>
              <a:t>‹#›</a:t>
            </a:fld>
            <a:endParaRPr lang="zh-TW" altLang="en-US"/>
          </a:p>
        </p:txBody>
      </p:sp>
    </p:spTree>
    <p:extLst>
      <p:ext uri="{BB962C8B-B14F-4D97-AF65-F5344CB8AC3E}">
        <p14:creationId xmlns:p14="http://schemas.microsoft.com/office/powerpoint/2010/main" val="1879040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notes"/>
          <p:cNvSpPr>
            <a:spLocks noGrp="1" noRot="1" noChangeAspect="1"/>
          </p:cNvSpPr>
          <p:nvPr>
            <p:ph type="sldImg" idx="2"/>
          </p:nvPr>
        </p:nvSpPr>
        <p:spPr>
          <a:xfrm>
            <a:off x="-223838" y="808038"/>
            <a:ext cx="7185026" cy="40417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p:notes"/>
          <p:cNvSpPr txBox="1">
            <a:spLocks noGrp="1"/>
          </p:cNvSpPr>
          <p:nvPr>
            <p:ph type="body" idx="1"/>
          </p:nvPr>
        </p:nvSpPr>
        <p:spPr>
          <a:xfrm>
            <a:off x="673788" y="5120362"/>
            <a:ext cx="5390305" cy="485086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61591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6A46CA9-F048-42E7-9162-BF982E27C871}" type="slidenum">
              <a:rPr kumimoji="0"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86822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e21fa792ab_0_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e21fa792ab_0_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158750" indent="0">
              <a:buNone/>
            </a:pPr>
            <a:r>
              <a:rPr lang="zh-TW" altLang="en-US" sz="1100" b="1" dirty="0">
                <a:ln w="11430"/>
                <a:solidFill>
                  <a:schemeClr val="tx1"/>
                </a:solidFill>
                <a:latin typeface="微軟正黑體" panose="020B0604030504040204" pitchFamily="34" charset="-120"/>
                <a:ea typeface="微軟正黑體" panose="020B0604030504040204" pitchFamily="34" charset="-120"/>
                <a:cs typeface="+mn-ea"/>
                <a:sym typeface="+mn-lt"/>
              </a:rPr>
              <a:t>*思考</a:t>
            </a:r>
            <a:r>
              <a:rPr lang="en-US" altLang="zh-TW" sz="1100" b="1" dirty="0">
                <a:ln w="11430"/>
                <a:solidFill>
                  <a:schemeClr val="tx1"/>
                </a:solidFill>
                <a:latin typeface="微軟正黑體" panose="020B0604030504040204" pitchFamily="34" charset="-120"/>
                <a:ea typeface="微軟正黑體" panose="020B0604030504040204" pitchFamily="34" charset="-120"/>
                <a:cs typeface="+mn-ea"/>
                <a:sym typeface="+mn-lt"/>
              </a:rPr>
              <a:t>1(</a:t>
            </a:r>
            <a:r>
              <a:rPr lang="zh-TW" altLang="en-US" sz="1100" b="1" dirty="0">
                <a:ln w="11430"/>
                <a:solidFill>
                  <a:schemeClr val="tx1"/>
                </a:solidFill>
                <a:latin typeface="微軟正黑體" panose="020B0604030504040204" pitchFamily="34" charset="-120"/>
                <a:ea typeface="微軟正黑體" panose="020B0604030504040204" pitchFamily="34" charset="-120"/>
                <a:cs typeface="+mn-ea"/>
                <a:sym typeface="+mn-lt"/>
              </a:rPr>
              <a:t>開店的前置作業</a:t>
            </a:r>
            <a:r>
              <a:rPr lang="en-US" altLang="zh-TW" sz="1100" b="1" dirty="0">
                <a:ln w="11430"/>
                <a:solidFill>
                  <a:schemeClr val="tx1"/>
                </a:solidFill>
                <a:latin typeface="微軟正黑體" panose="020B0604030504040204" pitchFamily="34" charset="-120"/>
                <a:ea typeface="微軟正黑體" panose="020B0604030504040204" pitchFamily="34" charset="-120"/>
                <a:cs typeface="+mn-ea"/>
                <a:sym typeface="+mn-lt"/>
              </a:rPr>
              <a:t>)</a:t>
            </a:r>
            <a:r>
              <a:rPr lang="en-US" altLang="zh-TW" sz="1100" b="1" dirty="0">
                <a:solidFill>
                  <a:schemeClr val="tx1"/>
                </a:solidFill>
                <a:latin typeface="微軟正黑體" panose="020B0604030504040204" pitchFamily="34" charset="-120"/>
                <a:ea typeface="微軟正黑體" panose="020B0604030504040204" pitchFamily="34" charset="-120"/>
                <a:cs typeface="+mn-ea"/>
                <a:sym typeface="+mn-lt"/>
              </a:rPr>
              <a:t> :</a:t>
            </a:r>
            <a:r>
              <a:rPr lang="zh-TW" altLang="zh-TW" sz="1100" b="1" dirty="0">
                <a:solidFill>
                  <a:schemeClr val="tx1"/>
                </a:solidFill>
                <a:latin typeface="微軟正黑體" panose="020B0604030504040204" pitchFamily="34" charset="-120"/>
                <a:ea typeface="微軟正黑體" panose="020B0604030504040204" pitchFamily="34" charset="-120"/>
                <a:cs typeface="+mn-ea"/>
                <a:sym typeface="+mn-lt"/>
              </a:rPr>
              <a:t>期待同學知道「創業維艱」</a:t>
            </a:r>
            <a:endParaRPr lang="en-US" altLang="zh-TW" sz="1100" b="1" dirty="0">
              <a:ln w="11430"/>
              <a:solidFill>
                <a:schemeClr val="tx1"/>
              </a:solidFill>
              <a:latin typeface="微軟正黑體" panose="020B0604030504040204" pitchFamily="34" charset="-120"/>
              <a:ea typeface="微軟正黑體" panose="020B0604030504040204" pitchFamily="34" charset="-120"/>
              <a:cs typeface="+mn-ea"/>
              <a:sym typeface="+mn-lt"/>
            </a:endParaRPr>
          </a:p>
          <a:p>
            <a:pPr marL="158750" indent="0">
              <a:buNone/>
            </a:pPr>
            <a:r>
              <a:rPr lang="zh-TW" altLang="en-US" sz="1100" b="1" dirty="0">
                <a:ln w="11430"/>
                <a:solidFill>
                  <a:schemeClr val="tx1"/>
                </a:solidFill>
                <a:latin typeface="微軟正黑體" panose="020B0604030504040204" pitchFamily="34" charset="-120"/>
                <a:ea typeface="微軟正黑體" panose="020B0604030504040204" pitchFamily="34" charset="-120"/>
                <a:cs typeface="+mn-ea"/>
                <a:sym typeface="+mn-lt"/>
              </a:rPr>
              <a:t>*思考</a:t>
            </a:r>
            <a:r>
              <a:rPr lang="en-US" altLang="zh-TW" sz="1100" b="1" dirty="0">
                <a:ln w="11430"/>
                <a:solidFill>
                  <a:schemeClr val="tx1"/>
                </a:solidFill>
                <a:latin typeface="微軟正黑體" panose="020B0604030504040204" pitchFamily="34" charset="-120"/>
                <a:ea typeface="微軟正黑體" panose="020B0604030504040204" pitchFamily="34" charset="-120"/>
                <a:cs typeface="+mn-ea"/>
                <a:sym typeface="+mn-lt"/>
              </a:rPr>
              <a:t>2(</a:t>
            </a:r>
            <a:r>
              <a:rPr lang="zh-TW" altLang="zh-TW" sz="1100" b="1" kern="100" dirty="0">
                <a:solidFill>
                  <a:schemeClr val="tx1"/>
                </a:solidFill>
                <a:latin typeface="微軟正黑體" panose="020B0604030504040204" pitchFamily="34" charset="-120"/>
                <a:ea typeface="微軟正黑體" panose="020B0604030504040204" pitchFamily="34" charset="-120"/>
                <a:cs typeface="+mn-ea"/>
                <a:sym typeface="+mn-lt"/>
              </a:rPr>
              <a:t>引入技術型高中或是以後大學的所有科系都是所謂的「職業類科」，如果你是老闆，想要怎樣的員工？</a:t>
            </a:r>
            <a:r>
              <a:rPr lang="en-US" altLang="zh-TW" sz="1100" b="1" dirty="0">
                <a:ln w="11430"/>
                <a:solidFill>
                  <a:schemeClr val="tx1"/>
                </a:solidFill>
                <a:latin typeface="微軟正黑體" panose="020B0604030504040204" pitchFamily="34" charset="-120"/>
                <a:ea typeface="微軟正黑體" panose="020B0604030504040204" pitchFamily="34" charset="-120"/>
                <a:cs typeface="+mn-ea"/>
                <a:sym typeface="+mn-lt"/>
              </a:rPr>
              <a:t>)</a:t>
            </a:r>
          </a:p>
          <a:p>
            <a:pPr marL="914400" lvl="1" indent="-457200">
              <a:buFont typeface="Wingdings" panose="05000000000000000000" pitchFamily="2" charset="2"/>
              <a:buAutoNum type="circleNumWdWhitePlain"/>
            </a:pPr>
            <a:r>
              <a:rPr lang="zh-TW" altLang="en-US" sz="1100" kern="100" dirty="0">
                <a:solidFill>
                  <a:schemeClr val="tx1"/>
                </a:solidFill>
                <a:latin typeface="微軟正黑體" panose="020B0604030504040204" pitchFamily="34" charset="-120"/>
                <a:ea typeface="微軟正黑體" panose="020B0604030504040204" pitchFamily="34" charset="-120"/>
                <a:cs typeface="+mn-ea"/>
                <a:sym typeface="+mn-lt"/>
              </a:rPr>
              <a:t>徵才條件</a:t>
            </a:r>
            <a:r>
              <a:rPr lang="en-US" altLang="zh-TW" sz="1100" kern="100" dirty="0">
                <a:solidFill>
                  <a:schemeClr val="tx1"/>
                </a:solidFill>
                <a:latin typeface="微軟正黑體" panose="020B0604030504040204" pitchFamily="34" charset="-120"/>
                <a:ea typeface="微軟正黑體" panose="020B0604030504040204" pitchFamily="34" charset="-120"/>
                <a:cs typeface="+mn-ea"/>
                <a:sym typeface="Wingdings" panose="05000000000000000000" pitchFamily="2" charset="2"/>
              </a:rPr>
              <a:t></a:t>
            </a:r>
            <a:r>
              <a:rPr lang="zh-TW" altLang="zh-TW" sz="1100" kern="100" dirty="0">
                <a:solidFill>
                  <a:schemeClr val="tx1"/>
                </a:solidFill>
                <a:latin typeface="微軟正黑體" panose="020B0604030504040204" pitchFamily="34" charset="-120"/>
                <a:ea typeface="微軟正黑體" panose="020B0604030504040204" pitchFamily="34" charset="-120"/>
                <a:cs typeface="+mn-ea"/>
                <a:sym typeface="+mn-lt"/>
              </a:rPr>
              <a:t>讓同學反思自</a:t>
            </a:r>
            <a:r>
              <a:rPr lang="zh-TW" altLang="en-US" sz="1100" kern="100" dirty="0">
                <a:solidFill>
                  <a:schemeClr val="tx1"/>
                </a:solidFill>
                <a:latin typeface="微軟正黑體" panose="020B0604030504040204" pitchFamily="34" charset="-120"/>
                <a:ea typeface="微軟正黑體" panose="020B0604030504040204" pitchFamily="34" charset="-120"/>
                <a:cs typeface="+mn-ea"/>
                <a:sym typeface="+mn-lt"/>
              </a:rPr>
              <a:t>身硬技能</a:t>
            </a:r>
            <a:r>
              <a:rPr lang="en-US" altLang="zh-TW" sz="1100" kern="100" dirty="0">
                <a:solidFill>
                  <a:schemeClr val="tx1"/>
                </a:solidFill>
                <a:latin typeface="微軟正黑體" panose="020B0604030504040204" pitchFamily="34" charset="-120"/>
                <a:ea typeface="微軟正黑體" panose="020B0604030504040204" pitchFamily="34" charset="-120"/>
                <a:cs typeface="+mn-ea"/>
                <a:sym typeface="+mn-lt"/>
              </a:rPr>
              <a:t>&amp;</a:t>
            </a:r>
            <a:r>
              <a:rPr lang="zh-TW" altLang="en-US" sz="1100" kern="100" dirty="0">
                <a:solidFill>
                  <a:schemeClr val="tx1"/>
                </a:solidFill>
                <a:latin typeface="微軟正黑體" panose="020B0604030504040204" pitchFamily="34" charset="-120"/>
                <a:ea typeface="微軟正黑體" panose="020B0604030504040204" pitchFamily="34" charset="-120"/>
                <a:cs typeface="+mn-ea"/>
                <a:sym typeface="+mn-lt"/>
              </a:rPr>
              <a:t>軟技能</a:t>
            </a:r>
            <a:r>
              <a:rPr lang="zh-TW" altLang="en-US" sz="1100" b="1" dirty="0">
                <a:ln w="11430"/>
                <a:solidFill>
                  <a:schemeClr val="tx1"/>
                </a:solidFill>
                <a:latin typeface="微軟正黑體" panose="020B0604030504040204" pitchFamily="34" charset="-120"/>
                <a:ea typeface="微軟正黑體" panose="020B0604030504040204" pitchFamily="34" charset="-120"/>
                <a:cs typeface="+mn-ea"/>
                <a:sym typeface="+mn-lt"/>
              </a:rPr>
              <a:t>                    </a:t>
            </a:r>
            <a:endParaRPr lang="en-US" altLang="zh-TW" sz="1100" kern="100" dirty="0">
              <a:solidFill>
                <a:schemeClr val="tx1"/>
              </a:solidFill>
              <a:effectLst/>
              <a:latin typeface="微軟正黑體" panose="020B0604030504040204" pitchFamily="34" charset="-120"/>
              <a:ea typeface="微軟正黑體" panose="020B0604030504040204" pitchFamily="34" charset="-120"/>
              <a:cs typeface="+mn-ea"/>
              <a:sym typeface="+mn-lt"/>
            </a:endParaRPr>
          </a:p>
          <a:p>
            <a:pPr marL="914400" lvl="1" indent="-457200">
              <a:buFont typeface="Wingdings" panose="05000000000000000000" pitchFamily="2" charset="2"/>
              <a:buAutoNum type="circleNumWdWhitePlain"/>
            </a:pPr>
            <a:r>
              <a:rPr lang="zh-TW" altLang="en-US" sz="1100" kern="100" dirty="0">
                <a:solidFill>
                  <a:schemeClr val="tx1"/>
                </a:solidFill>
                <a:latin typeface="微軟正黑體" panose="020B0604030504040204" pitchFamily="34" charset="-120"/>
                <a:ea typeface="微軟正黑體" panose="020B0604030504040204" pitchFamily="34" charset="-120"/>
                <a:cs typeface="+mn-ea"/>
                <a:sym typeface="+mn-lt"/>
              </a:rPr>
              <a:t>管理</a:t>
            </a:r>
            <a:r>
              <a:rPr lang="zh-TW" altLang="zh-TW" sz="1100" kern="100" dirty="0">
                <a:solidFill>
                  <a:schemeClr val="tx1"/>
                </a:solidFill>
                <a:effectLst/>
                <a:latin typeface="微軟正黑體" panose="020B0604030504040204" pitchFamily="34" charset="-120"/>
                <a:ea typeface="微軟正黑體" panose="020B0604030504040204" pitchFamily="34" charset="-120"/>
                <a:cs typeface="+mn-ea"/>
                <a:sym typeface="+mn-lt"/>
              </a:rPr>
              <a:t>員工</a:t>
            </a:r>
            <a:r>
              <a:rPr lang="en-US" altLang="zh-TW" sz="1100" kern="100" dirty="0">
                <a:solidFill>
                  <a:schemeClr val="tx1"/>
                </a:solidFill>
                <a:latin typeface="微軟正黑體" panose="020B0604030504040204" pitchFamily="34" charset="-120"/>
                <a:ea typeface="微軟正黑體" panose="020B0604030504040204" pitchFamily="34" charset="-120"/>
                <a:cs typeface="+mn-ea"/>
                <a:sym typeface="Wingdings" panose="05000000000000000000" pitchFamily="2" charset="2"/>
              </a:rPr>
              <a:t></a:t>
            </a:r>
            <a:r>
              <a:rPr lang="zh-TW" altLang="zh-TW" sz="1100" kern="100" dirty="0">
                <a:solidFill>
                  <a:schemeClr val="tx1"/>
                </a:solidFill>
                <a:latin typeface="微軟正黑體" panose="020B0604030504040204" pitchFamily="34" charset="-120"/>
                <a:ea typeface="微軟正黑體" panose="020B0604030504040204" pitchFamily="34" charset="-120"/>
                <a:cs typeface="+mn-ea"/>
                <a:sym typeface="+mn-lt"/>
              </a:rPr>
              <a:t>讓同學反思</a:t>
            </a:r>
            <a:r>
              <a:rPr lang="zh-TW" altLang="zh-TW" sz="1100" kern="100" dirty="0">
                <a:solidFill>
                  <a:schemeClr val="tx1"/>
                </a:solidFill>
                <a:effectLst/>
                <a:latin typeface="微軟正黑體" panose="020B0604030504040204" pitchFamily="34" charset="-120"/>
                <a:ea typeface="微軟正黑體" panose="020B0604030504040204" pitchFamily="34" charset="-120"/>
                <a:cs typeface="+mn-ea"/>
                <a:sym typeface="+mn-lt"/>
              </a:rPr>
              <a:t>雇主的</a:t>
            </a:r>
            <a:r>
              <a:rPr lang="zh-TW" altLang="en-US" sz="1100" kern="100" dirty="0">
                <a:solidFill>
                  <a:schemeClr val="tx1"/>
                </a:solidFill>
                <a:effectLst/>
                <a:latin typeface="微軟正黑體" panose="020B0604030504040204" pitchFamily="34" charset="-120"/>
                <a:ea typeface="微軟正黑體" panose="020B0604030504040204" pitchFamily="34" charset="-120"/>
                <a:cs typeface="+mn-ea"/>
                <a:sym typeface="+mn-lt"/>
              </a:rPr>
              <a:t>老闆</a:t>
            </a:r>
            <a:r>
              <a:rPr lang="zh-TW" altLang="zh-TW" sz="1100" kern="100" dirty="0">
                <a:solidFill>
                  <a:schemeClr val="tx1"/>
                </a:solidFill>
                <a:effectLst/>
                <a:latin typeface="微軟正黑體" panose="020B0604030504040204" pitchFamily="34" charset="-120"/>
                <a:ea typeface="微軟正黑體" panose="020B0604030504040204" pitchFamily="34" charset="-120"/>
                <a:cs typeface="+mn-ea"/>
                <a:sym typeface="+mn-lt"/>
              </a:rPr>
              <a:t>道德</a:t>
            </a:r>
            <a:r>
              <a:rPr lang="zh-TW" altLang="en-US" sz="1100" b="1" dirty="0">
                <a:ln w="11430"/>
                <a:solidFill>
                  <a:schemeClr val="tx1"/>
                </a:solidFill>
                <a:latin typeface="微軟正黑體" panose="020B0604030504040204" pitchFamily="34" charset="-120"/>
                <a:ea typeface="微軟正黑體" panose="020B0604030504040204" pitchFamily="34" charset="-120"/>
                <a:cs typeface="+mn-ea"/>
                <a:sym typeface="+mn-lt"/>
              </a:rPr>
              <a:t> </a:t>
            </a:r>
            <a:endParaRPr lang="en-US" altLang="zh-TW" sz="1100" b="1" dirty="0">
              <a:ln w="11430"/>
              <a:solidFill>
                <a:schemeClr val="tx1"/>
              </a:solidFill>
              <a:latin typeface="微軟正黑體" panose="020B0604030504040204" pitchFamily="34" charset="-120"/>
              <a:ea typeface="微軟正黑體" panose="020B0604030504040204" pitchFamily="34" charset="-120"/>
              <a:cs typeface="+mn-ea"/>
              <a:sym typeface="+mn-lt"/>
            </a:endParaRPr>
          </a:p>
          <a:p>
            <a:pPr marL="0" lvl="0" indent="0" algn="l" rtl="0">
              <a:buNone/>
            </a:pPr>
            <a:endParaRPr lang="en-US" sz="1100" dirty="0">
              <a:solidFill>
                <a:schemeClr val="tx1"/>
              </a:solidFill>
              <a:latin typeface="微軟正黑體" panose="020B0604030504040204" pitchFamily="34" charset="-120"/>
              <a:ea typeface="微軟正黑體" panose="020B0604030504040204" pitchFamily="34" charset="-120"/>
            </a:endParaRPr>
          </a:p>
          <a:p>
            <a:r>
              <a:rPr lang="en-US" altLang="zh-TW" sz="1100" b="1" dirty="0">
                <a:ln w="11430"/>
                <a:solidFill>
                  <a:schemeClr val="tx1"/>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cs typeface="Times New Roman" pitchFamily="18" charset="0"/>
              </a:rPr>
              <a:t>(7</a:t>
            </a:r>
            <a:r>
              <a:rPr lang="zh-TW" altLang="en-US" sz="1100" b="1" dirty="0">
                <a:ln w="11430"/>
                <a:solidFill>
                  <a:schemeClr val="tx1"/>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cs typeface="Times New Roman" pitchFamily="18" charset="0"/>
              </a:rPr>
              <a:t>類</a:t>
            </a:r>
            <a:r>
              <a:rPr lang="en-US" altLang="zh-TW" sz="1100" b="1" dirty="0">
                <a:ln w="11430"/>
                <a:solidFill>
                  <a:schemeClr val="tx1"/>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cs typeface="Times New Roman" pitchFamily="18" charset="0"/>
              </a:rPr>
              <a:t>15</a:t>
            </a:r>
            <a:r>
              <a:rPr lang="zh-TW" altLang="en-US" sz="1100" b="1" dirty="0">
                <a:ln w="11430"/>
                <a:solidFill>
                  <a:schemeClr val="tx1"/>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cs typeface="Times New Roman" pitchFamily="18" charset="0"/>
              </a:rPr>
              <a:t>群</a:t>
            </a:r>
            <a:r>
              <a:rPr lang="en-US" altLang="zh-TW" sz="1100" b="1" dirty="0">
                <a:ln w="11430"/>
                <a:solidFill>
                  <a:schemeClr val="tx1"/>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cs typeface="Times New Roman" pitchFamily="18" charset="0"/>
              </a:rPr>
              <a:t>92</a:t>
            </a:r>
            <a:r>
              <a:rPr lang="zh-TW" altLang="en-US" sz="1100" b="1" dirty="0">
                <a:ln w="11430"/>
                <a:solidFill>
                  <a:schemeClr val="tx1"/>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cs typeface="Times New Roman" pitchFamily="18" charset="0"/>
              </a:rPr>
              <a:t>科</a:t>
            </a:r>
            <a:r>
              <a:rPr lang="en-US" altLang="zh-TW" sz="1100" b="1" dirty="0">
                <a:ln w="11430"/>
                <a:solidFill>
                  <a:schemeClr val="tx1"/>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cs typeface="Times New Roman" pitchFamily="18" charset="0"/>
              </a:rPr>
              <a:t>)</a:t>
            </a:r>
            <a:endParaRPr lang="en-US" altLang="zh-TW" sz="1100" b="0" dirty="0">
              <a:ln w="11430"/>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a:buFont typeface="Wingdings" panose="05000000000000000000" pitchFamily="2" charset="2"/>
              <a:buChar char="Ø"/>
            </a:pPr>
            <a:r>
              <a:rPr lang="zh-TW" altLang="en-US" sz="1100" dirty="0">
                <a:solidFill>
                  <a:schemeClr val="tx1"/>
                </a:solidFill>
                <a:latin typeface="微軟正黑體" panose="020B0604030504040204" pitchFamily="34" charset="-120"/>
                <a:ea typeface="微軟正黑體" panose="020B0604030504040204" pitchFamily="34" charset="-120"/>
              </a:rPr>
              <a:t>所謂就業歧視，是</a:t>
            </a:r>
            <a:r>
              <a:rPr lang="zh-TW" altLang="zh-TW" sz="1100" dirty="0">
                <a:solidFill>
                  <a:schemeClr val="tx1"/>
                </a:solidFill>
                <a:latin typeface="微軟正黑體" panose="020B0604030504040204" pitchFamily="34" charset="-120"/>
                <a:ea typeface="微軟正黑體" panose="020B0604030504040204" pitchFamily="34" charset="-120"/>
              </a:rPr>
              <a:t>指</a:t>
            </a:r>
            <a:r>
              <a:rPr lang="zh-TW" altLang="zh-TW" sz="1100" b="0" dirty="0">
                <a:solidFill>
                  <a:schemeClr val="tx1"/>
                </a:solidFill>
                <a:latin typeface="微軟正黑體" panose="020B0604030504040204" pitchFamily="34" charset="-120"/>
                <a:ea typeface="微軟正黑體" panose="020B0604030504040204" pitchFamily="34" charset="-120"/>
              </a:rPr>
              <a:t>求職人在求職的過程中、或</a:t>
            </a:r>
            <a:r>
              <a:rPr lang="zh-TW" altLang="zh-TW" sz="1100" b="0" u="none" dirty="0">
                <a:solidFill>
                  <a:schemeClr val="tx1"/>
                </a:solidFill>
                <a:latin typeface="微軟正黑體" panose="020B0604030504040204" pitchFamily="34" charset="-120"/>
                <a:ea typeface="微軟正黑體" panose="020B0604030504040204" pitchFamily="34" charset="-120"/>
              </a:rPr>
              <a:t>受僱者在就業時，不能享有平等的工作機會與薪資、配置、升遷、訓練機會等就業安全保障的平等待遇。</a:t>
            </a:r>
            <a:endParaRPr lang="en-US" altLang="zh-TW" sz="1100" dirty="0">
              <a:solidFill>
                <a:schemeClr val="tx1"/>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Ø"/>
            </a:pPr>
            <a:r>
              <a:rPr lang="en-US" altLang="zh-TW" sz="1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b="0" kern="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就業</a:t>
            </a:r>
            <a:r>
              <a:rPr lang="zh-TW" altLang="en-US" sz="1100" b="0" kern="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服務</a:t>
            </a:r>
            <a:r>
              <a:rPr lang="zh-TW" altLang="en-US" sz="1100" b="0" kern="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法</a:t>
            </a:r>
            <a:r>
              <a:rPr lang="en-US" altLang="zh-TW" sz="1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b="0" kern="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規定</a:t>
            </a:r>
            <a:r>
              <a:rPr lang="zh-TW" altLang="zh-TW" sz="1100" b="0" kern="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雇主在招募或僱用員工時，</a:t>
            </a:r>
            <a:r>
              <a:rPr lang="zh-TW" altLang="en-US" sz="1100" b="0" kern="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如果對於</a:t>
            </a:r>
            <a:r>
              <a:rPr lang="zh-TW" altLang="en-US" sz="1100" b="0" dirty="0">
                <a:solidFill>
                  <a:schemeClr val="tx1"/>
                </a:solidFill>
                <a:latin typeface="微軟正黑體" panose="020B0604030504040204" pitchFamily="34" charset="-120"/>
                <a:ea typeface="微軟正黑體" panose="020B0604030504040204" pitchFamily="34" charset="-120"/>
              </a:rPr>
              <a:t>求職人或所僱用員工以性別、婚姻、性傾向、身心障礙、宗教、黨派、年齡、星座、血型、種族等理由，予以歧視的話，就有</a:t>
            </a:r>
            <a:r>
              <a:rPr lang="zh-TW" altLang="zh-TW" sz="1100" b="0" kern="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可能構成「就業歧視」</a:t>
            </a:r>
            <a:r>
              <a:rPr lang="zh-TW" altLang="en-US" sz="1100" b="0" dirty="0">
                <a:solidFill>
                  <a:schemeClr val="tx1"/>
                </a:solidFill>
                <a:latin typeface="微軟正黑體" panose="020B0604030504040204" pitchFamily="34" charset="-120"/>
                <a:ea typeface="微軟正黑體" panose="020B0604030504040204" pitchFamily="34" charset="-120"/>
              </a:rPr>
              <a:t>。</a:t>
            </a:r>
            <a:endParaRPr lang="en-US" altLang="zh-TW" sz="1100" b="0" dirty="0">
              <a:solidFill>
                <a:schemeClr val="tx1"/>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buClrTx/>
              <a:buSzTx/>
              <a:buFont typeface="Wingdings" panose="05000000000000000000" pitchFamily="2" charset="2"/>
              <a:buChar char="Ø"/>
              <a:tabLst/>
              <a:defRPr/>
            </a:pPr>
            <a:r>
              <a:rPr lang="zh-TW" altLang="en-US" sz="1100" b="0" dirty="0">
                <a:ln w="11430"/>
                <a:solidFill>
                  <a:schemeClr val="tx1"/>
                </a:solidFill>
                <a:effectLst/>
                <a:latin typeface="微軟正黑體" panose="020B0604030504040204" pitchFamily="34" charset="-120"/>
                <a:ea typeface="微軟正黑體" panose="020B0604030504040204" pitchFamily="34" charset="-120"/>
                <a:cs typeface="Times New Roman" pitchFamily="18" charset="0"/>
              </a:rPr>
              <a:t>面試員工要注意避免問及</a:t>
            </a:r>
            <a:r>
              <a:rPr lang="zh-TW" altLang="en-US" sz="1100" b="1" dirty="0">
                <a:solidFill>
                  <a:schemeClr val="tx1"/>
                </a:solidFill>
                <a:latin typeface="微軟正黑體" panose="020B0604030504040204" pitchFamily="34" charset="-120"/>
                <a:ea typeface="微軟正黑體" panose="020B0604030504040204" pitchFamily="34" charset="-120"/>
              </a:rPr>
              <a:t>非屬就業所需之隱私資料</a:t>
            </a:r>
            <a:r>
              <a:rPr lang="zh-TW" altLang="en-US" sz="1100" b="0" dirty="0">
                <a:ln w="11430"/>
                <a:solidFill>
                  <a:schemeClr val="tx1"/>
                </a:solidFill>
                <a:effectLst/>
                <a:latin typeface="微軟正黑體" panose="020B0604030504040204" pitchFamily="34" charset="-120"/>
                <a:ea typeface="微軟正黑體" panose="020B0604030504040204" pitchFamily="34" charset="-120"/>
                <a:cs typeface="Times New Roman" pitchFamily="18" charset="0"/>
              </a:rPr>
              <a:t>，例如</a:t>
            </a:r>
            <a:r>
              <a:rPr lang="en-US" altLang="zh-TW" sz="1100" b="0" dirty="0">
                <a:ln w="11430"/>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lang="zh-TW" altLang="en-US" sz="1100" b="0" dirty="0">
                <a:ln w="11430"/>
                <a:solidFill>
                  <a:schemeClr val="tx1"/>
                </a:solidFill>
                <a:effectLst/>
                <a:latin typeface="微軟正黑體" panose="020B0604030504040204" pitchFamily="34" charset="-120"/>
                <a:ea typeface="微軟正黑體" panose="020B0604030504040204" pitchFamily="34" charset="-120"/>
                <a:cs typeface="Times New Roman" pitchFamily="18" charset="0"/>
              </a:rPr>
              <a:t>性傾向、政黨、宗教信仰等等</a:t>
            </a:r>
            <a:endParaRPr lang="en-US" altLang="zh-TW" sz="1100" b="0" dirty="0">
              <a:solidFill>
                <a:schemeClr val="tx1"/>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buClrTx/>
              <a:buSzTx/>
              <a:buFont typeface="Wingdings" panose="05000000000000000000" pitchFamily="2" charset="2"/>
              <a:buChar char="Ø"/>
              <a:tabLst/>
              <a:defRPr/>
            </a:pPr>
            <a:r>
              <a:rPr lang="en-US" altLang="zh-TW" sz="1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b="0" dirty="0" smtClean="0">
                <a:solidFill>
                  <a:schemeClr val="tx1"/>
                </a:solidFill>
                <a:latin typeface="微軟正黑體" panose="020B0604030504040204" pitchFamily="34" charset="-120"/>
                <a:ea typeface="微軟正黑體" panose="020B0604030504040204" pitchFamily="34" charset="-120"/>
              </a:rPr>
              <a:t>性別</a:t>
            </a:r>
            <a:r>
              <a:rPr lang="zh-TW" altLang="en-US" sz="1100" b="0" dirty="0">
                <a:solidFill>
                  <a:schemeClr val="tx1"/>
                </a:solidFill>
                <a:latin typeface="微軟正黑體" panose="020B0604030504040204" pitchFamily="34" charset="-120"/>
                <a:ea typeface="微軟正黑體" panose="020B0604030504040204" pitchFamily="34" charset="-120"/>
              </a:rPr>
              <a:t>工作平等</a:t>
            </a:r>
            <a:r>
              <a:rPr lang="zh-TW" altLang="en-US" sz="1100" b="0" dirty="0" smtClean="0">
                <a:solidFill>
                  <a:schemeClr val="tx1"/>
                </a:solidFill>
                <a:latin typeface="微軟正黑體" panose="020B0604030504040204" pitchFamily="34" charset="-120"/>
                <a:ea typeface="微軟正黑體" panose="020B0604030504040204" pitchFamily="34" charset="-120"/>
              </a:rPr>
              <a:t>法</a:t>
            </a:r>
            <a:r>
              <a:rPr lang="en-US" altLang="zh-TW" sz="1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b="0" dirty="0" smtClean="0">
                <a:solidFill>
                  <a:schemeClr val="tx1"/>
                </a:solidFill>
                <a:latin typeface="微軟正黑體" panose="020B0604030504040204" pitchFamily="34" charset="-120"/>
                <a:ea typeface="微軟正黑體" panose="020B0604030504040204" pitchFamily="34" charset="-120"/>
              </a:rPr>
              <a:t>規定</a:t>
            </a:r>
            <a:r>
              <a:rPr lang="zh-TW" altLang="en-US" sz="1100" b="0" dirty="0">
                <a:solidFill>
                  <a:schemeClr val="tx1"/>
                </a:solidFill>
                <a:latin typeface="微軟正黑體" panose="020B0604030504040204" pitchFamily="34" charset="-120"/>
                <a:ea typeface="微軟正黑體" panose="020B0604030504040204" pitchFamily="34" charset="-120"/>
              </a:rPr>
              <a:t>雇主在招募和人事管理時，有義務防止性別歧視（含職場性騷擾行為）。 </a:t>
            </a:r>
            <a:endParaRPr sz="1100" dirty="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109b536cfe0_1_13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109b536cfe0_1_13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158750" lvl="0" indent="0">
              <a:lnSpc>
                <a:spcPct val="150000"/>
              </a:lnSpc>
              <a:buNone/>
            </a:pPr>
            <a:r>
              <a:rPr lang="zh-TW" altLang="en-US" sz="1100" b="1" kern="100" dirty="0">
                <a:effectLst/>
                <a:latin typeface="微軟正黑體" panose="020B0604030504040204" pitchFamily="34" charset="-120"/>
                <a:ea typeface="微軟正黑體" panose="020B0604030504040204" pitchFamily="34" charset="-120"/>
                <a:cs typeface="+mn-ea"/>
                <a:sym typeface="+mn-lt"/>
              </a:rPr>
              <a:t>操作建議</a:t>
            </a:r>
            <a:r>
              <a:rPr lang="en-US" altLang="zh-TW" sz="1100" kern="100" dirty="0">
                <a:effectLst/>
                <a:latin typeface="微軟正黑體" panose="020B0604030504040204" pitchFamily="34" charset="-120"/>
                <a:ea typeface="微軟正黑體" panose="020B0604030504040204" pitchFamily="34" charset="-120"/>
                <a:cs typeface="+mn-ea"/>
                <a:sym typeface="+mn-lt"/>
              </a:rPr>
              <a:t>:</a:t>
            </a:r>
            <a:r>
              <a:rPr lang="zh-TW" altLang="zh-TW" sz="1100" kern="100" dirty="0">
                <a:effectLst/>
                <a:latin typeface="微軟正黑體" panose="020B0604030504040204" pitchFamily="34" charset="-120"/>
                <a:ea typeface="微軟正黑體" panose="020B0604030504040204" pitchFamily="34" charset="-120"/>
                <a:cs typeface="+mn-ea"/>
                <a:sym typeface="+mn-lt"/>
              </a:rPr>
              <a:t>以「樁腳」學生的興趣做出發點</a:t>
            </a:r>
            <a:r>
              <a:rPr lang="en-US" altLang="zh-TW" sz="1100" kern="100" dirty="0">
                <a:effectLst/>
                <a:latin typeface="微軟正黑體" panose="020B0604030504040204" pitchFamily="34" charset="-120"/>
                <a:ea typeface="微軟正黑體" panose="020B0604030504040204" pitchFamily="34" charset="-120"/>
                <a:cs typeface="+mn-ea"/>
                <a:sym typeface="+mn-lt"/>
              </a:rPr>
              <a:t>/</a:t>
            </a:r>
            <a:r>
              <a:rPr lang="zh-TW" altLang="en-US" sz="1100" kern="100" dirty="0">
                <a:effectLst/>
                <a:latin typeface="微軟正黑體" panose="020B0604030504040204" pitchFamily="34" charset="-120"/>
                <a:ea typeface="微軟正黑體" panose="020B0604030504040204" pitchFamily="34" charset="-120"/>
                <a:cs typeface="+mn-ea"/>
                <a:sym typeface="+mn-lt"/>
              </a:rPr>
              <a:t>或讓同學做興趣測驗題目</a:t>
            </a:r>
            <a:endParaRPr lang="en-US" altLang="zh-TW" sz="1100" kern="100" dirty="0">
              <a:effectLst/>
              <a:latin typeface="微軟正黑體" panose="020B0604030504040204" pitchFamily="34" charset="-120"/>
              <a:ea typeface="微軟正黑體" panose="020B0604030504040204" pitchFamily="34" charset="-120"/>
              <a:cs typeface="+mn-ea"/>
              <a:sym typeface="+mn-lt"/>
            </a:endParaRPr>
          </a:p>
          <a:p>
            <a:pPr marL="158750" lvl="0" indent="0">
              <a:lnSpc>
                <a:spcPct val="150000"/>
              </a:lnSpc>
              <a:buNone/>
            </a:pPr>
            <a:r>
              <a:rPr lang="en-US" altLang="zh-TW" sz="1100" kern="100" dirty="0">
                <a:latin typeface="微軟正黑體" panose="020B0604030504040204" pitchFamily="34" charset="-120"/>
                <a:ea typeface="微軟正黑體" panose="020B0604030504040204" pitchFamily="34" charset="-120"/>
                <a:cs typeface="+mn-ea"/>
                <a:sym typeface="Wingdings" panose="05000000000000000000" pitchFamily="2" charset="2"/>
              </a:rPr>
              <a:t></a:t>
            </a:r>
            <a:r>
              <a:rPr lang="zh-TW" altLang="zh-TW" sz="1100" kern="100" dirty="0">
                <a:effectLst/>
                <a:latin typeface="微軟正黑體" panose="020B0604030504040204" pitchFamily="34" charset="-120"/>
                <a:ea typeface="微軟正黑體" panose="020B0604030504040204" pitchFamily="34" charset="-120"/>
                <a:cs typeface="+mn-ea"/>
                <a:sym typeface="+mn-lt"/>
              </a:rPr>
              <a:t>帶</a:t>
            </a:r>
            <a:r>
              <a:rPr lang="zh-TW" altLang="en-US" sz="1100" kern="100" dirty="0">
                <a:effectLst/>
                <a:latin typeface="微軟正黑體" panose="020B0604030504040204" pitchFamily="34" charset="-120"/>
                <a:ea typeface="微軟正黑體" panose="020B0604030504040204" pitchFamily="34" charset="-120"/>
                <a:cs typeface="+mn-ea"/>
                <a:sym typeface="+mn-lt"/>
              </a:rPr>
              <a:t>出</a:t>
            </a:r>
            <a:r>
              <a:rPr lang="zh-TW" altLang="zh-TW" sz="1100" kern="100" dirty="0">
                <a:effectLst/>
                <a:latin typeface="微軟正黑體" panose="020B0604030504040204" pitchFamily="34" charset="-120"/>
                <a:ea typeface="微軟正黑體" panose="020B0604030504040204" pitchFamily="34" charset="-120"/>
                <a:cs typeface="+mn-ea"/>
                <a:sym typeface="+mn-lt"/>
              </a:rPr>
              <a:t>人人都要求職</a:t>
            </a:r>
            <a:endParaRPr lang="en-US" altLang="zh-TW" sz="1100" kern="100" dirty="0">
              <a:effectLst/>
              <a:latin typeface="微軟正黑體" panose="020B0604030504040204" pitchFamily="34" charset="-120"/>
              <a:ea typeface="微軟正黑體" panose="020B0604030504040204" pitchFamily="34" charset="-120"/>
              <a:cs typeface="+mn-ea"/>
              <a:sym typeface="+mn-lt"/>
            </a:endParaRPr>
          </a:p>
          <a:p>
            <a:pPr marL="158750" lvl="0" indent="0">
              <a:lnSpc>
                <a:spcPct val="150000"/>
              </a:lnSpc>
              <a:buNone/>
            </a:pPr>
            <a:r>
              <a:rPr lang="en-US" altLang="zh-TW" sz="1100" kern="100" dirty="0">
                <a:latin typeface="微軟正黑體" panose="020B0604030504040204" pitchFamily="34" charset="-120"/>
                <a:ea typeface="微軟正黑體" panose="020B0604030504040204" pitchFamily="34" charset="-120"/>
                <a:cs typeface="+mn-ea"/>
                <a:sym typeface="Wingdings" panose="05000000000000000000" pitchFamily="2" charset="2"/>
              </a:rPr>
              <a:t></a:t>
            </a:r>
            <a:r>
              <a:rPr lang="zh-TW" altLang="en-US" sz="1100" kern="100" dirty="0">
                <a:effectLst/>
                <a:latin typeface="微軟正黑體" panose="020B0604030504040204" pitchFamily="34" charset="-120"/>
                <a:ea typeface="微軟正黑體" panose="020B0604030504040204" pitchFamily="34" charset="-120"/>
                <a:cs typeface="+mn-ea"/>
                <a:sym typeface="+mn-lt"/>
              </a:rPr>
              <a:t>連結到</a:t>
            </a:r>
            <a:r>
              <a:rPr lang="en-US" altLang="zh-TW" sz="1100" kern="100" dirty="0">
                <a:effectLst/>
                <a:latin typeface="微軟正黑體" panose="020B0604030504040204" pitchFamily="34" charset="-120"/>
                <a:ea typeface="微軟正黑體" panose="020B0604030504040204" pitchFamily="34" charset="-120"/>
                <a:cs typeface="+mn-ea"/>
                <a:sym typeface="+mn-lt"/>
              </a:rPr>
              <a:t>【</a:t>
            </a:r>
            <a:r>
              <a:rPr lang="zh-TW" altLang="zh-TW" sz="1100" kern="100" dirty="0">
                <a:latin typeface="微軟正黑體" panose="020B0604030504040204" pitchFamily="34" charset="-120"/>
                <a:ea typeface="微軟正黑體" panose="020B0604030504040204" pitchFamily="34" charset="-120"/>
                <a:cs typeface="+mn-ea"/>
                <a:sym typeface="+mn-lt"/>
              </a:rPr>
              <a:t>影片阿婆來了</a:t>
            </a:r>
            <a:r>
              <a:rPr lang="en-US" altLang="zh-TW" sz="1100" kern="100" dirty="0">
                <a:latin typeface="微軟正黑體" panose="020B0604030504040204" pitchFamily="34" charset="-120"/>
                <a:ea typeface="微軟正黑體" panose="020B0604030504040204" pitchFamily="34" charset="-120"/>
                <a:cs typeface="+mn-ea"/>
                <a:sym typeface="+mn-lt"/>
              </a:rPr>
              <a:t>】</a:t>
            </a:r>
            <a:r>
              <a:rPr lang="en-US" altLang="zh-TW" sz="1100" kern="100" dirty="0">
                <a:latin typeface="微軟正黑體" panose="020B0604030504040204" pitchFamily="34" charset="-120"/>
                <a:ea typeface="微軟正黑體" panose="020B0604030504040204" pitchFamily="34" charset="-120"/>
                <a:cs typeface="+mn-ea"/>
                <a:sym typeface="Wingdings" panose="05000000000000000000" pitchFamily="2" charset="2"/>
              </a:rPr>
              <a:t></a:t>
            </a:r>
            <a:r>
              <a:rPr lang="zh-TW" altLang="en-US" sz="1100" kern="100" dirty="0">
                <a:latin typeface="微軟正黑體" panose="020B0604030504040204" pitchFamily="34" charset="-120"/>
                <a:ea typeface="微軟正黑體" panose="020B0604030504040204" pitchFamily="34" charset="-120"/>
                <a:cs typeface="+mn-ea"/>
                <a:sym typeface="+mn-lt"/>
              </a:rPr>
              <a:t>帶出</a:t>
            </a:r>
            <a:r>
              <a:rPr lang="zh-TW" altLang="zh-TW" sz="1100" kern="100" dirty="0">
                <a:latin typeface="微軟正黑體" panose="020B0604030504040204" pitchFamily="34" charset="-120"/>
                <a:ea typeface="微軟正黑體" panose="020B0604030504040204" pitchFamily="34" charset="-120"/>
                <a:cs typeface="+mn-ea"/>
                <a:sym typeface="+mn-lt"/>
              </a:rPr>
              <a:t>求職</a:t>
            </a:r>
            <a:r>
              <a:rPr lang="zh-TW" altLang="zh-TW" sz="1100" kern="100" dirty="0">
                <a:effectLst/>
                <a:latin typeface="微軟正黑體" panose="020B0604030504040204" pitchFamily="34" charset="-120"/>
                <a:ea typeface="微軟正黑體" panose="020B0604030504040204" pitchFamily="34" charset="-120"/>
                <a:cs typeface="+mn-ea"/>
                <a:sym typeface="+mn-lt"/>
              </a:rPr>
              <a:t>的三</a:t>
            </a:r>
            <a:r>
              <a:rPr lang="zh-TW" altLang="en-US" sz="1100" kern="100" dirty="0">
                <a:effectLst/>
                <a:latin typeface="微軟正黑體" panose="020B0604030504040204" pitchFamily="34" charset="-120"/>
                <a:ea typeface="微軟正黑體" panose="020B0604030504040204" pitchFamily="34" charset="-120"/>
                <a:cs typeface="+mn-ea"/>
                <a:sym typeface="+mn-lt"/>
              </a:rPr>
              <a:t>備</a:t>
            </a:r>
            <a:r>
              <a:rPr lang="zh-TW" altLang="zh-TW" sz="1100" kern="100" dirty="0">
                <a:effectLst/>
                <a:latin typeface="微軟正黑體" panose="020B0604030504040204" pitchFamily="34" charset="-120"/>
                <a:ea typeface="微軟正黑體" panose="020B0604030504040204" pitchFamily="34" charset="-120"/>
                <a:cs typeface="+mn-ea"/>
                <a:sym typeface="+mn-lt"/>
              </a:rPr>
              <a:t>七不</a:t>
            </a:r>
            <a:endParaRPr lang="en-US" altLang="zh-TW" dirty="0">
              <a:latin typeface="微軟正黑體" panose="020B0604030504040204" pitchFamily="34" charset="-120"/>
              <a:ea typeface="微軟正黑體" panose="020B0604030504040204" pitchFamily="34" charset="-120"/>
            </a:endParaRPr>
          </a:p>
          <a:p>
            <a:pPr marL="0" lvl="0" indent="0" algn="l" rtl="0">
              <a:spcBef>
                <a:spcPts val="0"/>
              </a:spcBef>
              <a:spcAft>
                <a:spcPts val="0"/>
              </a:spcAft>
              <a:buNone/>
            </a:pPr>
            <a:endParaRPr lang="en-US" altLang="zh-TW" dirty="0">
              <a:latin typeface="微軟正黑體" panose="020B0604030504040204" pitchFamily="34" charset="-120"/>
              <a:ea typeface="微軟正黑體" panose="020B0604030504040204" pitchFamily="34" charset="-120"/>
            </a:endParaRPr>
          </a:p>
          <a:p>
            <a:pPr marL="158750" indent="0">
              <a:buNone/>
            </a:pPr>
            <a:r>
              <a:rPr lang="zh-TW" altLang="en-US" sz="1100" b="1" dirty="0">
                <a:latin typeface="微軟正黑體" panose="020B0604030504040204" pitchFamily="34" charset="-120"/>
                <a:ea typeface="微軟正黑體" panose="020B0604030504040204" pitchFamily="34" charset="-120"/>
                <a:cs typeface="+mn-ea"/>
                <a:sym typeface="+mn-lt"/>
              </a:rPr>
              <a:t>興趣測驗</a:t>
            </a:r>
            <a:r>
              <a:rPr lang="zh-TW" altLang="en-US" sz="1100" b="1" i="0" u="none" strike="noStrike" cap="none" dirty="0">
                <a:solidFill>
                  <a:srgbClr val="000000"/>
                </a:solidFill>
                <a:latin typeface="微軟正黑體" panose="020B0604030504040204" pitchFamily="34" charset="-120"/>
                <a:ea typeface="微軟正黑體" panose="020B0604030504040204" pitchFamily="34" charset="-120"/>
                <a:cs typeface="+mn-ea"/>
                <a:sym typeface="+mn-lt"/>
              </a:rPr>
              <a:t>題目</a:t>
            </a:r>
            <a:endParaRPr lang="en-US" altLang="zh-TW" sz="1100" b="1" i="0" u="none" strike="noStrike" cap="none" dirty="0">
              <a:solidFill>
                <a:srgbClr val="000000"/>
              </a:solidFill>
              <a:latin typeface="微軟正黑體" panose="020B0604030504040204" pitchFamily="34" charset="-120"/>
              <a:ea typeface="微軟正黑體" panose="020B0604030504040204" pitchFamily="34" charset="-120"/>
              <a:cs typeface="+mn-ea"/>
              <a:sym typeface="+mn-lt"/>
            </a:endParaRPr>
          </a:p>
          <a:p>
            <a:pPr marL="387350" indent="-228600">
              <a:buFont typeface="Wingdings" panose="05000000000000000000" pitchFamily="2" charset="2"/>
              <a:buAutoNum type="circleNumWdWhitePlain"/>
            </a:pPr>
            <a:r>
              <a:rPr lang="zh-TW"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參考新北市職涯網路學院</a:t>
            </a:r>
            <a:r>
              <a:rPr lang="en-US"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新北市青少年職涯領航年曆手帳，網址連結：</a:t>
            </a:r>
            <a:r>
              <a:rPr lang="en-US"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https://youngjob.eso.ntpc.net.tw/download.asp</a:t>
            </a:r>
          </a:p>
          <a:p>
            <a:pPr marL="387350" indent="-228600">
              <a:buFont typeface="Wingdings" panose="05000000000000000000" pitchFamily="2" charset="2"/>
              <a:buAutoNum type="circleNumWdWhitePlain"/>
            </a:pPr>
            <a:r>
              <a:rPr lang="zh-TW" altLang="zh-TW" sz="1100" b="0" i="0" u="none" strike="noStrike" kern="100" cap="none" dirty="0">
                <a:solidFill>
                  <a:srgbClr val="000000"/>
                </a:solidFill>
                <a:effectLst/>
                <a:latin typeface="微軟正黑體" panose="020B0604030504040204" pitchFamily="34" charset="-120"/>
                <a:ea typeface="微軟正黑體" panose="020B0604030504040204" pitchFamily="34" charset="-120"/>
                <a:cs typeface="+mn-ea"/>
                <a:sym typeface="+mn-lt"/>
              </a:rPr>
              <a:t>授課老師</a:t>
            </a:r>
            <a:r>
              <a:rPr lang="zh-TW" altLang="en-US" sz="1100" b="0" i="0" u="none" strike="noStrike" kern="100" cap="none" dirty="0">
                <a:solidFill>
                  <a:srgbClr val="000000"/>
                </a:solidFill>
                <a:effectLst/>
                <a:latin typeface="微軟正黑體" panose="020B0604030504040204" pitchFamily="34" charset="-120"/>
                <a:ea typeface="微軟正黑體" panose="020B0604030504040204" pitchFamily="34" charset="-120"/>
                <a:cs typeface="+mn-ea"/>
                <a:sym typeface="+mn-lt"/>
              </a:rPr>
              <a:t>自行選定</a:t>
            </a:r>
            <a:endParaRPr lang="en-US" altLang="zh-TW" sz="1100" b="0" i="0" u="none" strike="noStrike" cap="none" dirty="0">
              <a:solidFill>
                <a:srgbClr val="000000"/>
              </a:solidFill>
              <a:latin typeface="微軟正黑體" panose="020B0604030504040204" pitchFamily="34" charset="-120"/>
              <a:ea typeface="微軟正黑體" panose="020B0604030504040204" pitchFamily="34" charset="-120"/>
              <a:cs typeface="+mn-ea"/>
              <a:sym typeface="+mn-lt"/>
            </a:endParaRPr>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g109de3d600b_0_42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4" name="Google Shape;954;g109de3d600b_0_42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spcBef>
                <a:spcPts val="0"/>
              </a:spcBef>
              <a:spcAft>
                <a:spcPts val="0"/>
              </a:spcAft>
              <a:buClrTx/>
              <a:buSzTx/>
              <a:buFontTx/>
              <a:buNone/>
              <a:tabLst/>
              <a:defRPr/>
            </a:pPr>
            <a:r>
              <a:rPr lang="en-US" altLang="zh-TW" sz="1100" b="1"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b="1"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三大準備</a:t>
            </a:r>
            <a:r>
              <a:rPr lang="en-US" altLang="zh-TW" sz="1100" b="1"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p>
          <a:p>
            <a:pPr marL="0" marR="0" lvl="0" indent="0" algn="l" defTabSz="914400" rtl="0" eaLnBrk="1" fontAlgn="auto" latinLnBrk="0" hangingPunct="1">
              <a:spcBef>
                <a:spcPts val="0"/>
              </a:spcBef>
              <a:spcAft>
                <a:spcPts val="0"/>
              </a:spcAft>
              <a:buClrTx/>
              <a:buSzTx/>
              <a:buFontTx/>
              <a:buNone/>
              <a:tabLst/>
              <a:defRPr/>
            </a:pPr>
            <a:r>
              <a:rPr lang="zh-TW" altLang="en-US" sz="1100" b="1" dirty="0">
                <a:solidFill>
                  <a:srgbClr val="FF0000"/>
                </a:solidFill>
                <a:latin typeface="微軟正黑體" panose="020B0604030504040204" pitchFamily="34" charset="-120"/>
                <a:ea typeface="微軟正黑體" panose="020B0604030504040204" pitchFamily="34" charset="-120"/>
              </a:rPr>
              <a:t>一、要確定：</a:t>
            </a:r>
            <a:r>
              <a:rPr lang="zh-TW" altLang="en-US" sz="1100" b="0" dirty="0">
                <a:latin typeface="微軟正黑體" panose="020B0604030504040204" pitchFamily="34" charset="-120"/>
                <a:ea typeface="微軟正黑體" panose="020B0604030504040204" pitchFamily="34" charset="-120"/>
              </a:rPr>
              <a:t>事先蒐集應徵公司資訊，了解公司經營背景及自己想要應徵的工作職務內容。</a:t>
            </a:r>
            <a:endParaRPr lang="en-US" altLang="zh-TW" sz="1100" b="0" dirty="0">
              <a:solidFill>
                <a:schemeClr val="tx1"/>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spcBef>
                <a:spcPts val="0"/>
              </a:spcBef>
              <a:spcAft>
                <a:spcPts val="0"/>
              </a:spcAft>
              <a:buClrTx/>
              <a:buSzTx/>
              <a:buFontTx/>
              <a:buNone/>
              <a:tabLst/>
              <a:defRPr/>
            </a:pPr>
            <a:r>
              <a:rPr lang="zh-TW" altLang="en-US" sz="1100" b="1" dirty="0">
                <a:solidFill>
                  <a:srgbClr val="FF0000"/>
                </a:solidFill>
                <a:latin typeface="微軟正黑體" panose="020B0604030504040204" pitchFamily="34" charset="-120"/>
                <a:ea typeface="微軟正黑體" panose="020B0604030504040204" pitchFamily="34" charset="-120"/>
              </a:rPr>
              <a:t>二、要存疑：</a:t>
            </a:r>
            <a:r>
              <a:rPr lang="zh-TW" altLang="en-US" sz="1100" b="0" dirty="0">
                <a:latin typeface="微軟正黑體" panose="020B0604030504040204" pitchFamily="34" charset="-120"/>
                <a:ea typeface="微軟正黑體" panose="020B0604030504040204" pitchFamily="34" charset="-120"/>
              </a:rPr>
              <a:t>檢視欲應徵公司如有以下情形，就應提高警覺，以免受騙：</a:t>
            </a:r>
            <a:endParaRPr lang="en-US" altLang="zh-TW" sz="1100" b="0" dirty="0">
              <a:latin typeface="微軟正黑體" panose="020B0604030504040204" pitchFamily="34" charset="-120"/>
              <a:ea typeface="微軟正黑體" panose="020B0604030504040204" pitchFamily="34" charset="-120"/>
            </a:endParaRPr>
          </a:p>
          <a:p>
            <a:pPr marL="0" indent="0">
              <a:buFont typeface="Wingdings" pitchFamily="2" charset="2"/>
              <a:buNone/>
            </a:pPr>
            <a:r>
              <a:rPr lang="zh-TW" altLang="en-US" sz="1100" b="0" dirty="0">
                <a:solidFill>
                  <a:schemeClr val="tx1"/>
                </a:solidFill>
                <a:latin typeface="Merriweather"/>
                <a:ea typeface="Merriweather"/>
                <a:cs typeface="Merriweather"/>
                <a:sym typeface="Merriweather"/>
              </a:rPr>
              <a:t>        </a:t>
            </a:r>
            <a:r>
              <a:rPr lang="en-US" altLang="zh-TW" sz="1100" b="0" dirty="0">
                <a:solidFill>
                  <a:schemeClr val="tx1"/>
                </a:solidFill>
                <a:latin typeface="Merriweather"/>
                <a:ea typeface="Merriweather"/>
                <a:cs typeface="Merriweather"/>
                <a:sym typeface="Merriweather"/>
              </a:rPr>
              <a:t>1.</a:t>
            </a:r>
            <a:r>
              <a:rPr lang="zh-TW" altLang="en-US" sz="1100" b="0" dirty="0">
                <a:solidFill>
                  <a:schemeClr val="tx1"/>
                </a:solidFill>
                <a:latin typeface="Merriweather"/>
                <a:ea typeface="Merriweather"/>
                <a:cs typeface="Merriweather"/>
                <a:sym typeface="Merriweather"/>
              </a:rPr>
              <a:t>連續數週或數月刊登徵人廣告。</a:t>
            </a:r>
            <a:endParaRPr lang="en-US" altLang="zh-TW" sz="1100" b="0" dirty="0">
              <a:solidFill>
                <a:schemeClr val="tx1"/>
              </a:solidFill>
              <a:latin typeface="Merriweather"/>
              <a:ea typeface="Merriweather"/>
              <a:cs typeface="Merriweather"/>
              <a:sym typeface="Merriweather"/>
            </a:endParaRPr>
          </a:p>
          <a:p>
            <a:pPr marL="0" indent="0" algn="just">
              <a:buFont typeface="Wingdings" pitchFamily="2" charset="2"/>
              <a:buNone/>
            </a:pPr>
            <a:r>
              <a:rPr lang="zh-TW" altLang="en-US" sz="1100" b="0" dirty="0">
                <a:solidFill>
                  <a:schemeClr val="tx1"/>
                </a:solidFill>
                <a:latin typeface="Merriweather"/>
                <a:ea typeface="Merriweather"/>
                <a:cs typeface="Merriweather"/>
                <a:sym typeface="Merriweather"/>
              </a:rPr>
              <a:t>        </a:t>
            </a:r>
            <a:r>
              <a:rPr lang="en-US" altLang="zh-TW" sz="1100" b="0" dirty="0">
                <a:solidFill>
                  <a:schemeClr val="tx1"/>
                </a:solidFill>
                <a:latin typeface="Merriweather"/>
                <a:ea typeface="Merriweather"/>
                <a:cs typeface="Merriweather"/>
                <a:sym typeface="Merriweather"/>
              </a:rPr>
              <a:t>2.</a:t>
            </a:r>
            <a:r>
              <a:rPr lang="zh-TW" altLang="en-US" sz="1100" b="0" dirty="0">
                <a:solidFill>
                  <a:schemeClr val="tx1"/>
                </a:solidFill>
                <a:latin typeface="Merriweather"/>
                <a:ea typeface="Merriweather"/>
                <a:cs typeface="Merriweather"/>
                <a:sym typeface="Merriweather"/>
              </a:rPr>
              <a:t>徵人廣告標榜不合乎常情的優厚待遇，但是公司業務、工作內容模糊不確定；或者強調工作輕鬆、免經驗、可貸款。</a:t>
            </a:r>
            <a:endParaRPr lang="en-US" altLang="zh-TW" sz="1100" b="0" dirty="0">
              <a:solidFill>
                <a:schemeClr val="tx1"/>
              </a:solidFill>
              <a:latin typeface="Merriweather"/>
              <a:ea typeface="Merriweather"/>
              <a:cs typeface="Merriweather"/>
              <a:sym typeface="Merriweather"/>
            </a:endParaRPr>
          </a:p>
          <a:p>
            <a:pPr marL="0" indent="0" algn="just">
              <a:buFont typeface="Wingdings" pitchFamily="2" charset="2"/>
              <a:buNone/>
            </a:pPr>
            <a:r>
              <a:rPr lang="zh-TW" altLang="en-US" sz="1100" b="0" dirty="0">
                <a:solidFill>
                  <a:schemeClr val="tx1"/>
                </a:solidFill>
                <a:latin typeface="Merriweather"/>
                <a:ea typeface="Merriweather"/>
                <a:cs typeface="Merriweather"/>
                <a:sym typeface="Merriweather"/>
              </a:rPr>
              <a:t>        </a:t>
            </a:r>
            <a:r>
              <a:rPr lang="en-US" altLang="zh-TW" sz="1100" b="0" dirty="0">
                <a:solidFill>
                  <a:schemeClr val="tx1"/>
                </a:solidFill>
                <a:latin typeface="Merriweather"/>
                <a:ea typeface="Merriweather"/>
                <a:cs typeface="Merriweather"/>
                <a:sym typeface="Merriweather"/>
              </a:rPr>
              <a:t>3.</a:t>
            </a:r>
            <a:r>
              <a:rPr lang="zh-TW" altLang="en-US" sz="1100" b="0" dirty="0">
                <a:solidFill>
                  <a:schemeClr val="tx1"/>
                </a:solidFill>
                <a:latin typeface="Merriweather"/>
                <a:ea typeface="Merriweather"/>
                <a:cs typeface="Merriweather"/>
                <a:sym typeface="Merriweather"/>
              </a:rPr>
              <a:t>求才廣告僅留公司名稱及地址或只留電話、聯絡人、郵政信箱、手機號碼。</a:t>
            </a:r>
          </a:p>
          <a:p>
            <a:pPr marL="0" marR="0" lvl="0" indent="0" algn="l" defTabSz="914400" rtl="0" eaLnBrk="1" fontAlgn="auto" latinLnBrk="0" hangingPunct="1">
              <a:spcBef>
                <a:spcPts val="0"/>
              </a:spcBef>
              <a:spcAft>
                <a:spcPts val="0"/>
              </a:spcAft>
              <a:buClrTx/>
              <a:buSzTx/>
              <a:buFontTx/>
              <a:buNone/>
              <a:tabLst/>
              <a:defRPr/>
            </a:pPr>
            <a:r>
              <a:rPr lang="zh-TW" altLang="en-US" sz="1100" b="1" dirty="0">
                <a:solidFill>
                  <a:srgbClr val="FF0000"/>
                </a:solidFill>
                <a:latin typeface="微軟正黑體" panose="020B0604030504040204" pitchFamily="34" charset="-120"/>
                <a:ea typeface="微軟正黑體" panose="020B0604030504040204" pitchFamily="34" charset="-120"/>
              </a:rPr>
              <a:t>三、要陪同：</a:t>
            </a:r>
            <a:r>
              <a:rPr lang="zh-TW" altLang="en-US" sz="1100" b="0" dirty="0">
                <a:latin typeface="微軟正黑體" panose="020B0604030504040204" pitchFamily="34" charset="-120"/>
                <a:ea typeface="微軟正黑體" panose="020B0604030504040204" pitchFamily="34" charset="-120"/>
              </a:rPr>
              <a:t>面試時可以請朋友、家人陪同前往</a:t>
            </a:r>
            <a:r>
              <a:rPr lang="en-US" altLang="zh-TW" sz="1100" b="0" dirty="0">
                <a:latin typeface="微軟正黑體" panose="020B0604030504040204" pitchFamily="34" charset="-120"/>
                <a:ea typeface="微軟正黑體" panose="020B0604030504040204" pitchFamily="34" charset="-120"/>
              </a:rPr>
              <a:t>(</a:t>
            </a:r>
            <a:r>
              <a:rPr lang="zh-TW" altLang="en-US" sz="1100" b="0" dirty="0">
                <a:latin typeface="微軟正黑體" panose="020B0604030504040204" pitchFamily="34" charset="-120"/>
                <a:ea typeface="微軟正黑體" panose="020B0604030504040204" pitchFamily="34" charset="-120"/>
              </a:rPr>
              <a:t>在面試地點外等待</a:t>
            </a:r>
            <a:r>
              <a:rPr lang="en-US" altLang="zh-TW" sz="1100" b="0" dirty="0">
                <a:latin typeface="微軟正黑體" panose="020B0604030504040204" pitchFamily="34" charset="-120"/>
                <a:ea typeface="微軟正黑體" panose="020B0604030504040204" pitchFamily="34" charset="-120"/>
              </a:rPr>
              <a:t>)</a:t>
            </a:r>
            <a:r>
              <a:rPr lang="zh-TW" altLang="en-US" sz="1100" b="0" dirty="0">
                <a:latin typeface="微軟正黑體" panose="020B0604030504040204" pitchFamily="34" charset="-120"/>
                <a:ea typeface="微軟正黑體" panose="020B0604030504040204" pitchFamily="34" charset="-120"/>
              </a:rPr>
              <a:t>，或事先告知親友欲前往面試之地點，或開啟手機定位。若是面試地點不尋常或中途藉故要求換面試地點，恐有人身安全疑慮。</a:t>
            </a:r>
            <a:endParaRPr lang="en-US" altLang="zh-TW" sz="1100" b="0" dirty="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spcBef>
                <a:spcPts val="0"/>
              </a:spcBef>
              <a:spcAft>
                <a:spcPts val="0"/>
              </a:spcAft>
              <a:buClrTx/>
              <a:buSzTx/>
              <a:buFontTx/>
              <a:buNone/>
              <a:tabLst/>
              <a:defRPr/>
            </a:pPr>
            <a:endParaRPr lang="en-US" altLang="zh-TW" sz="11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spcBef>
                <a:spcPts val="0"/>
              </a:spcBef>
              <a:spcAft>
                <a:spcPts val="0"/>
              </a:spcAft>
              <a:buClrTx/>
              <a:buSzTx/>
              <a:buFontTx/>
              <a:buNone/>
              <a:tabLst/>
              <a:defRPr/>
            </a:pPr>
            <a:r>
              <a:rPr lang="en-US" altLang="zh-TW" sz="1100" b="1"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100" b="1" kern="100" dirty="0">
                <a:effectLst/>
                <a:latin typeface="Times New Roman" panose="02020603050405020304" pitchFamily="18" charset="0"/>
                <a:ea typeface="標楷體" panose="03000509000000000000" pitchFamily="65" charset="-120"/>
                <a:cs typeface="Times New Roman" panose="02020603050405020304" pitchFamily="18" charset="0"/>
              </a:rPr>
              <a:t>七不</a:t>
            </a:r>
            <a:r>
              <a:rPr lang="en-US" altLang="zh-TW" sz="1100" b="1" kern="100" dirty="0">
                <a:effectLst/>
                <a:latin typeface="Times New Roman" panose="02020603050405020304" pitchFamily="18" charset="0"/>
                <a:ea typeface="標楷體" panose="03000509000000000000" pitchFamily="65" charset="-120"/>
                <a:cs typeface="Times New Roman" panose="02020603050405020304" pitchFamily="18" charset="0"/>
              </a:rPr>
              <a:t>】</a:t>
            </a:r>
          </a:p>
          <a:p>
            <a:pPr marL="457200" lvl="0" indent="-355600">
              <a:spcBef>
                <a:spcPts val="0"/>
              </a:spcBef>
              <a:buClr>
                <a:srgbClr val="2C3E50"/>
              </a:buClr>
              <a:buSzPct val="100000"/>
              <a:buFont typeface="Merriweather"/>
              <a:buChar char="✖"/>
            </a:pPr>
            <a:r>
              <a:rPr lang="zh-TW" altLang="en-US" sz="1100" b="1" dirty="0">
                <a:solidFill>
                  <a:srgbClr val="FF0000"/>
                </a:solidFill>
                <a:latin typeface="Merriweather"/>
                <a:ea typeface="Merriweather"/>
                <a:cs typeface="Merriweather"/>
                <a:sym typeface="Merriweather"/>
              </a:rPr>
              <a:t>不繳錢</a:t>
            </a:r>
            <a:r>
              <a:rPr lang="zh-TW" altLang="en-US" sz="1100" b="0" dirty="0">
                <a:solidFill>
                  <a:schemeClr val="tx1"/>
                </a:solidFill>
                <a:latin typeface="Merriweather"/>
                <a:ea typeface="Merriweather"/>
                <a:cs typeface="Merriweather"/>
                <a:sym typeface="Merriweather"/>
              </a:rPr>
              <a:t>：不繳交任何不知用途之費用。</a:t>
            </a:r>
            <a:endParaRPr lang="en-US" altLang="zh-TW" sz="1100" b="0" dirty="0">
              <a:solidFill>
                <a:schemeClr val="tx1"/>
              </a:solidFill>
              <a:latin typeface="Merriweather"/>
              <a:ea typeface="Merriweather"/>
              <a:cs typeface="Merriweather"/>
              <a:sym typeface="Merriweather"/>
            </a:endParaRPr>
          </a:p>
          <a:p>
            <a:pPr marL="457200" lvl="0" indent="-355600">
              <a:spcBef>
                <a:spcPts val="0"/>
              </a:spcBef>
              <a:buClr>
                <a:srgbClr val="2C3E50"/>
              </a:buClr>
              <a:buSzPct val="100000"/>
              <a:buFont typeface="Merriweather"/>
              <a:buChar char="✖"/>
            </a:pPr>
            <a:r>
              <a:rPr lang="zh-TW" altLang="en-US" sz="1100" b="1" dirty="0">
                <a:solidFill>
                  <a:srgbClr val="FF0000"/>
                </a:solidFill>
                <a:latin typeface="Merriweather"/>
                <a:ea typeface="Merriweather"/>
                <a:cs typeface="Merriweather"/>
                <a:sym typeface="Merriweather"/>
              </a:rPr>
              <a:t>不購買</a:t>
            </a:r>
            <a:r>
              <a:rPr lang="zh-TW" altLang="en-US" sz="1100" b="0" dirty="0">
                <a:solidFill>
                  <a:schemeClr val="tx1"/>
                </a:solidFill>
                <a:latin typeface="Merriweather"/>
                <a:ea typeface="Merriweather"/>
                <a:cs typeface="Merriweather"/>
                <a:sym typeface="Merriweather"/>
              </a:rPr>
              <a:t>：不購買公司以任何名目要求購買之有形、無形的產品。</a:t>
            </a:r>
            <a:endParaRPr lang="en-US" altLang="zh-TW" sz="1100" b="0" dirty="0">
              <a:solidFill>
                <a:schemeClr val="tx1"/>
              </a:solidFill>
              <a:latin typeface="Merriweather"/>
              <a:ea typeface="Merriweather"/>
              <a:cs typeface="Merriweather"/>
              <a:sym typeface="Merriweather"/>
            </a:endParaRPr>
          </a:p>
          <a:p>
            <a:pPr marL="457200" lvl="0" indent="-355600">
              <a:spcBef>
                <a:spcPts val="0"/>
              </a:spcBef>
              <a:buClr>
                <a:srgbClr val="2C3E50"/>
              </a:buClr>
              <a:buSzPct val="100000"/>
              <a:buFont typeface="Merriweather"/>
              <a:buChar char="✖"/>
            </a:pPr>
            <a:r>
              <a:rPr lang="zh-TW" altLang="en-US" sz="1100" b="1" dirty="0">
                <a:solidFill>
                  <a:srgbClr val="FF0000"/>
                </a:solidFill>
                <a:latin typeface="Merriweather"/>
                <a:ea typeface="Merriweather"/>
                <a:cs typeface="Merriweather"/>
                <a:sym typeface="Merriweather"/>
              </a:rPr>
              <a:t>不辦卡</a:t>
            </a:r>
            <a:r>
              <a:rPr lang="zh-TW" altLang="en-US" sz="1100" b="0" dirty="0">
                <a:solidFill>
                  <a:schemeClr val="tx1"/>
                </a:solidFill>
                <a:latin typeface="Merriweather"/>
                <a:ea typeface="Merriweather"/>
                <a:cs typeface="Merriweather"/>
                <a:sym typeface="Merriweather"/>
              </a:rPr>
              <a:t>：不要答應求職公司之要求，在當場辦理信用卡。</a:t>
            </a:r>
          </a:p>
          <a:p>
            <a:pPr marL="457200" lvl="0" indent="-355600">
              <a:spcBef>
                <a:spcPts val="0"/>
              </a:spcBef>
              <a:buClr>
                <a:srgbClr val="2C3E50"/>
              </a:buClr>
              <a:buSzPct val="100000"/>
              <a:buFont typeface="Merriweather"/>
              <a:buChar char="✖"/>
            </a:pPr>
            <a:r>
              <a:rPr lang="zh-TW" altLang="en-US" sz="1100" b="1" dirty="0">
                <a:solidFill>
                  <a:srgbClr val="FF0000"/>
                </a:solidFill>
                <a:latin typeface="Merriweather"/>
                <a:ea typeface="Merriweather"/>
                <a:cs typeface="Merriweather"/>
                <a:sym typeface="Merriweather"/>
              </a:rPr>
              <a:t>不簽約</a:t>
            </a:r>
            <a:r>
              <a:rPr lang="zh-TW" altLang="en-US" sz="1100" b="0" dirty="0">
                <a:solidFill>
                  <a:schemeClr val="tx1"/>
                </a:solidFill>
                <a:latin typeface="Merriweather"/>
                <a:ea typeface="Merriweather"/>
                <a:cs typeface="Merriweather"/>
                <a:sym typeface="Merriweather"/>
              </a:rPr>
              <a:t>：不簽署任何文件、契約，而且表示想要攜回看仔細再決定。</a:t>
            </a:r>
          </a:p>
          <a:p>
            <a:pPr marL="457200" lvl="0" indent="-355600">
              <a:spcBef>
                <a:spcPts val="0"/>
              </a:spcBef>
              <a:buClr>
                <a:srgbClr val="2C3E50"/>
              </a:buClr>
              <a:buSzPct val="100000"/>
              <a:buFont typeface="Merriweather"/>
              <a:buChar char="✖"/>
            </a:pPr>
            <a:r>
              <a:rPr lang="zh-TW" altLang="en-US" sz="1100" b="1" dirty="0">
                <a:solidFill>
                  <a:srgbClr val="FF0000"/>
                </a:solidFill>
                <a:latin typeface="Merriweather"/>
                <a:ea typeface="Merriweather"/>
                <a:cs typeface="Merriweather"/>
                <a:sym typeface="Merriweather"/>
              </a:rPr>
              <a:t>證件不離身</a:t>
            </a:r>
            <a:r>
              <a:rPr lang="zh-TW" altLang="en-US" sz="1100" b="0" dirty="0">
                <a:solidFill>
                  <a:schemeClr val="tx1"/>
                </a:solidFill>
                <a:latin typeface="Merriweather"/>
                <a:ea typeface="Merriweather"/>
                <a:cs typeface="Merriweather"/>
                <a:sym typeface="Merriweather"/>
              </a:rPr>
              <a:t>：證件及信用卡應隨身攜帶，不給求職公司藉故保管。</a:t>
            </a:r>
          </a:p>
          <a:p>
            <a:pPr marL="457200" lvl="0" indent="-355600">
              <a:spcBef>
                <a:spcPts val="0"/>
              </a:spcBef>
              <a:buClr>
                <a:srgbClr val="2C3E50"/>
              </a:buClr>
              <a:buSzPct val="100000"/>
              <a:buFont typeface="Merriweather"/>
              <a:buChar char="✖"/>
            </a:pPr>
            <a:r>
              <a:rPr lang="zh-TW" altLang="en-US" sz="1100" b="1" dirty="0">
                <a:solidFill>
                  <a:srgbClr val="FF0000"/>
                </a:solidFill>
                <a:latin typeface="Merriweather"/>
                <a:ea typeface="Merriweather"/>
                <a:cs typeface="Merriweather"/>
                <a:sym typeface="Merriweather"/>
              </a:rPr>
              <a:t>不飲用</a:t>
            </a:r>
            <a:r>
              <a:rPr lang="zh-TW" altLang="en-US" sz="1100" b="0" dirty="0">
                <a:solidFill>
                  <a:schemeClr val="tx1"/>
                </a:solidFill>
                <a:latin typeface="Merriweather"/>
                <a:ea typeface="Merriweather"/>
                <a:cs typeface="Merriweather"/>
                <a:sym typeface="Merriweather"/>
              </a:rPr>
              <a:t>：不飲用酒類及他人提供之不明飲料、食物。</a:t>
            </a:r>
          </a:p>
          <a:p>
            <a:pPr marL="457200" lvl="0" indent="-355600">
              <a:spcBef>
                <a:spcPts val="0"/>
              </a:spcBef>
              <a:buClr>
                <a:srgbClr val="2C3E50"/>
              </a:buClr>
              <a:buSzPct val="100000"/>
              <a:buFont typeface="Merriweather"/>
              <a:buChar char="✖"/>
            </a:pPr>
            <a:r>
              <a:rPr lang="zh-TW" altLang="en-US" sz="1100" b="1" dirty="0">
                <a:solidFill>
                  <a:srgbClr val="FF0000"/>
                </a:solidFill>
                <a:latin typeface="Merriweather"/>
                <a:ea typeface="Merriweather"/>
                <a:cs typeface="Merriweather"/>
                <a:sym typeface="Merriweather"/>
              </a:rPr>
              <a:t>不非法工作</a:t>
            </a:r>
            <a:r>
              <a:rPr lang="zh-TW" altLang="en-US" sz="1100" b="0" dirty="0">
                <a:solidFill>
                  <a:schemeClr val="tx1"/>
                </a:solidFill>
                <a:latin typeface="Merriweather"/>
                <a:ea typeface="Merriweather"/>
                <a:cs typeface="Merriweather"/>
                <a:sym typeface="Merriweather"/>
              </a:rPr>
              <a:t>：不從事違法工作或於非法公司工作。</a:t>
            </a:r>
            <a:endParaRPr lang="zh-TW" altLang="zh-TW" sz="1100" b="0" kern="100" dirty="0">
              <a:effectLst/>
              <a:latin typeface="微軟正黑體" panose="020B0604030504040204" pitchFamily="34" charset="-12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616113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smtClean="0"/>
              <a:t>建議結合 </a:t>
            </a:r>
            <a:r>
              <a:rPr lang="en-US" altLang="zh-TW" dirty="0" err="1" smtClean="0"/>
              <a:t>Slido</a:t>
            </a:r>
            <a:r>
              <a:rPr lang="zh-TW" altLang="en-US" dirty="0" smtClean="0"/>
              <a:t> </a:t>
            </a:r>
            <a:r>
              <a:rPr lang="en-US" altLang="zh-TW" dirty="0" smtClean="0"/>
              <a:t>PPT</a:t>
            </a:r>
            <a:r>
              <a:rPr lang="zh-TW" altLang="en-US" dirty="0" smtClean="0"/>
              <a:t>外掛跟同學作互動。</a:t>
            </a:r>
          </a:p>
          <a:p>
            <a:endParaRPr lang="zh-TW" altLang="en-US" dirty="0"/>
          </a:p>
        </p:txBody>
      </p:sp>
      <p:sp>
        <p:nvSpPr>
          <p:cNvPr id="4" name="投影片編號版面配置區 3"/>
          <p:cNvSpPr>
            <a:spLocks noGrp="1"/>
          </p:cNvSpPr>
          <p:nvPr>
            <p:ph type="sldNum" sz="quarter" idx="10"/>
          </p:nvPr>
        </p:nvSpPr>
        <p:spPr/>
        <p:txBody>
          <a:bodyPr/>
          <a:lstStyle/>
          <a:p>
            <a:fld id="{680C47B0-A0F0-4A5D-A3C3-01A35B60F670}" type="slidenum">
              <a:rPr lang="zh-TW" altLang="en-US" smtClean="0"/>
              <a:t>14</a:t>
            </a:fld>
            <a:endParaRPr lang="zh-TW" altLang="en-US"/>
          </a:p>
        </p:txBody>
      </p:sp>
    </p:spTree>
    <p:extLst>
      <p:ext uri="{BB962C8B-B14F-4D97-AF65-F5344CB8AC3E}">
        <p14:creationId xmlns:p14="http://schemas.microsoft.com/office/powerpoint/2010/main" val="1649293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09de3d600b_0_6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109de3d600b_0_6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indent="0" algn="l">
              <a:buFontTx/>
              <a:buNone/>
            </a:pPr>
            <a:r>
              <a:rPr lang="zh-TW" altLang="en-US" dirty="0"/>
              <a:t>根據新聞報導，現在學生的打工樣態相當多元，除了傳統的時薪制餐飲店員這類工作，最夯的兼差打工是當高薪的直播主或是外拍工作，但也是最常遇到色情行業或性騷擾的陷阱。而且學生若不小心就會受騙吃上官司，像是詐騙集團多次利用網路社群軟體刊登求職廣告，並在面試時要求求職者提供金融機構存摺及金融卡，求職者不加提防就會淪為詐騙人頭戶；還有曾經發生多起以「工作輕鬆」、「報酬優渥」的不實廣告，教唆求職者去銀行提款機取款</a:t>
            </a:r>
            <a:r>
              <a:rPr lang="en-US" altLang="zh-TW" dirty="0"/>
              <a:t>(</a:t>
            </a:r>
            <a:r>
              <a:rPr lang="zh-TW" altLang="en-US" dirty="0"/>
              <a:t>車手</a:t>
            </a:r>
            <a:r>
              <a:rPr lang="en-US" altLang="zh-TW" dirty="0"/>
              <a:t>)</a:t>
            </a:r>
            <a:r>
              <a:rPr lang="zh-TW" altLang="en-US" dirty="0"/>
              <a:t>或至超商收取被害人存摺證件</a:t>
            </a:r>
            <a:r>
              <a:rPr lang="en-US" altLang="zh-TW" dirty="0"/>
              <a:t>(</a:t>
            </a:r>
            <a:r>
              <a:rPr lang="zh-TW" altLang="en-US" dirty="0"/>
              <a:t>收簿手</a:t>
            </a:r>
            <a:r>
              <a:rPr lang="en-US" altLang="zh-TW" dirty="0"/>
              <a:t>)</a:t>
            </a:r>
            <a:r>
              <a:rPr lang="zh-TW" altLang="en-US" dirty="0"/>
              <a:t>，導致求職者可能觸犯刑法。</a:t>
            </a:r>
            <a:endParaRPr lang="en-US" altLang="zh-TW" dirty="0"/>
          </a:p>
          <a:p>
            <a:pPr marL="0" indent="0" algn="l">
              <a:buFontTx/>
              <a:buNone/>
            </a:pPr>
            <a:endParaRPr lang="en-US" altLang="zh-TW" dirty="0"/>
          </a:p>
          <a:p>
            <a:pPr marL="0" indent="0" algn="l">
              <a:buFontTx/>
              <a:buNone/>
            </a:pPr>
            <a:r>
              <a:rPr lang="zh-TW" altLang="en-US" dirty="0"/>
              <a:t>相關新聞報導：</a:t>
            </a:r>
            <a:endParaRPr lang="en-US" altLang="zh-TW" dirty="0"/>
          </a:p>
          <a:p>
            <a:pPr marL="0" indent="0" algn="l">
              <a:buFontTx/>
              <a:buNone/>
            </a:pPr>
            <a:r>
              <a:rPr lang="en-US" altLang="zh-TW" dirty="0"/>
              <a:t>TVBS </a:t>
            </a:r>
            <a:r>
              <a:rPr lang="zh-TW" altLang="en-US" dirty="0"/>
              <a:t>新聞，直播、外拍夯！大學生開學打工小心「這些陷阱」，</a:t>
            </a:r>
            <a:r>
              <a:rPr lang="en-US" altLang="zh-TW" dirty="0"/>
              <a:t>2018 </a:t>
            </a:r>
            <a:r>
              <a:rPr lang="zh-TW" altLang="en-US" dirty="0"/>
              <a:t>年 </a:t>
            </a:r>
            <a:r>
              <a:rPr lang="en-US" altLang="zh-TW" dirty="0"/>
              <a:t>8 </a:t>
            </a:r>
            <a:r>
              <a:rPr lang="zh-TW" altLang="en-US" dirty="0"/>
              <a:t>月 </a:t>
            </a:r>
            <a:r>
              <a:rPr lang="en-US" altLang="zh-TW" dirty="0"/>
              <a:t>27 </a:t>
            </a:r>
            <a:r>
              <a:rPr lang="zh-TW" altLang="en-US" dirty="0"/>
              <a:t>日， </a:t>
            </a:r>
            <a:r>
              <a:rPr lang="en-US" altLang="zh-TW" dirty="0"/>
              <a:t>https://news.tvbs.com.tw/life/981256</a:t>
            </a:r>
            <a:r>
              <a:rPr lang="zh-TW" altLang="en-US" dirty="0"/>
              <a:t>。</a:t>
            </a:r>
            <a:endParaRPr lang="en-US" altLang="zh-TW" dirty="0"/>
          </a:p>
          <a:p>
            <a:pPr marL="0" indent="0" algn="l">
              <a:buFontTx/>
              <a:buNone/>
            </a:pPr>
            <a:r>
              <a:rPr lang="zh-TW" altLang="en-US" dirty="0"/>
              <a:t>自由時報，社會新鮮人求職觸地雷區「不實廣告」申訴案件多，</a:t>
            </a:r>
            <a:r>
              <a:rPr lang="en-US" altLang="zh-TW" dirty="0"/>
              <a:t>2019 </a:t>
            </a:r>
            <a:r>
              <a:rPr lang="zh-TW" altLang="en-US" dirty="0"/>
              <a:t>年 </a:t>
            </a:r>
            <a:r>
              <a:rPr lang="en-US" altLang="zh-TW" dirty="0"/>
              <a:t>6 </a:t>
            </a:r>
            <a:r>
              <a:rPr lang="zh-TW" altLang="en-US" dirty="0"/>
              <a:t>月 </a:t>
            </a:r>
            <a:r>
              <a:rPr lang="en-US" altLang="zh-TW" dirty="0"/>
              <a:t>18 </a:t>
            </a:r>
            <a:r>
              <a:rPr lang="zh-TW" altLang="en-US" dirty="0"/>
              <a:t>日， </a:t>
            </a:r>
            <a:r>
              <a:rPr lang="en-US" altLang="zh-TW" dirty="0"/>
              <a:t>https://ec.ltn.com.tw/article/breakingnews/2826073</a:t>
            </a:r>
            <a:r>
              <a:rPr lang="zh-TW" altLang="en-US" dirty="0"/>
              <a:t>。 </a:t>
            </a:r>
            <a:endParaRPr lang="en-US" altLang="zh-TW" dirty="0"/>
          </a:p>
          <a:p>
            <a:pPr marL="0" indent="0" algn="l">
              <a:buFontTx/>
              <a:buNone/>
            </a:pPr>
            <a:r>
              <a:rPr lang="zh-TW" altLang="en-US" dirty="0"/>
              <a:t>聯合報，求職旺季注意！徵才廣告不實 最高罰雇主 </a:t>
            </a:r>
            <a:r>
              <a:rPr lang="en-US" altLang="zh-TW" dirty="0"/>
              <a:t>150 </a:t>
            </a:r>
            <a:r>
              <a:rPr lang="zh-TW" altLang="en-US" dirty="0"/>
              <a:t>萬，</a:t>
            </a:r>
            <a:r>
              <a:rPr lang="en-US" altLang="zh-TW" dirty="0"/>
              <a:t>2019 </a:t>
            </a:r>
            <a:r>
              <a:rPr lang="zh-TW" altLang="en-US" dirty="0"/>
              <a:t>年 </a:t>
            </a:r>
            <a:r>
              <a:rPr lang="en-US" altLang="zh-TW" dirty="0"/>
              <a:t>6 </a:t>
            </a:r>
            <a:r>
              <a:rPr lang="zh-TW" altLang="en-US" dirty="0"/>
              <a:t>月 </a:t>
            </a:r>
            <a:r>
              <a:rPr lang="en-US" altLang="zh-TW" dirty="0"/>
              <a:t>18 </a:t>
            </a:r>
            <a:r>
              <a:rPr lang="zh-TW" altLang="en-US" dirty="0"/>
              <a:t>日， </a:t>
            </a:r>
            <a:r>
              <a:rPr lang="en-US" altLang="zh-TW" dirty="0"/>
              <a:t>https://udn.com/news/story/7269/3878790</a:t>
            </a:r>
            <a:r>
              <a:rPr lang="zh-TW" altLang="en-US" dirty="0"/>
              <a:t>。</a:t>
            </a:r>
          </a:p>
          <a:p>
            <a:pPr marL="0" lvl="0" indent="0" algn="l" rtl="0">
              <a:spcBef>
                <a:spcPts val="0"/>
              </a:spcBef>
              <a:spcAft>
                <a:spcPts val="0"/>
              </a:spcAft>
              <a:buFontTx/>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09de3d600b_0_6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109de3d600b_0_6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r>
              <a:rPr lang="zh-TW" altLang="en-US" dirty="0"/>
              <a:t>說明：</a:t>
            </a:r>
            <a:endParaRPr lang="en-US" altLang="zh-TW" dirty="0"/>
          </a:p>
          <a:p>
            <a:pPr marL="228600" indent="-228600">
              <a:buAutoNum type="arabicPeriod"/>
            </a:pPr>
            <a:r>
              <a:rPr lang="zh-TW" altLang="en-US" dirty="0"/>
              <a:t>勞工保險為強制性的社會保險，其立法目的就是希望透過政府、雇主和勞工三方共同分擔保費的方式，</a:t>
            </a:r>
            <a:r>
              <a:rPr lang="zh-TW" altLang="en-US" dirty="0" smtClean="0"/>
              <a:t>實現</a:t>
            </a:r>
            <a:r>
              <a:rPr lang="en-US" altLang="zh-TW" sz="12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smtClean="0"/>
              <a:t>憲法</a:t>
            </a:r>
            <a:r>
              <a:rPr lang="en-US" altLang="zh-TW" sz="12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smtClean="0"/>
              <a:t>實施</a:t>
            </a:r>
            <a:r>
              <a:rPr lang="zh-TW" altLang="en-US" dirty="0"/>
              <a:t>社會保險制度之基本國策。</a:t>
            </a:r>
            <a:endParaRPr lang="en-US" altLang="zh-TW" dirty="0"/>
          </a:p>
          <a:p>
            <a:pPr marL="228600" indent="-228600">
              <a:buAutoNum type="arabicPeriod"/>
            </a:pPr>
            <a:r>
              <a:rPr lang="zh-TW" altLang="en-US" dirty="0"/>
              <a:t>勞工保險是提供勞工在工作期間（不論是試用期、正職、兼職或工讀等）及退休之後的基本生活保障，雇主應於勞工到職日即為其辦理參加勞工保險。所以企業為所屬員工加保勞保是雇主的法定義務，並非企業福利。</a:t>
            </a:r>
            <a:endParaRPr lang="en-US" altLang="zh-TW" dirty="0"/>
          </a:p>
          <a:p>
            <a:pPr marL="228600" indent="-228600">
              <a:buAutoNum type="arabicPeriod"/>
            </a:pPr>
            <a:r>
              <a:rPr lang="zh-TW" altLang="en-US" dirty="0"/>
              <a:t>至於同時從事兩份以上工作的勞工（包括工讀生、臨時工、部分工時人員），如服務單位屬於勞保的強制投保單位（例如僱用員工</a:t>
            </a:r>
            <a:r>
              <a:rPr lang="en-US" altLang="zh-TW" dirty="0"/>
              <a:t>5</a:t>
            </a:r>
            <a:r>
              <a:rPr lang="zh-TW" altLang="en-US" dirty="0"/>
              <a:t>人以上的公司、行號），各雇主均應為其辦理參加勞保， 不得選擇僅由其中一個單位加保。</a:t>
            </a:r>
            <a:endParaRPr lang="en-US" altLang="zh-TW" dirty="0"/>
          </a:p>
          <a:p>
            <a:pPr marL="228600" indent="-228600">
              <a:buAutoNum type="arabicPeriod"/>
            </a:pPr>
            <a:r>
              <a:rPr lang="zh-TW" altLang="en-US" dirty="0"/>
              <a:t>而且雇主必須為</a:t>
            </a:r>
            <a:r>
              <a:rPr lang="zh-TW" altLang="en-US" dirty="0" smtClean="0"/>
              <a:t>適用</a:t>
            </a:r>
            <a:r>
              <a:rPr lang="en-US" altLang="zh-TW" sz="12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smtClean="0"/>
              <a:t>勞動</a:t>
            </a:r>
            <a:r>
              <a:rPr lang="zh-TW" altLang="en-US" dirty="0"/>
              <a:t>基準</a:t>
            </a:r>
            <a:r>
              <a:rPr lang="zh-TW" altLang="en-US" dirty="0" smtClean="0"/>
              <a:t>法</a:t>
            </a:r>
            <a:r>
              <a:rPr lang="en-US" altLang="zh-TW" sz="12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smtClean="0"/>
              <a:t>之</a:t>
            </a:r>
            <a:r>
              <a:rPr lang="zh-TW" altLang="en-US" dirty="0"/>
              <a:t>勞工按月提繳勞工退休金。 如果勞工有兩份打工的工作，而其服務單位皆</a:t>
            </a:r>
            <a:r>
              <a:rPr lang="zh-TW" altLang="en-US" dirty="0" smtClean="0"/>
              <a:t>適用</a:t>
            </a:r>
            <a:r>
              <a:rPr lang="en-US" altLang="zh-TW" sz="12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smtClean="0"/>
              <a:t>勞動</a:t>
            </a:r>
            <a:r>
              <a:rPr lang="zh-TW" altLang="en-US" dirty="0"/>
              <a:t>基準</a:t>
            </a:r>
            <a:r>
              <a:rPr lang="zh-TW" altLang="en-US" dirty="0" smtClean="0"/>
              <a:t>法</a:t>
            </a:r>
            <a:r>
              <a:rPr lang="en-US" altLang="zh-TW" sz="12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smtClean="0"/>
              <a:t>的話</a:t>
            </a:r>
            <a:r>
              <a:rPr lang="zh-TW" altLang="en-US" dirty="0"/>
              <a:t>，各雇主亦均應自勞工到職當日開始，為勞工按月提繳不低於其每月工資 </a:t>
            </a:r>
            <a:r>
              <a:rPr lang="en-US" altLang="zh-TW" dirty="0"/>
              <a:t>6</a:t>
            </a:r>
            <a:r>
              <a:rPr lang="zh-TW" altLang="en-US" dirty="0"/>
              <a:t>％之勞工退休金，並且儲存於勞動部勞工保險局設立之勞工退休金個人專</a:t>
            </a:r>
            <a:r>
              <a:rPr lang="zh-TW" altLang="en-US" dirty="0" smtClean="0"/>
              <a:t>戶；</a:t>
            </a:r>
            <a:r>
              <a:rPr lang="zh-TW" altLang="en-US" dirty="0"/>
              <a:t>而且退休金累積帶著走，不因勞工轉換工作而受影響，待勞工日後退休時可以依法請領，以保障老年生活無虞（簡稱勞退新制）</a:t>
            </a:r>
            <a:r>
              <a:rPr lang="zh-TW" altLang="en-US" dirty="0" smtClean="0"/>
              <a:t>。</a:t>
            </a:r>
            <a:endParaRPr lang="en-US" altLang="zh-TW" dirty="0" smtClean="0"/>
          </a:p>
        </p:txBody>
      </p:sp>
    </p:spTree>
    <p:extLst>
      <p:ext uri="{BB962C8B-B14F-4D97-AF65-F5344CB8AC3E}">
        <p14:creationId xmlns:p14="http://schemas.microsoft.com/office/powerpoint/2010/main" val="839979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109de3d600b_0_12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109de3d600b_0_128: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r>
              <a:rPr lang="zh-TW" altLang="en-US" dirty="0"/>
              <a:t>我們是「人」不是「機器」、「動物」或「商品」， 必須要有休息及閒暇的時間，才能恢復體力及精神，以確保生活品質不致惡化；如果沒有任何休息、放假，那麼我們的健康狀況、家庭生活及社會關係都會受到影響，甚至造成「過勞死」的悲劇，那就根本毫無幸福人生可言。因此，法律上有關工作時間及休息、休假、請假的強制規定，勞基法都有明確的規範，否則就容易過度疲勞而發生意外事故，或是出現工作效率不彰的情形。 </a:t>
            </a:r>
            <a:endParaRPr lang="en-US" altLang="zh-TW" dirty="0"/>
          </a:p>
          <a:p>
            <a:endParaRPr lang="en-US" altLang="zh-TW" dirty="0"/>
          </a:p>
          <a:p>
            <a:r>
              <a:rPr lang="zh-TW" altLang="en-US" dirty="0"/>
              <a:t>依照勞基法規定，勞工每天的「正常」工作時間上限是 </a:t>
            </a:r>
            <a:r>
              <a:rPr lang="en-US" altLang="zh-TW" dirty="0"/>
              <a:t>8 </a:t>
            </a:r>
            <a:r>
              <a:rPr lang="zh-TW" altLang="en-US" dirty="0"/>
              <a:t>小時，每週不得超過 </a:t>
            </a:r>
            <a:r>
              <a:rPr lang="en-US" altLang="zh-TW" dirty="0"/>
              <a:t>40 </a:t>
            </a:r>
            <a:r>
              <a:rPr lang="zh-TW" altLang="en-US" dirty="0"/>
              <a:t>小時，以落實「周休二日」之政策目的。而且如果要在正常工作時間之外加班的話，每天「加班時數」及「正常工時」加起來不可以超過</a:t>
            </a:r>
            <a:r>
              <a:rPr lang="en-US" altLang="zh-TW" dirty="0"/>
              <a:t>12</a:t>
            </a:r>
            <a:r>
              <a:rPr lang="zh-TW" altLang="en-US" dirty="0"/>
              <a:t>小時，每個月的加班時數原則上不可以超過</a:t>
            </a:r>
            <a:r>
              <a:rPr lang="en-US" altLang="zh-TW" dirty="0"/>
              <a:t>46</a:t>
            </a:r>
            <a:r>
              <a:rPr lang="zh-TW" altLang="en-US" dirty="0"/>
              <a:t>小時。所以，雇主必須遵守法律規定，不能要求勞工違法超時工作。</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0" dirty="0">
              <a:latin typeface="Georgia" panose="02040502050405020303" pitchFamily="18" charset="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dirty="0">
                <a:latin typeface="Georgia" panose="02040502050405020303" pitchFamily="18" charset="0"/>
                <a:ea typeface="微軟正黑體" panose="020B0604030504040204" pitchFamily="34" charset="-120"/>
              </a:rPr>
              <a:t>至於勞工加班時，雇主怎麼計算</a:t>
            </a:r>
            <a:r>
              <a:rPr lang="zh-TW" altLang="en-US" sz="1200" b="0" dirty="0">
                <a:solidFill>
                  <a:srgbClr val="FF0000"/>
                </a:solidFill>
                <a:latin typeface="Georgia" panose="02040502050405020303" pitchFamily="18" charset="0"/>
                <a:ea typeface="微軟正黑體" panose="020B0604030504040204" pitchFamily="34" charset="-120"/>
              </a:rPr>
              <a:t>加班費</a:t>
            </a:r>
            <a:r>
              <a:rPr lang="zh-TW" altLang="en-US" sz="1200" b="0" dirty="0">
                <a:latin typeface="Georgia" panose="02040502050405020303" pitchFamily="18" charset="0"/>
                <a:ea typeface="微軟正黑體" panose="020B0604030504040204" pitchFamily="34" charset="-120"/>
              </a:rPr>
              <a:t>？</a:t>
            </a:r>
            <a:endParaRPr lang="en-US" altLang="zh-TW" sz="1200" b="0" dirty="0">
              <a:latin typeface="Georgia" panose="02040502050405020303" pitchFamily="18" charset="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dirty="0">
                <a:latin typeface="Georgia" panose="02040502050405020303" pitchFamily="18" charset="0"/>
                <a:ea typeface="微軟正黑體" panose="020B0604030504040204" pitchFamily="34" charset="-120"/>
              </a:rPr>
              <a:t>（</a:t>
            </a:r>
            <a:r>
              <a:rPr lang="en-US" altLang="zh-TW" sz="1200" b="0" dirty="0">
                <a:latin typeface="Georgia" panose="02040502050405020303" pitchFamily="18" charset="0"/>
                <a:ea typeface="微軟正黑體" panose="020B0604030504040204" pitchFamily="34" charset="-120"/>
              </a:rPr>
              <a:t>1</a:t>
            </a:r>
            <a:r>
              <a:rPr lang="zh-TW" altLang="en-US" sz="1200" b="0" dirty="0">
                <a:latin typeface="Georgia" panose="02040502050405020303" pitchFamily="18" charset="0"/>
                <a:ea typeface="微軟正黑體" panose="020B0604030504040204" pitchFamily="34" charset="-120"/>
              </a:rPr>
              <a:t>）</a:t>
            </a:r>
            <a:r>
              <a:rPr lang="zh-TW" altLang="en-US" sz="1200" b="0" dirty="0">
                <a:solidFill>
                  <a:srgbClr val="FF0000"/>
                </a:solidFill>
                <a:latin typeface="Georgia" panose="02040502050405020303" pitchFamily="18" charset="0"/>
                <a:ea typeface="微軟正黑體" panose="020B0604030504040204" pitchFamily="34" charset="-120"/>
              </a:rPr>
              <a:t>平日工作</a:t>
            </a:r>
            <a:r>
              <a:rPr lang="zh-TW" altLang="en-US" sz="1200" b="0" dirty="0">
                <a:latin typeface="Georgia" panose="02040502050405020303" pitchFamily="18" charset="0"/>
                <a:ea typeface="微軟正黑體" panose="020B0604030504040204" pitchFamily="34" charset="-120"/>
              </a:rPr>
              <a:t>超過</a:t>
            </a:r>
            <a:r>
              <a:rPr lang="en-US" altLang="zh-TW" sz="1200" b="0" dirty="0">
                <a:latin typeface="Georgia" panose="02040502050405020303" pitchFamily="18" charset="0"/>
                <a:ea typeface="微軟正黑體" panose="020B0604030504040204" pitchFamily="34" charset="-120"/>
              </a:rPr>
              <a:t>8</a:t>
            </a:r>
            <a:r>
              <a:rPr lang="zh-TW" altLang="en-US" sz="1200" b="0" dirty="0">
                <a:latin typeface="Georgia" panose="02040502050405020303" pitchFamily="18" charset="0"/>
                <a:ea typeface="微軟正黑體" panose="020B0604030504040204" pitchFamily="34" charset="-120"/>
              </a:rPr>
              <a:t>小時或每週</a:t>
            </a:r>
            <a:r>
              <a:rPr lang="en-US" altLang="zh-TW" sz="1200" b="0" dirty="0">
                <a:latin typeface="Georgia" panose="02040502050405020303" pitchFamily="18" charset="0"/>
                <a:ea typeface="微軟正黑體" panose="020B0604030504040204" pitchFamily="34" charset="-120"/>
              </a:rPr>
              <a:t>40</a:t>
            </a:r>
            <a:r>
              <a:rPr lang="zh-TW" altLang="en-US" sz="1200" b="0" dirty="0">
                <a:latin typeface="Georgia" panose="02040502050405020303" pitchFamily="18" charset="0"/>
                <a:ea typeface="微軟正黑體" panose="020B0604030504040204" pitchFamily="34" charset="-120"/>
              </a:rPr>
              <a:t>小時部分，加班的前</a:t>
            </a:r>
            <a:r>
              <a:rPr lang="en-US" altLang="zh-TW" sz="1200" b="0" dirty="0">
                <a:latin typeface="Georgia" panose="02040502050405020303" pitchFamily="18" charset="0"/>
                <a:ea typeface="微軟正黑體" panose="020B0604030504040204" pitchFamily="34" charset="-120"/>
              </a:rPr>
              <a:t>2</a:t>
            </a:r>
            <a:r>
              <a:rPr lang="zh-TW" altLang="en-US" sz="1200" b="0" dirty="0">
                <a:latin typeface="Georgia" panose="02040502050405020303" pitchFamily="18" charset="0"/>
                <a:ea typeface="微軟正黑體" panose="020B0604030504040204" pitchFamily="34" charset="-120"/>
              </a:rPr>
              <a:t>小時，按時薪加給</a:t>
            </a:r>
            <a:r>
              <a:rPr lang="en-US" altLang="zh-TW" sz="1200" b="0" dirty="0">
                <a:latin typeface="Georgia" panose="02040502050405020303" pitchFamily="18" charset="0"/>
                <a:ea typeface="微軟正黑體" panose="020B0604030504040204" pitchFamily="34" charset="-120"/>
              </a:rPr>
              <a:t>1/3</a:t>
            </a:r>
            <a:r>
              <a:rPr lang="zh-TW" altLang="en-US" sz="1200" b="0" dirty="0">
                <a:latin typeface="Georgia" panose="02040502050405020303" pitchFamily="18" charset="0"/>
                <a:ea typeface="微軟正黑體" panose="020B0604030504040204" pitchFamily="34" charset="-120"/>
              </a:rPr>
              <a:t>；再加班</a:t>
            </a:r>
            <a:r>
              <a:rPr lang="en-US" altLang="zh-TW" sz="1200" b="0" dirty="0">
                <a:latin typeface="Georgia" panose="02040502050405020303" pitchFamily="18" charset="0"/>
                <a:ea typeface="微軟正黑體" panose="020B0604030504040204" pitchFamily="34" charset="-120"/>
              </a:rPr>
              <a:t>2</a:t>
            </a:r>
            <a:r>
              <a:rPr lang="zh-TW" altLang="en-US" sz="1200" b="0" dirty="0">
                <a:latin typeface="Georgia" panose="02040502050405020303" pitchFamily="18" charset="0"/>
                <a:ea typeface="微軟正黑體" panose="020B0604030504040204" pitchFamily="34" charset="-120"/>
              </a:rPr>
              <a:t>小時，則是加給</a:t>
            </a:r>
            <a:r>
              <a:rPr lang="en-US" altLang="zh-TW" sz="1200" b="0" dirty="0">
                <a:latin typeface="Georgia" panose="02040502050405020303" pitchFamily="18" charset="0"/>
                <a:ea typeface="微軟正黑體" panose="020B0604030504040204" pitchFamily="34" charset="-120"/>
              </a:rPr>
              <a:t>2/3</a:t>
            </a:r>
            <a:r>
              <a:rPr lang="zh-TW" altLang="en-US" sz="1200" b="0" dirty="0">
                <a:latin typeface="Georgia" panose="02040502050405020303" pitchFamily="18" charset="0"/>
                <a:ea typeface="微軟正黑體" panose="020B0604030504040204" pitchFamily="34" charset="-120"/>
              </a:rPr>
              <a:t>。</a:t>
            </a:r>
            <a:endParaRPr lang="en-US" altLang="zh-TW" sz="1200" b="0" dirty="0">
              <a:latin typeface="Georgia" panose="02040502050405020303" pitchFamily="18" charset="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dirty="0">
                <a:latin typeface="Georgia" panose="02040502050405020303" pitchFamily="18" charset="0"/>
                <a:ea typeface="微軟正黑體" panose="020B0604030504040204" pitchFamily="34" charset="-120"/>
              </a:rPr>
              <a:t>（</a:t>
            </a:r>
            <a:r>
              <a:rPr lang="en-US" altLang="zh-TW" sz="1200" b="0" dirty="0">
                <a:latin typeface="Georgia" panose="02040502050405020303" pitchFamily="18" charset="0"/>
                <a:ea typeface="微軟正黑體" panose="020B0604030504040204" pitchFamily="34" charset="-120"/>
              </a:rPr>
              <a:t>2</a:t>
            </a:r>
            <a:r>
              <a:rPr lang="zh-TW" altLang="en-US" sz="1200" b="0" dirty="0">
                <a:latin typeface="Georgia" panose="02040502050405020303" pitchFamily="18" charset="0"/>
                <a:ea typeface="微軟正黑體" panose="020B0604030504040204" pitchFamily="34" charset="-120"/>
              </a:rPr>
              <a:t>）</a:t>
            </a:r>
            <a:r>
              <a:rPr lang="zh-TW" altLang="en-US" sz="1200" b="0" dirty="0">
                <a:solidFill>
                  <a:srgbClr val="FF0000"/>
                </a:solidFill>
                <a:latin typeface="Georgia" panose="02040502050405020303" pitchFamily="18" charset="0"/>
                <a:ea typeface="微軟正黑體" panose="020B0604030504040204" pitchFamily="34" charset="-120"/>
              </a:rPr>
              <a:t>例假、休假日、特別休假有獲得</a:t>
            </a:r>
            <a:r>
              <a:rPr lang="zh-TW" altLang="en-US" sz="1200" b="0" dirty="0">
                <a:latin typeface="Georgia" panose="02040502050405020303" pitchFamily="18" charset="0"/>
                <a:ea typeface="微軟正黑體" panose="020B0604030504040204" pitchFamily="34" charset="-120"/>
              </a:rPr>
              <a:t>勞工同意出勤的話，加班費則加給</a:t>
            </a:r>
            <a:r>
              <a:rPr lang="en-US" altLang="zh-TW" sz="1200" b="0" dirty="0">
                <a:latin typeface="Georgia" panose="02040502050405020303" pitchFamily="18" charset="0"/>
                <a:ea typeface="微軟正黑體" panose="020B0604030504040204" pitchFamily="34" charset="-120"/>
              </a:rPr>
              <a:t>1</a:t>
            </a:r>
            <a:r>
              <a:rPr lang="zh-TW" altLang="en-US" sz="1200" b="0" dirty="0">
                <a:latin typeface="Georgia" panose="02040502050405020303" pitchFamily="18" charset="0"/>
                <a:ea typeface="微軟正黑體" panose="020B0604030504040204" pitchFamily="34" charset="-120"/>
              </a:rPr>
              <a:t>倍 </a:t>
            </a:r>
            <a:r>
              <a:rPr lang="en-US" altLang="zh-TW" sz="1200" b="0" dirty="0">
                <a:latin typeface="Georgia" panose="02040502050405020303" pitchFamily="18" charset="0"/>
                <a:ea typeface="微軟正黑體" panose="020B0604030504040204" pitchFamily="34" charset="-120"/>
              </a:rPr>
              <a:t>(</a:t>
            </a:r>
            <a:r>
              <a:rPr lang="zh-TW" altLang="en-US" sz="1200" b="0" dirty="0">
                <a:latin typeface="Georgia" panose="02040502050405020303" pitchFamily="18" charset="0"/>
                <a:ea typeface="微軟正黑體" panose="020B0604030504040204" pitchFamily="34" charset="-120"/>
              </a:rPr>
              <a:t>例假另再給勞工事後補休</a:t>
            </a:r>
            <a:r>
              <a:rPr lang="en-US" altLang="zh-TW" sz="1200" b="0" dirty="0">
                <a:latin typeface="Georgia" panose="02040502050405020303" pitchFamily="18" charset="0"/>
                <a:ea typeface="微軟正黑體" panose="020B0604030504040204" pitchFamily="34" charset="-120"/>
              </a:rPr>
              <a:t>1</a:t>
            </a:r>
            <a:r>
              <a:rPr lang="zh-TW" altLang="en-US" sz="1200" b="0" dirty="0">
                <a:latin typeface="Georgia" panose="02040502050405020303" pitchFamily="18" charset="0"/>
                <a:ea typeface="微軟正黑體" panose="020B0604030504040204" pitchFamily="34" charset="-120"/>
              </a:rPr>
              <a:t>日</a:t>
            </a:r>
            <a:r>
              <a:rPr lang="en-US" altLang="zh-TW" sz="1200" b="0" dirty="0">
                <a:latin typeface="Georgia" panose="02040502050405020303" pitchFamily="18" charset="0"/>
                <a:ea typeface="微軟正黑體" panose="020B0604030504040204" pitchFamily="34" charset="-120"/>
              </a:rPr>
              <a:t>)</a:t>
            </a:r>
            <a:r>
              <a:rPr lang="zh-TW" altLang="en-US" sz="1200" b="0" dirty="0">
                <a:latin typeface="Georgia" panose="02040502050405020303" pitchFamily="18" charset="0"/>
                <a:ea typeface="微軟正黑體" panose="020B0604030504040204" pitchFamily="34" charset="-120"/>
              </a:rPr>
              <a:t>。</a:t>
            </a:r>
            <a:endParaRPr lang="en-US" altLang="zh-TW" sz="1200" b="0" dirty="0">
              <a:latin typeface="Georgia" panose="02040502050405020303" pitchFamily="18" charset="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dirty="0">
                <a:latin typeface="Georgia" panose="02040502050405020303" pitchFamily="18" charset="0"/>
                <a:ea typeface="微軟正黑體" panose="020B0604030504040204" pitchFamily="34" charset="-120"/>
              </a:rPr>
              <a:t>（</a:t>
            </a:r>
            <a:r>
              <a:rPr lang="en-US" altLang="zh-TW" sz="1200" b="0" dirty="0">
                <a:latin typeface="Georgia" panose="02040502050405020303" pitchFamily="18" charset="0"/>
                <a:ea typeface="微軟正黑體" panose="020B0604030504040204" pitchFamily="34" charset="-120"/>
              </a:rPr>
              <a:t>3</a:t>
            </a:r>
            <a:r>
              <a:rPr lang="zh-TW" altLang="en-US" sz="1200" b="0" dirty="0">
                <a:latin typeface="Georgia" panose="02040502050405020303" pitchFamily="18" charset="0"/>
                <a:ea typeface="微軟正黑體" panose="020B0604030504040204" pitchFamily="34" charset="-120"/>
              </a:rPr>
              <a:t>）</a:t>
            </a:r>
            <a:r>
              <a:rPr lang="zh-TW" altLang="en-US" sz="1200" b="0" dirty="0">
                <a:solidFill>
                  <a:srgbClr val="FF0000"/>
                </a:solidFill>
                <a:latin typeface="Georgia" panose="02040502050405020303" pitchFamily="18" charset="0"/>
                <a:ea typeface="微軟正黑體" panose="020B0604030504040204" pitchFamily="34" charset="-120"/>
              </a:rPr>
              <a:t>休息日的出勤加班</a:t>
            </a:r>
            <a:r>
              <a:rPr lang="zh-TW" altLang="en-US" sz="1200" b="0" dirty="0">
                <a:latin typeface="Georgia" panose="02040502050405020303" pitchFamily="18" charset="0"/>
                <a:ea typeface="微軟正黑體" panose="020B0604030504040204" pitchFamily="34" charset="-120"/>
              </a:rPr>
              <a:t>工作，工作時間在</a:t>
            </a:r>
            <a:r>
              <a:rPr lang="en-US" altLang="zh-TW" sz="1200" b="0" dirty="0">
                <a:latin typeface="Georgia" panose="02040502050405020303" pitchFamily="18" charset="0"/>
                <a:ea typeface="微軟正黑體" panose="020B0604030504040204" pitchFamily="34" charset="-120"/>
              </a:rPr>
              <a:t>2</a:t>
            </a:r>
            <a:r>
              <a:rPr lang="zh-TW" altLang="en-US" sz="1200" b="0" dirty="0">
                <a:latin typeface="Georgia" panose="02040502050405020303" pitchFamily="18" charset="0"/>
                <a:ea typeface="微軟正黑體" panose="020B0604030504040204" pitchFamily="34" charset="-120"/>
              </a:rPr>
              <a:t>小時以內者，其工資按平日每小時工資額另再加給</a:t>
            </a:r>
            <a:r>
              <a:rPr lang="en-US" altLang="zh-TW" sz="1200" b="0" dirty="0">
                <a:latin typeface="Georgia" panose="02040502050405020303" pitchFamily="18" charset="0"/>
                <a:ea typeface="微軟正黑體" panose="020B0604030504040204" pitchFamily="34" charset="-120"/>
              </a:rPr>
              <a:t>1</a:t>
            </a:r>
            <a:r>
              <a:rPr lang="zh-TW" altLang="en-US" sz="1200" b="0" dirty="0">
                <a:latin typeface="Georgia" panose="02040502050405020303" pitchFamily="18" charset="0"/>
                <a:ea typeface="微軟正黑體" panose="020B0604030504040204" pitchFamily="34" charset="-120"/>
              </a:rPr>
              <a:t>又</a:t>
            </a:r>
            <a:r>
              <a:rPr lang="en-US" altLang="zh-TW" sz="1200" b="0" dirty="0">
                <a:latin typeface="Georgia" panose="02040502050405020303" pitchFamily="18" charset="0"/>
                <a:ea typeface="微軟正黑體" panose="020B0604030504040204" pitchFamily="34" charset="-120"/>
              </a:rPr>
              <a:t>1/3</a:t>
            </a:r>
            <a:r>
              <a:rPr lang="zh-TW" altLang="en-US" sz="1200" b="0" dirty="0">
                <a:latin typeface="Georgia" panose="02040502050405020303" pitchFamily="18" charset="0"/>
                <a:ea typeface="微軟正黑體" panose="020B0604030504040204" pitchFamily="34" charset="-120"/>
              </a:rPr>
              <a:t>以上；工作</a:t>
            </a:r>
            <a:r>
              <a:rPr lang="en-US" altLang="zh-TW" sz="1200" b="0" dirty="0">
                <a:latin typeface="Georgia" panose="02040502050405020303" pitchFamily="18" charset="0"/>
                <a:ea typeface="微軟正黑體" panose="020B0604030504040204" pitchFamily="34" charset="-120"/>
              </a:rPr>
              <a:t>2</a:t>
            </a:r>
            <a:r>
              <a:rPr lang="zh-TW" altLang="en-US" sz="1200" b="0" dirty="0">
                <a:latin typeface="Georgia" panose="02040502050405020303" pitchFamily="18" charset="0"/>
                <a:ea typeface="微軟正黑體" panose="020B0604030504040204" pitchFamily="34" charset="-120"/>
              </a:rPr>
              <a:t>小時後再繼續工作者，按平日每小時工資額另再加給</a:t>
            </a:r>
            <a:r>
              <a:rPr lang="en-US" altLang="zh-TW" sz="1200" b="0" dirty="0">
                <a:latin typeface="Georgia" panose="02040502050405020303" pitchFamily="18" charset="0"/>
                <a:ea typeface="微軟正黑體" panose="020B0604030504040204" pitchFamily="34" charset="-120"/>
              </a:rPr>
              <a:t>1</a:t>
            </a:r>
            <a:r>
              <a:rPr lang="zh-TW" altLang="en-US" sz="1200" b="0" dirty="0">
                <a:latin typeface="Georgia" panose="02040502050405020303" pitchFamily="18" charset="0"/>
                <a:ea typeface="微軟正黑體" panose="020B0604030504040204" pitchFamily="34" charset="-120"/>
              </a:rPr>
              <a:t>又</a:t>
            </a:r>
            <a:r>
              <a:rPr lang="en-US" altLang="zh-TW" sz="1200" b="0" dirty="0">
                <a:latin typeface="Georgia" panose="02040502050405020303" pitchFamily="18" charset="0"/>
                <a:ea typeface="微軟正黑體" panose="020B0604030504040204" pitchFamily="34" charset="-120"/>
              </a:rPr>
              <a:t>2/3</a:t>
            </a:r>
            <a:r>
              <a:rPr lang="zh-TW" altLang="en-US" sz="1200" b="0" dirty="0">
                <a:latin typeface="Georgia" panose="02040502050405020303" pitchFamily="18" charset="0"/>
                <a:ea typeface="微軟正黑體" panose="020B0604030504040204" pitchFamily="34" charset="-120"/>
              </a:rPr>
              <a:t>以上，超過第</a:t>
            </a:r>
            <a:r>
              <a:rPr lang="en-US" altLang="zh-TW" sz="1200" b="0" dirty="0">
                <a:latin typeface="Georgia" panose="02040502050405020303" pitchFamily="18" charset="0"/>
                <a:ea typeface="微軟正黑體" panose="020B0604030504040204" pitchFamily="34" charset="-120"/>
              </a:rPr>
              <a:t>9</a:t>
            </a:r>
            <a:r>
              <a:rPr lang="zh-TW" altLang="en-US" sz="1200" b="0" dirty="0">
                <a:latin typeface="Georgia" panose="02040502050405020303" pitchFamily="18" charset="0"/>
                <a:ea typeface="微軟正黑體" panose="020B0604030504040204" pitchFamily="34" charset="-120"/>
              </a:rPr>
              <a:t>個小時則是加發</a:t>
            </a:r>
            <a:r>
              <a:rPr lang="en-US" altLang="zh-TW" sz="1200" b="0" dirty="0">
                <a:latin typeface="Georgia" panose="02040502050405020303" pitchFamily="18" charset="0"/>
                <a:ea typeface="微軟正黑體" panose="020B0604030504040204" pitchFamily="34" charset="-120"/>
              </a:rPr>
              <a:t>2</a:t>
            </a:r>
            <a:r>
              <a:rPr lang="zh-TW" altLang="en-US" sz="1200" b="0" dirty="0">
                <a:latin typeface="Georgia" panose="02040502050405020303" pitchFamily="18" charset="0"/>
                <a:ea typeface="微軟正黑體" panose="020B0604030504040204" pitchFamily="34" charset="-120"/>
              </a:rPr>
              <a:t>又</a:t>
            </a:r>
            <a:r>
              <a:rPr lang="en-US" altLang="zh-TW" sz="1200" b="0" dirty="0">
                <a:latin typeface="Georgia" panose="02040502050405020303" pitchFamily="18" charset="0"/>
                <a:ea typeface="微軟正黑體" panose="020B0604030504040204" pitchFamily="34" charset="-120"/>
              </a:rPr>
              <a:t>2/3</a:t>
            </a:r>
            <a:r>
              <a:rPr lang="zh-TW" altLang="en-US" sz="1200" b="0" dirty="0">
                <a:latin typeface="Georgia" panose="02040502050405020303" pitchFamily="18" charset="0"/>
                <a:ea typeface="微軟正黑體" panose="020B0604030504040204" pitchFamily="34" charset="-120"/>
              </a:rPr>
              <a:t>。</a:t>
            </a:r>
            <a:endParaRPr lang="en-US" altLang="zh-TW" sz="1200" b="0" dirty="0">
              <a:latin typeface="Georgia" panose="02040502050405020303" pitchFamily="18" charset="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0" dirty="0">
              <a:latin typeface="Georgia" panose="02040502050405020303" pitchFamily="18" charset="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dirty="0">
                <a:solidFill>
                  <a:srgbClr val="FF0000"/>
                </a:solidFill>
                <a:latin typeface="Georgia" panose="02040502050405020303" pitchFamily="18" charset="0"/>
                <a:ea typeface="微軟正黑體" panose="020B0604030504040204" pitchFamily="34" charset="-120"/>
              </a:rPr>
              <a:t>所謂「離線權」（</a:t>
            </a:r>
            <a:r>
              <a:rPr lang="en-US" altLang="zh-TW" sz="1200" b="0" dirty="0">
                <a:solidFill>
                  <a:srgbClr val="FF0000"/>
                </a:solidFill>
                <a:latin typeface="Georgia" panose="02040502050405020303" pitchFamily="18" charset="0"/>
                <a:ea typeface="微軟正黑體" panose="020B0604030504040204" pitchFamily="34" charset="-120"/>
              </a:rPr>
              <a:t>the right to disconnect</a:t>
            </a:r>
            <a:r>
              <a:rPr lang="zh-TW" altLang="en-US" sz="1200" b="0" dirty="0">
                <a:solidFill>
                  <a:srgbClr val="FF0000"/>
                </a:solidFill>
                <a:latin typeface="Georgia" panose="02040502050405020303" pitchFamily="18" charset="0"/>
                <a:ea typeface="微軟正黑體" panose="020B0604030504040204" pitchFamily="34" charset="-120"/>
              </a:rPr>
              <a:t>），是指員工在正常工作時間（</a:t>
            </a:r>
            <a:r>
              <a:rPr lang="en-US" altLang="zh-TW" sz="1200" b="0" dirty="0">
                <a:solidFill>
                  <a:srgbClr val="FF0000"/>
                </a:solidFill>
                <a:latin typeface="Georgia" panose="02040502050405020303" pitchFamily="18" charset="0"/>
                <a:ea typeface="微軟正黑體" panose="020B0604030504040204" pitchFamily="34" charset="-120"/>
              </a:rPr>
              <a:t>normal working hours</a:t>
            </a:r>
            <a:r>
              <a:rPr lang="zh-TW" altLang="en-US" sz="1200" b="0" dirty="0">
                <a:solidFill>
                  <a:srgbClr val="FF0000"/>
                </a:solidFill>
                <a:latin typeface="Georgia" panose="02040502050405020303" pitchFamily="18" charset="0"/>
                <a:ea typeface="微軟正黑體" panose="020B0604030504040204" pitchFamily="34" charset="-120"/>
              </a:rPr>
              <a:t>）以外，有權利中斷與工作有關的聯繫，而且不接收或回應任何與工作相關的電子郵件、電話或訊息；旨在確立關於下班之後使用電子溝通的界限，並使員工在家時有權利不從事任何與工作相關的活動。這不僅是指員工有權利中斷公事聯繫，而且也不會因為拒絕聯繫而遭到斥責，或者是因持續保持聯繫而受到獎勵。</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b="0" dirty="0">
              <a:solidFill>
                <a:srgbClr val="FF0000"/>
              </a:solidFill>
              <a:latin typeface="Georgia" panose="02040502050405020303" pitchFamily="18" charset="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dirty="0">
                <a:solidFill>
                  <a:srgbClr val="FF0000"/>
                </a:solidFill>
                <a:latin typeface="Georgia" panose="02040502050405020303" pitchFamily="18" charset="0"/>
                <a:ea typeface="微軟正黑體" panose="020B0604030504040204" pitchFamily="34" charset="-120"/>
              </a:rPr>
              <a:t>這是因為若企業的組織文化激勵員工接受繁重的工作量並且加班的話（通常為無薪），像是員工在工作日或一周結束後，仍然在回覆電子郵件、電話和簡訊的話，將會打亂了勞工在工作與生活的平衡，導致工作與家庭生活之間的衝突、休息不足、健康問題（像是與工作相關的壓力和睡眠障礙）。</a:t>
            </a:r>
            <a:endParaRPr lang="zh-TW" altLang="en-US" b="0" dirty="0">
              <a:solidFill>
                <a:srgbClr val="FF00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123808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109de3d600b_0_12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109de3d600b_0_128: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為了讓勞工獲得充分的休息，勞基法自</a:t>
            </a:r>
            <a:r>
              <a:rPr lang="en-US" altLang="zh-TW" dirty="0"/>
              <a:t>2016</a:t>
            </a:r>
            <a:r>
              <a:rPr lang="zh-TW" altLang="en-US" dirty="0"/>
              <a:t>年</a:t>
            </a:r>
            <a:r>
              <a:rPr lang="en-US" altLang="zh-TW" dirty="0"/>
              <a:t>12</a:t>
            </a:r>
            <a:r>
              <a:rPr lang="zh-TW" altLang="en-US" dirty="0"/>
              <a:t>月</a:t>
            </a:r>
            <a:r>
              <a:rPr lang="en-US" altLang="zh-TW" dirty="0"/>
              <a:t>23</a:t>
            </a:r>
            <a:r>
              <a:rPr lang="zh-TW" altLang="en-US" dirty="0"/>
              <a:t>日新修正施行，在同法第</a:t>
            </a:r>
            <a:r>
              <a:rPr lang="en-US" altLang="zh-TW" dirty="0"/>
              <a:t>36</a:t>
            </a:r>
            <a:r>
              <a:rPr lang="zh-TW" altLang="en-US" dirty="0"/>
              <a:t>條第</a:t>
            </a:r>
            <a:r>
              <a:rPr lang="en-US" altLang="zh-TW" dirty="0"/>
              <a:t>1</a:t>
            </a:r>
            <a:r>
              <a:rPr lang="zh-TW" altLang="en-US" dirty="0"/>
              <a:t>項規定，勞工每七日中應有二日之休息，其中一日為例假，一日為休息日， 也就是所謂「一例一休」。依照勞基法規定，勞工每天的「正常」工作時間上限是 </a:t>
            </a:r>
            <a:r>
              <a:rPr lang="en-US" altLang="zh-TW" dirty="0"/>
              <a:t>8 </a:t>
            </a:r>
            <a:r>
              <a:rPr lang="zh-TW" altLang="en-US" dirty="0"/>
              <a:t>小時，每週不得超過 </a:t>
            </a:r>
            <a:r>
              <a:rPr lang="en-US" altLang="zh-TW" dirty="0"/>
              <a:t>40 </a:t>
            </a:r>
            <a:r>
              <a:rPr lang="zh-TW" altLang="en-US" dirty="0"/>
              <a:t>小時，以落實「周休二日」之政策目的；如果要在正常工作時間之外加班的話，每天「加班時數」及「正常工時」加起來不可以超過</a:t>
            </a:r>
            <a:r>
              <a:rPr lang="en-US" altLang="zh-TW" dirty="0"/>
              <a:t>12</a:t>
            </a:r>
            <a:r>
              <a:rPr lang="zh-TW" altLang="en-US" dirty="0"/>
              <a:t>小時，每個月的加班時數原則上不可以超過</a:t>
            </a:r>
            <a:r>
              <a:rPr lang="en-US" altLang="zh-TW" dirty="0"/>
              <a:t>46</a:t>
            </a:r>
            <a:r>
              <a:rPr lang="zh-TW" altLang="en-US" dirty="0"/>
              <a:t>小時。所以，如果雇主違反法律規定，強迫勞工違法超時工作，勞工可以拒絕雇主的要求，或者直接向勞工行政主管機關檢舉，由主管機關進行勞動檢查。</a:t>
            </a:r>
            <a:endParaRPr lang="en-US" altLang="zh-TW" dirty="0"/>
          </a:p>
          <a:p>
            <a:endParaRPr lang="en-US" altLang="zh-TW" dirty="0"/>
          </a:p>
          <a:p>
            <a:r>
              <a:rPr lang="zh-TW" altLang="en-US" b="0" i="0" dirty="0">
                <a:solidFill>
                  <a:srgbClr val="4D4D4D"/>
                </a:solidFill>
                <a:effectLst/>
                <a:latin typeface="Noto Sans TC"/>
              </a:rPr>
              <a:t>「過勞」</a:t>
            </a:r>
            <a:r>
              <a:rPr lang="en-US" altLang="zh-TW" b="0" i="0" dirty="0">
                <a:solidFill>
                  <a:srgbClr val="4D4D4D"/>
                </a:solidFill>
                <a:effectLst/>
                <a:latin typeface="Noto Sans TC"/>
              </a:rPr>
              <a:t>(burn-out)</a:t>
            </a:r>
            <a:r>
              <a:rPr lang="zh-TW" altLang="en-US" b="0" i="0" dirty="0">
                <a:solidFill>
                  <a:srgbClr val="4D4D4D"/>
                </a:solidFill>
                <a:effectLst/>
                <a:latin typeface="Noto Sans TC"/>
              </a:rPr>
              <a:t>指的是一種身心耗弱狀態，乃是長期處在高度心理壓力之下的壓力反應。過勞的症狀與成因複雜，多數研究認為過勞是長期暴露於工作壓力下的結果。過勞與工作壓力是重要的公共衛生議題，所謂「過勞」、「過勞猝死」、及找不出特殊病因的「慢性疲勞症」，在高度工業化國家已是極受重視的職業健康問題。</a:t>
            </a:r>
            <a:r>
              <a:rPr lang="zh-TW" altLang="en-US" b="1" i="0" dirty="0">
                <a:solidFill>
                  <a:srgbClr val="262626"/>
                </a:solidFill>
                <a:effectLst/>
                <a:latin typeface="Open Sans"/>
              </a:rPr>
              <a:t>根據勞動部關於「過勞」的認定，在生病前</a:t>
            </a:r>
            <a:r>
              <a:rPr lang="en-US" altLang="zh-TW" b="1" i="0" dirty="0">
                <a:solidFill>
                  <a:srgbClr val="262626"/>
                </a:solidFill>
                <a:effectLst/>
                <a:latin typeface="Open Sans"/>
              </a:rPr>
              <a:t>1</a:t>
            </a:r>
            <a:r>
              <a:rPr lang="zh-TW" altLang="en-US" b="1" i="0" dirty="0">
                <a:solidFill>
                  <a:srgbClr val="262626"/>
                </a:solidFill>
                <a:effectLst/>
                <a:latin typeface="Open Sans"/>
              </a:rPr>
              <a:t>個月，因加班產生的加班時數超過</a:t>
            </a:r>
            <a:r>
              <a:rPr lang="en-US" altLang="zh-TW" b="1" i="0" dirty="0">
                <a:solidFill>
                  <a:srgbClr val="262626"/>
                </a:solidFill>
                <a:effectLst/>
                <a:latin typeface="Open Sans"/>
              </a:rPr>
              <a:t>100</a:t>
            </a:r>
            <a:r>
              <a:rPr lang="zh-TW" altLang="en-US" b="1" i="0" dirty="0">
                <a:solidFill>
                  <a:srgbClr val="262626"/>
                </a:solidFill>
                <a:effectLst/>
                <a:latin typeface="Open Sans"/>
              </a:rPr>
              <a:t>小時，或發病前</a:t>
            </a:r>
            <a:r>
              <a:rPr lang="en-US" altLang="zh-TW" b="1" i="0" dirty="0">
                <a:solidFill>
                  <a:srgbClr val="262626"/>
                </a:solidFill>
                <a:effectLst/>
                <a:latin typeface="Open Sans"/>
              </a:rPr>
              <a:t>2-6</a:t>
            </a:r>
            <a:r>
              <a:rPr lang="zh-TW" altLang="en-US" b="1" i="0" dirty="0">
                <a:solidFill>
                  <a:srgbClr val="262626"/>
                </a:solidFill>
                <a:effectLst/>
                <a:latin typeface="Open Sans"/>
              </a:rPr>
              <a:t>個月，平均加班時數達</a:t>
            </a:r>
            <a:r>
              <a:rPr lang="en-US" altLang="zh-TW" b="1" i="0" dirty="0">
                <a:solidFill>
                  <a:srgbClr val="262626"/>
                </a:solidFill>
                <a:effectLst/>
                <a:latin typeface="Open Sans"/>
              </a:rPr>
              <a:t>80</a:t>
            </a:r>
            <a:r>
              <a:rPr lang="zh-TW" altLang="en-US" b="1" i="0" dirty="0">
                <a:solidFill>
                  <a:srgbClr val="262626"/>
                </a:solidFill>
                <a:effectLst/>
                <a:latin typeface="Open Sans"/>
              </a:rPr>
              <a:t>小時</a:t>
            </a:r>
            <a:r>
              <a:rPr lang="zh-TW" altLang="en-US" b="0" i="0" dirty="0">
                <a:solidFill>
                  <a:srgbClr val="262626"/>
                </a:solidFill>
                <a:effectLst/>
                <a:latin typeface="Open Sans"/>
              </a:rPr>
              <a:t>，就視為是過勞引起的疾病。</a:t>
            </a:r>
            <a:endParaRPr lang="en-US" altLang="zh-TW" dirty="0"/>
          </a:p>
          <a:p>
            <a:endParaRPr lang="en-US" altLang="zh-TW" dirty="0"/>
          </a:p>
          <a:p>
            <a:pPr algn="l" fontAlgn="base"/>
            <a:r>
              <a:rPr lang="en-US" altLang="zh-TW" b="0" i="0" dirty="0">
                <a:solidFill>
                  <a:srgbClr val="000000"/>
                </a:solidFill>
                <a:effectLst/>
                <a:latin typeface="custom-sans-serif"/>
              </a:rPr>
              <a:t>《</a:t>
            </a:r>
            <a:r>
              <a:rPr lang="zh-TW" altLang="en-US" b="0" i="0" dirty="0">
                <a:solidFill>
                  <a:srgbClr val="000000"/>
                </a:solidFill>
                <a:effectLst/>
                <a:latin typeface="custom-sans-serif"/>
              </a:rPr>
              <a:t>勞工職業災害保險及保護法</a:t>
            </a:r>
            <a:r>
              <a:rPr lang="en-US" altLang="zh-TW" b="0" i="0" dirty="0">
                <a:solidFill>
                  <a:srgbClr val="000000"/>
                </a:solidFill>
                <a:effectLst/>
                <a:latin typeface="custom-sans-serif"/>
              </a:rPr>
              <a:t>》</a:t>
            </a:r>
            <a:r>
              <a:rPr lang="zh-TW" altLang="en-US" b="0" i="0" dirty="0">
                <a:solidFill>
                  <a:srgbClr val="000000"/>
                </a:solidFill>
                <a:effectLst/>
                <a:latin typeface="custom-sans-serif"/>
              </a:rPr>
              <a:t>以制定專法的形式，</a:t>
            </a:r>
            <a:r>
              <a:rPr lang="zh-TW" altLang="en-US" b="0" i="0" dirty="0" smtClean="0">
                <a:solidFill>
                  <a:srgbClr val="000000"/>
                </a:solidFill>
                <a:effectLst/>
                <a:latin typeface="custom-sans-serif"/>
              </a:rPr>
              <a:t>已經於民國</a:t>
            </a:r>
            <a:r>
              <a:rPr lang="en-US" altLang="zh-TW" b="0" i="0" dirty="0">
                <a:solidFill>
                  <a:srgbClr val="000000"/>
                </a:solidFill>
                <a:effectLst/>
                <a:latin typeface="custom-sans-serif"/>
              </a:rPr>
              <a:t>111</a:t>
            </a:r>
            <a:r>
              <a:rPr lang="zh-TW" altLang="en-US" b="0" i="0" dirty="0">
                <a:solidFill>
                  <a:srgbClr val="000000"/>
                </a:solidFill>
                <a:effectLst/>
                <a:latin typeface="custom-sans-serif"/>
              </a:rPr>
              <a:t>年</a:t>
            </a:r>
            <a:r>
              <a:rPr lang="en-US" altLang="zh-TW" b="0" i="0" dirty="0">
                <a:solidFill>
                  <a:srgbClr val="000000"/>
                </a:solidFill>
                <a:effectLst/>
                <a:latin typeface="custom-sans-serif"/>
              </a:rPr>
              <a:t>5</a:t>
            </a:r>
            <a:r>
              <a:rPr lang="zh-TW" altLang="en-US" b="0" i="0" dirty="0">
                <a:solidFill>
                  <a:srgbClr val="000000"/>
                </a:solidFill>
                <a:effectLst/>
                <a:latin typeface="custom-sans-serif"/>
              </a:rPr>
              <a:t>月</a:t>
            </a:r>
            <a:r>
              <a:rPr lang="en-US" altLang="zh-TW" b="0" i="0" dirty="0">
                <a:solidFill>
                  <a:srgbClr val="000000"/>
                </a:solidFill>
                <a:effectLst/>
                <a:latin typeface="custom-sans-serif"/>
              </a:rPr>
              <a:t>1</a:t>
            </a:r>
            <a:r>
              <a:rPr lang="zh-TW" altLang="en-US" b="0" i="0" dirty="0">
                <a:solidFill>
                  <a:srgbClr val="000000"/>
                </a:solidFill>
                <a:effectLst/>
                <a:latin typeface="custom-sans-serif"/>
              </a:rPr>
              <a:t>日上路，可讓勞工獲得更好的保障。</a:t>
            </a:r>
            <a:r>
              <a:rPr lang="en-US" altLang="zh-TW" b="0" i="0" dirty="0">
                <a:solidFill>
                  <a:srgbClr val="000000"/>
                </a:solidFill>
                <a:effectLst/>
                <a:latin typeface="custom-sans-serif"/>
              </a:rPr>
              <a:t>《</a:t>
            </a:r>
            <a:r>
              <a:rPr lang="zh-TW" altLang="en-US" b="0" i="0" dirty="0">
                <a:solidFill>
                  <a:srgbClr val="000000"/>
                </a:solidFill>
                <a:effectLst/>
                <a:latin typeface="custom-sans-serif"/>
              </a:rPr>
              <a:t>勞工職業災害保險及保護法</a:t>
            </a:r>
            <a:r>
              <a:rPr lang="en-US" altLang="zh-TW" b="0" i="0" dirty="0">
                <a:solidFill>
                  <a:srgbClr val="000000"/>
                </a:solidFill>
                <a:effectLst/>
                <a:latin typeface="custom-sans-serif"/>
              </a:rPr>
              <a:t>》</a:t>
            </a:r>
            <a:r>
              <a:rPr lang="zh-TW" altLang="en-US" b="0" i="0" dirty="0">
                <a:solidFill>
                  <a:srgbClr val="000000"/>
                </a:solidFill>
                <a:effectLst/>
                <a:latin typeface="custom-sans-serif"/>
              </a:rPr>
              <a:t>將</a:t>
            </a:r>
            <a:r>
              <a:rPr lang="en-US" altLang="zh-TW" b="0" i="0" dirty="0">
                <a:solidFill>
                  <a:srgbClr val="000000"/>
                </a:solidFill>
                <a:effectLst/>
                <a:latin typeface="custom-sans-serif"/>
              </a:rPr>
              <a:t>《</a:t>
            </a:r>
            <a:r>
              <a:rPr lang="zh-TW" altLang="en-US" b="0" i="0" dirty="0">
                <a:solidFill>
                  <a:srgbClr val="000000"/>
                </a:solidFill>
                <a:effectLst/>
                <a:latin typeface="custom-sans-serif"/>
              </a:rPr>
              <a:t>勞工保險條例</a:t>
            </a:r>
            <a:r>
              <a:rPr lang="en-US" altLang="zh-TW" b="0" i="0" dirty="0">
                <a:solidFill>
                  <a:srgbClr val="000000"/>
                </a:solidFill>
                <a:effectLst/>
                <a:latin typeface="custom-sans-serif"/>
              </a:rPr>
              <a:t>》</a:t>
            </a:r>
            <a:r>
              <a:rPr lang="zh-TW" altLang="en-US" b="0" i="0" dirty="0">
                <a:solidFill>
                  <a:srgbClr val="000000"/>
                </a:solidFill>
                <a:effectLst/>
                <a:latin typeface="custom-sans-serif"/>
              </a:rPr>
              <a:t>中的職業災害保險，以及</a:t>
            </a:r>
            <a:r>
              <a:rPr lang="en-US" altLang="zh-TW" b="0" i="0" dirty="0">
                <a:solidFill>
                  <a:srgbClr val="000000"/>
                </a:solidFill>
                <a:effectLst/>
                <a:latin typeface="custom-sans-serif"/>
              </a:rPr>
              <a:t>《</a:t>
            </a:r>
            <a:r>
              <a:rPr lang="zh-TW" altLang="en-US" b="0" i="0" dirty="0">
                <a:solidFill>
                  <a:srgbClr val="000000"/>
                </a:solidFill>
                <a:effectLst/>
                <a:latin typeface="custom-sans-serif"/>
              </a:rPr>
              <a:t>職業災害勞工保護法</a:t>
            </a:r>
            <a:r>
              <a:rPr lang="en-US" altLang="zh-TW" b="0" i="0" dirty="0">
                <a:solidFill>
                  <a:srgbClr val="000000"/>
                </a:solidFill>
                <a:effectLst/>
                <a:latin typeface="custom-sans-serif"/>
              </a:rPr>
              <a:t>》</a:t>
            </a:r>
            <a:r>
              <a:rPr lang="zh-TW" altLang="en-US" b="0" i="0" dirty="0">
                <a:solidFill>
                  <a:srgbClr val="000000"/>
                </a:solidFill>
                <a:effectLst/>
                <a:latin typeface="custom-sans-serif"/>
              </a:rPr>
              <a:t>的相關規定予以整合，包含災前預防、災害補償及災後重建。</a:t>
            </a:r>
          </a:p>
          <a:p>
            <a:pPr algn="l" fontAlgn="base"/>
            <a:r>
              <a:rPr lang="zh-TW" altLang="en-US" b="0" i="0" dirty="0">
                <a:solidFill>
                  <a:srgbClr val="000000"/>
                </a:solidFill>
                <a:effectLst/>
                <a:latin typeface="custom-sans-serif"/>
              </a:rPr>
              <a:t>這項專法也擴大加保對象，受僱於登記有案事業單位勞工，不論僱用人數全部強制納保，勞動部推估，因提供多元加保管道，未來受僱於自然人雇主或是實際從事勞動人員，都可以透過便利超商機台或網頁等簡便管道辦理加保。</a:t>
            </a:r>
            <a:endParaRPr lang="en-US" altLang="zh-TW" dirty="0"/>
          </a:p>
          <a:p>
            <a:endParaRPr lang="en-US" altLang="zh-TW" dirty="0"/>
          </a:p>
          <a:p>
            <a:r>
              <a:rPr lang="zh-TW" altLang="en-US" b="0" i="0" dirty="0">
                <a:solidFill>
                  <a:srgbClr val="333333"/>
                </a:solidFill>
                <a:effectLst/>
                <a:latin typeface="SourceHanSans"/>
              </a:rPr>
              <a:t>金融業勞工超時加班已經成為常態，晚上隨便抽查有金融機構的商辦大樓，常見燈火通明，員工仍然忙碌加班；有些銀行甚至將講習訓練安排在假日，表面上員工是「自願參加」，實際上就是強迫員工假日上課卻無須負擔假日出勤的費用。</a:t>
            </a:r>
            <a:endParaRPr lang="zh-TW"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29920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1" kern="1200" dirty="0">
                <a:solidFill>
                  <a:schemeClr val="tx1"/>
                </a:solidFill>
                <a:latin typeface="+mj-ea"/>
                <a:ea typeface="+mn-ea"/>
                <a:cs typeface="+mn-cs"/>
              </a:rPr>
              <a:t>職場倫理</a:t>
            </a:r>
            <a:r>
              <a:rPr lang="zh-TW" altLang="en-US" sz="1200" kern="1200" dirty="0">
                <a:solidFill>
                  <a:schemeClr val="tx1"/>
                </a:solidFill>
                <a:latin typeface="+mj-ea"/>
                <a:ea typeface="+mn-ea"/>
                <a:cs typeface="+mn-cs"/>
              </a:rPr>
              <a:t>是</a:t>
            </a:r>
            <a:r>
              <a:rPr lang="zh-TW" altLang="zh-TW" sz="1200" kern="1200" dirty="0">
                <a:solidFill>
                  <a:schemeClr val="tx1"/>
                </a:solidFill>
                <a:latin typeface="+mj-ea"/>
                <a:ea typeface="+mn-ea"/>
                <a:cs typeface="+mn-cs"/>
              </a:rPr>
              <a:t>指發生在工作場所中的人際或群體之間的行為準則和倫理規範。廣義而言，職場倫理包含與顧客的互動關係，與主管、部屬或同事間的互動關係等。重視職場倫理代表著</a:t>
            </a:r>
            <a:r>
              <a:rPr lang="zh-TW" altLang="zh-TW" sz="1200" kern="1200" dirty="0">
                <a:solidFill>
                  <a:srgbClr val="FF0000"/>
                </a:solidFill>
                <a:latin typeface="+mj-ea"/>
                <a:ea typeface="+mn-ea"/>
                <a:cs typeface="+mn-cs"/>
              </a:rPr>
              <a:t>對工作的責任感，展現出敬業的工作態度</a:t>
            </a:r>
            <a:r>
              <a:rPr lang="zh-TW" altLang="en-US" sz="1200" kern="1200" dirty="0">
                <a:solidFill>
                  <a:srgbClr val="FF0000"/>
                </a:solidFill>
                <a:latin typeface="+mj-ea"/>
                <a:ea typeface="+mn-ea"/>
                <a:cs typeface="+mn-cs"/>
              </a:rPr>
              <a:t>，追求工作中的成就感</a:t>
            </a:r>
            <a:r>
              <a:rPr lang="zh-TW" altLang="zh-TW" sz="1200" kern="1200" dirty="0">
                <a:solidFill>
                  <a:schemeClr val="tx1"/>
                </a:solidFill>
                <a:latin typeface="+mj-ea"/>
                <a:ea typeface="+mn-ea"/>
                <a:cs typeface="+mn-cs"/>
              </a:rPr>
              <a:t>。</a:t>
            </a:r>
            <a:endParaRPr lang="en-US" altLang="zh-TW" sz="1200" kern="1200" dirty="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1200" kern="1200" dirty="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latin typeface="+mj-ea"/>
                <a:ea typeface="+mn-ea"/>
                <a:cs typeface="+mn-cs"/>
              </a:rPr>
              <a:t>職場倫理涵蓋在工作當中所應遵守的行為規範，如正常出勤、繳交報表等，屬於正式的範疇；在工作當中屬於道德的部分，如工作態度、同事和諧相處或是職場中應有的誠信原則等，較屬於非正式的範疇。</a:t>
            </a:r>
            <a:endParaRPr lang="zh-TW" altLang="en-US" sz="1200" kern="1200" dirty="0">
              <a:solidFill>
                <a:schemeClr val="tx1"/>
              </a:solidFill>
              <a:latin typeface="+mj-ea"/>
              <a:ea typeface="+mn-ea"/>
              <a:cs typeface="+mn-cs"/>
            </a:endParaRPr>
          </a:p>
          <a:p>
            <a:endParaRPr lang="zh-TW" altLang="en-US" dirty="0"/>
          </a:p>
        </p:txBody>
      </p:sp>
    </p:spTree>
    <p:extLst>
      <p:ext uri="{BB962C8B-B14F-4D97-AF65-F5344CB8AC3E}">
        <p14:creationId xmlns:p14="http://schemas.microsoft.com/office/powerpoint/2010/main" val="3002581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0a0681129f_0_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10a0681129f_0_1: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i="0" dirty="0">
                <a:solidFill>
                  <a:srgbClr val="3F3F3F"/>
                </a:solidFill>
                <a:effectLst/>
                <a:latin typeface="微軟正黑體" panose="020B0604030504040204" pitchFamily="34" charset="-120"/>
                <a:ea typeface="微軟正黑體" panose="020B0604030504040204" pitchFamily="34" charset="-120"/>
              </a:rPr>
              <a:t>雇主有建立「友善職場」的責任，就是禁止歧視、重視平等的工作職場，雇主與員工應彼此尊重、合作，</a:t>
            </a:r>
            <a:r>
              <a:rPr lang="zh-TW" altLang="en-US" b="0" i="0" dirty="0">
                <a:solidFill>
                  <a:srgbClr val="000000"/>
                </a:solidFill>
                <a:effectLst/>
                <a:latin typeface="Microsoft JhengHei" panose="020B0604030504040204" pitchFamily="34" charset="-120"/>
                <a:ea typeface="Microsoft JhengHei" panose="020B0604030504040204" pitchFamily="34" charset="-120"/>
              </a:rPr>
              <a:t>企業有義務及責任落實安全與健康的工作環境。例如：以「零事故」為管理目標，提供硬體設施與安全衛生作業程序，以及定期舉辦職業安全衛生教育訓練。另外，禁止就業</a:t>
            </a:r>
            <a:r>
              <a:rPr lang="en-US" altLang="zh-TW" b="0" i="0" dirty="0">
                <a:solidFill>
                  <a:srgbClr val="000000"/>
                </a:solidFill>
                <a:effectLst/>
                <a:latin typeface="Microsoft JhengHei" panose="020B0604030504040204" pitchFamily="34" charset="-120"/>
                <a:ea typeface="Microsoft JhengHei" panose="020B0604030504040204" pitchFamily="34" charset="-120"/>
              </a:rPr>
              <a:t>/</a:t>
            </a:r>
            <a:r>
              <a:rPr lang="zh-TW" altLang="en-US" b="0" i="0" dirty="0">
                <a:solidFill>
                  <a:srgbClr val="000000"/>
                </a:solidFill>
                <a:effectLst/>
                <a:latin typeface="Microsoft JhengHei" panose="020B0604030504040204" pitchFamily="34" charset="-120"/>
                <a:ea typeface="Microsoft JhengHei" panose="020B0604030504040204" pitchFamily="34" charset="-120"/>
              </a:rPr>
              <a:t>性別歧視以確保工作機會均等政策、進用及保障身心障礙勞工，實施員工維持身心健康及工作生活平衡政策；宣示及執行性別平權政策，設立防止性騷擾專線，實施育嬰留職停薪制度等，</a:t>
            </a:r>
            <a:r>
              <a:rPr lang="zh-TW" altLang="en-US" b="0" i="0" dirty="0">
                <a:solidFill>
                  <a:srgbClr val="3F3F3F"/>
                </a:solidFill>
                <a:effectLst/>
                <a:latin typeface="微軟正黑體" panose="020B0604030504040204" pitchFamily="34" charset="-120"/>
                <a:ea typeface="微軟正黑體" panose="020B0604030504040204" pitchFamily="34" charset="-120"/>
              </a:rPr>
              <a:t>共同打造一個性別平權的工作環境。</a:t>
            </a:r>
            <a:endParaRPr lang="zh-TW" altLang="en-US" dirty="0"/>
          </a:p>
          <a:p>
            <a:endParaRPr lang="zh-TW" altLang="en-US" dirty="0"/>
          </a:p>
        </p:txBody>
      </p:sp>
    </p:spTree>
    <p:extLst>
      <p:ext uri="{BB962C8B-B14F-4D97-AF65-F5344CB8AC3E}">
        <p14:creationId xmlns:p14="http://schemas.microsoft.com/office/powerpoint/2010/main" val="1651931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i="0" dirty="0">
                <a:solidFill>
                  <a:srgbClr val="3F3F3F"/>
                </a:solidFill>
                <a:effectLst/>
                <a:latin typeface="微軟正黑體" panose="020B0604030504040204" pitchFamily="34" charset="-120"/>
                <a:ea typeface="微軟正黑體" panose="020B0604030504040204" pitchFamily="34" charset="-120"/>
              </a:rPr>
              <a:t>雇主有建立「友善職場」的責任，就是禁止歧視、重視平等的工作職場，雇主與員工應彼此尊重、合作，</a:t>
            </a:r>
            <a:r>
              <a:rPr lang="zh-TW" altLang="en-US" b="0" i="0" dirty="0">
                <a:solidFill>
                  <a:srgbClr val="000000"/>
                </a:solidFill>
                <a:effectLst/>
                <a:latin typeface="Microsoft JhengHei" panose="020B0604030504040204" pitchFamily="34" charset="-120"/>
                <a:ea typeface="Microsoft JhengHei" panose="020B0604030504040204" pitchFamily="34" charset="-120"/>
              </a:rPr>
              <a:t>企業有義務及責任落實安全與健康的工作環境。例如：以「零事故」為管理目標，提供硬體設施與安全衛生作業程序，以及定期舉辦職業安全衛生教育訓練。另外，禁止就業</a:t>
            </a:r>
            <a:r>
              <a:rPr lang="en-US" altLang="zh-TW" b="0" i="0" dirty="0">
                <a:solidFill>
                  <a:srgbClr val="000000"/>
                </a:solidFill>
                <a:effectLst/>
                <a:latin typeface="Microsoft JhengHei" panose="020B0604030504040204" pitchFamily="34" charset="-120"/>
                <a:ea typeface="Microsoft JhengHei" panose="020B0604030504040204" pitchFamily="34" charset="-120"/>
              </a:rPr>
              <a:t>/</a:t>
            </a:r>
            <a:r>
              <a:rPr lang="zh-TW" altLang="en-US" b="0" i="0" dirty="0">
                <a:solidFill>
                  <a:srgbClr val="000000"/>
                </a:solidFill>
                <a:effectLst/>
                <a:latin typeface="Microsoft JhengHei" panose="020B0604030504040204" pitchFamily="34" charset="-120"/>
                <a:ea typeface="Microsoft JhengHei" panose="020B0604030504040204" pitchFamily="34" charset="-120"/>
              </a:rPr>
              <a:t>性別歧視以確保工作機會均等政策、進用及保障身心障礙勞工，實施員工維持身心健康及工作生活平衡政策；宣示及執行性別平權政策，設立防止性騷擾專線，實施育嬰留職停薪制度等，</a:t>
            </a:r>
            <a:r>
              <a:rPr lang="zh-TW" altLang="en-US" b="0" i="0" dirty="0">
                <a:solidFill>
                  <a:srgbClr val="3F3F3F"/>
                </a:solidFill>
                <a:effectLst/>
                <a:latin typeface="微軟正黑體" panose="020B0604030504040204" pitchFamily="34" charset="-120"/>
                <a:ea typeface="微軟正黑體" panose="020B0604030504040204" pitchFamily="34" charset="-120"/>
              </a:rPr>
              <a:t>共同打造一個性別平權的工作環境。</a:t>
            </a:r>
            <a:endParaRPr lang="zh-TW" altLang="en-US" dirty="0"/>
          </a:p>
          <a:p>
            <a:endParaRPr lang="zh-TW" altLang="en-US" dirty="0"/>
          </a:p>
        </p:txBody>
      </p:sp>
    </p:spTree>
    <p:extLst>
      <p:ext uri="{BB962C8B-B14F-4D97-AF65-F5344CB8AC3E}">
        <p14:creationId xmlns:p14="http://schemas.microsoft.com/office/powerpoint/2010/main" val="1693864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80C47B0-A0F0-4A5D-A3C3-01A35B60F670}" type="slidenum">
              <a:rPr lang="zh-TW" altLang="en-US" smtClean="0"/>
              <a:t>22</a:t>
            </a:fld>
            <a:endParaRPr lang="zh-TW" altLang="en-US"/>
          </a:p>
        </p:txBody>
      </p:sp>
    </p:spTree>
    <p:extLst>
      <p:ext uri="{BB962C8B-B14F-4D97-AF65-F5344CB8AC3E}">
        <p14:creationId xmlns:p14="http://schemas.microsoft.com/office/powerpoint/2010/main" val="1871498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知識點</a:t>
            </a:r>
            <a:r>
              <a:rPr lang="en-US" altLang="zh-TW" dirty="0"/>
              <a:t>(</a:t>
            </a:r>
            <a:r>
              <a:rPr lang="zh-TW" altLang="en-US" dirty="0"/>
              <a:t>小結</a:t>
            </a:r>
            <a:r>
              <a:rPr lang="en-US" altLang="zh-TW" dirty="0"/>
              <a:t>)</a:t>
            </a:r>
            <a:endParaRPr lang="zh-TW" altLang="en-US" dirty="0"/>
          </a:p>
        </p:txBody>
      </p:sp>
      <p:sp>
        <p:nvSpPr>
          <p:cNvPr id="4" name="投影片編號版面配置區 3"/>
          <p:cNvSpPr>
            <a:spLocks noGrp="1"/>
          </p:cNvSpPr>
          <p:nvPr>
            <p:ph type="sldNum" sz="quarter" idx="10"/>
          </p:nvPr>
        </p:nvSpPr>
        <p:spPr/>
        <p:txBody>
          <a:bodyPr/>
          <a:lstStyle/>
          <a:p>
            <a:fld id="{680C47B0-A0F0-4A5D-A3C3-01A35B60F670}" type="slidenum">
              <a:rPr lang="zh-TW" altLang="en-US" smtClean="0"/>
              <a:t>23</a:t>
            </a:fld>
            <a:endParaRPr lang="zh-TW" altLang="en-US"/>
          </a:p>
        </p:txBody>
      </p:sp>
    </p:spTree>
    <p:extLst>
      <p:ext uri="{BB962C8B-B14F-4D97-AF65-F5344CB8AC3E}">
        <p14:creationId xmlns:p14="http://schemas.microsoft.com/office/powerpoint/2010/main" val="31339786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g109de3d600b_0_95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2" name="Google Shape;1292;g109de3d600b_0_952: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78663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g109de3d600b_0_95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2" name="Google Shape;1292;g109de3d600b_0_952: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21147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g109de3d600b_0_95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2" name="Google Shape;1292;g109de3d600b_0_952: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勞動部 執行職務遭受不法侵害預防指引</a:t>
            </a:r>
            <a:r>
              <a:rPr lang="en-US" altLang="zh-TW" dirty="0"/>
              <a:t>【</a:t>
            </a:r>
            <a:r>
              <a:rPr lang="zh-TW" altLang="en-US" dirty="0"/>
              <a:t>第肆點、職場不法侵害之預防措施  三、規劃與實施 （四）建構行為規範 </a:t>
            </a:r>
            <a:r>
              <a:rPr lang="en-US" altLang="zh-TW"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組織內部常見之不法侵害包含：</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a:t>
            </a:r>
            <a:r>
              <a:rPr lang="en-US" altLang="zh-TW" dirty="0"/>
              <a:t>1</a:t>
            </a:r>
            <a:r>
              <a:rPr lang="zh-TW" altLang="en-US" dirty="0"/>
              <a:t>） 暴行、傷害之肢體攻擊（肢體攻擊）；</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a:t>
            </a:r>
            <a:r>
              <a:rPr lang="en-US" altLang="zh-TW" dirty="0"/>
              <a:t>2</a:t>
            </a:r>
            <a:r>
              <a:rPr lang="zh-TW" altLang="en-US" dirty="0"/>
              <a:t>） 脅迫、名譽損毀、侮辱、嚴重辱罵（精神攻擊） ；</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a:t>
            </a:r>
            <a:r>
              <a:rPr lang="en-US" altLang="zh-TW" dirty="0"/>
              <a:t>3</a:t>
            </a:r>
            <a:r>
              <a:rPr lang="zh-TW" altLang="en-US" dirty="0"/>
              <a:t>） 隔離、排斥、忽視、孤立（斷絕人際關係）；</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a:t>
            </a:r>
            <a:r>
              <a:rPr lang="en-US" altLang="zh-TW" dirty="0"/>
              <a:t>4</a:t>
            </a:r>
            <a:r>
              <a:rPr lang="zh-TW" altLang="en-US" dirty="0"/>
              <a:t>） 強求執行業務上明顯不必要或不可能之工作，妨礙工作（要求過高）； </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a:t>
            </a:r>
            <a:r>
              <a:rPr lang="en-US" altLang="zh-TW" dirty="0"/>
              <a:t>5</a:t>
            </a:r>
            <a:r>
              <a:rPr lang="zh-TW" altLang="en-US" dirty="0"/>
              <a:t>） 欠缺業務上合理性，命令其執行與能力、經驗不符的低階工作，或不給工作（要求過低）；</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a:t>
            </a:r>
            <a:r>
              <a:rPr lang="en-US" altLang="zh-TW" dirty="0"/>
              <a:t>6</a:t>
            </a:r>
            <a:r>
              <a:rPr lang="zh-TW" altLang="en-US" dirty="0"/>
              <a:t>） 過度介入私人事宜（隱私侵害）。</a:t>
            </a:r>
            <a:endParaRPr lang="en-US" altLang="zh-TW" b="0" i="0" dirty="0">
              <a:effectLst/>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b="0" i="0" dirty="0">
              <a:effectLst/>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i="0" dirty="0">
                <a:effectLst/>
                <a:latin typeface="微軟正黑體" panose="020B0604030504040204" pitchFamily="34" charset="-120"/>
                <a:ea typeface="微軟正黑體" panose="020B0604030504040204" pitchFamily="34" charset="-120"/>
              </a:rPr>
              <a:t>所謂職場霸凌，是指在工作場所中發生藉由權力濫用或不公平處罰等方式，對被霸凌者有持續性貶抑、威脅、冷落、孤立或侮辱等行為，使被霸凌者感到挫折、孤立或羞辱，並因此造成被霸凌者沈重的身心壓力、喪失自信，更因工作環境默許或忽視前述不當作為，使霸凌行為持續存在，致被霸凌者處於具有敵意或不友善之工作環境，進而造成精神上、生理上或財產上之損害。（資料來源：</a:t>
            </a:r>
            <a:r>
              <a:rPr lang="zh-TW" altLang="en-US" b="0" i="0" dirty="0">
                <a:effectLst/>
                <a:latin typeface="Verdana" panose="020B0604030504040204" pitchFamily="34" charset="0"/>
              </a:rPr>
              <a:t>法律扶助基金會）</a:t>
            </a:r>
          </a:p>
          <a:p>
            <a:endParaRPr lang="en-US" altLang="zh-TW" dirty="0"/>
          </a:p>
          <a:p>
            <a:r>
              <a:rPr lang="zh-TW" altLang="en-US" b="0" i="0" dirty="0">
                <a:effectLst/>
                <a:latin typeface="微軟正黑體" panose="020B0604030504040204" pitchFamily="34" charset="-120"/>
                <a:ea typeface="微軟正黑體" panose="020B0604030504040204" pitchFamily="34" charset="-120"/>
              </a:rPr>
              <a:t>「職場霸凌」通常會有兩個面向，一種是來自於雇主或直屬主管，當員工在執行職務時，管理階層如果濫用自身權力，而對員工有持續性的冒犯、威脅、冷落、孤立、侮辱行為或有不適當行為的強迫性需求，使受僱者感到被威脅、羞辱、被孤立，進而產生精神上或生理上的損害。另一種類型則是來自同事之間，由某個同仁或集結成小團體，持續性以語言、文字、肢體動作或其他方式，直接或間接為貶抑、排擠、 欺負、騷擾等行為，使同仁處於具有敵意或不友善之職場環境。</a:t>
            </a:r>
            <a:endParaRPr lang="en-US" altLang="zh-TW" b="0" i="0" dirty="0">
              <a:effectLst/>
              <a:latin typeface="微軟正黑體" panose="020B0604030504040204" pitchFamily="34" charset="-120"/>
              <a:ea typeface="微軟正黑體" panose="020B0604030504040204" pitchFamily="34" charset="-120"/>
            </a:endParaRPr>
          </a:p>
          <a:p>
            <a:endParaRPr lang="en-US" altLang="zh-TW" dirty="0"/>
          </a:p>
          <a:p>
            <a:r>
              <a:rPr lang="zh-TW" altLang="en-US" dirty="0"/>
              <a:t>依歐盟、國際勞工組織、英、美等國之職場暴力預防相關指引，職場暴力大致分為肢體暴力、語言暴力、心理暴力與性騷擾等四類。根據</a:t>
            </a:r>
            <a:r>
              <a:rPr lang="zh-TW" altLang="en-US" u="sng" dirty="0"/>
              <a:t>勞動部勞動及職業安全衛生研究所於</a:t>
            </a:r>
            <a:r>
              <a:rPr lang="en-US" altLang="zh-TW" u="sng" dirty="0"/>
              <a:t>2013</a:t>
            </a:r>
            <a:r>
              <a:rPr lang="zh-TW" altLang="en-US" u="sng" dirty="0"/>
              <a:t>年</a:t>
            </a:r>
            <a:r>
              <a:rPr lang="zh-TW" altLang="en-US" dirty="0"/>
              <a:t>進行的「工作環境安全衛生狀況認知調查」結果顯示，受僱者暴露於職場暴力情況之比例，依序為言語暴力（</a:t>
            </a:r>
            <a:r>
              <a:rPr lang="en-US" altLang="zh-TW" dirty="0"/>
              <a:t>8.41</a:t>
            </a:r>
            <a:r>
              <a:rPr lang="zh-TW" altLang="en-US" dirty="0"/>
              <a:t>％）、心理暴力（</a:t>
            </a:r>
            <a:r>
              <a:rPr lang="en-US" altLang="zh-TW" dirty="0"/>
              <a:t>4.52</a:t>
            </a:r>
            <a:r>
              <a:rPr lang="zh-TW" altLang="en-US" dirty="0"/>
              <a:t>％ ）、性騷擾（</a:t>
            </a:r>
            <a:r>
              <a:rPr lang="en-US" altLang="zh-TW" dirty="0"/>
              <a:t>1.39</a:t>
            </a:r>
            <a:r>
              <a:rPr lang="zh-TW" altLang="en-US" dirty="0"/>
              <a:t>％）、肢體暴力（</a:t>
            </a:r>
            <a:r>
              <a:rPr lang="en-US" altLang="zh-TW" dirty="0"/>
              <a:t>1.25</a:t>
            </a:r>
            <a:r>
              <a:rPr lang="zh-TW" altLang="en-US" dirty="0"/>
              <a:t>）</a:t>
            </a:r>
            <a:r>
              <a:rPr lang="zh-TW" altLang="en-US" b="0" i="0" dirty="0">
                <a:effectLst/>
                <a:latin typeface="微軟正黑體" panose="020B0604030504040204" pitchFamily="34" charset="-120"/>
                <a:ea typeface="微軟正黑體" panose="020B0604030504040204" pitchFamily="34" charset="-120"/>
              </a:rPr>
              <a:t>，可見言語上的攻擊或來自於精神層面的壓力，是職場霸凌最常見的狀況。</a:t>
            </a:r>
            <a:endParaRPr lang="en-US" altLang="zh-TW" dirty="0"/>
          </a:p>
          <a:p>
            <a:endParaRPr lang="en-US" altLang="zh-TW" dirty="0"/>
          </a:p>
          <a:p>
            <a:r>
              <a:rPr lang="zh-TW" altLang="en-US" dirty="0"/>
              <a:t>應注意的是，職場暴力的發生，經常源於各種原因的組合，包括勞工個人行為、工作環境、工作條件及方式、顧客或客戶與勞工相處的模式，以及監督與管理者和勞工之間的互動關係。尤其在組織革新、工作負荷、工作壓力、社會不安及人際關係惡化下 ，導致其頻繁發生。</a:t>
            </a:r>
            <a:endParaRPr lang="en-US" altLang="zh-TW" dirty="0"/>
          </a:p>
          <a:p>
            <a:endParaRPr lang="en-US" altLang="zh-TW" dirty="0"/>
          </a:p>
          <a:p>
            <a:endParaRPr lang="en-US" altLang="zh-TW" dirty="0"/>
          </a:p>
          <a:p>
            <a:r>
              <a:rPr lang="zh-TW" altLang="en-US" b="0" i="0" dirty="0">
                <a:effectLst/>
                <a:latin typeface="微軟正黑體" panose="020B0604030504040204" pitchFamily="34" charset="-120"/>
                <a:ea typeface="微軟正黑體" panose="020B0604030504040204" pitchFamily="34" charset="-120"/>
              </a:rPr>
              <a:t>案例：</a:t>
            </a:r>
            <a:endParaRPr lang="en-US" altLang="zh-TW" b="0" i="0" dirty="0">
              <a:effectLst/>
              <a:latin typeface="微軟正黑體" panose="020B0604030504040204" pitchFamily="34" charset="-120"/>
              <a:ea typeface="微軟正黑體" panose="020B0604030504040204" pitchFamily="34" charset="-120"/>
            </a:endParaRPr>
          </a:p>
          <a:p>
            <a:r>
              <a:rPr lang="zh-TW" altLang="en-US" b="0" i="0" dirty="0">
                <a:effectLst/>
                <a:latin typeface="Arial" panose="020B0604020202020204" pitchFamily="34" charset="0"/>
              </a:rPr>
              <a:t>小安在公司常要忍受老闆冷嘲熱諷、大吼、斥責，有幾次甚至還動手打人、拍桌子、扔公文出來。</a:t>
            </a:r>
            <a:endParaRPr lang="en-US" altLang="zh-TW" b="0" i="0" dirty="0">
              <a:effectLst/>
              <a:latin typeface="Arial" panose="020B0604020202020204" pitchFamily="34" charset="0"/>
            </a:endParaRPr>
          </a:p>
          <a:p>
            <a:r>
              <a:rPr lang="zh-TW" altLang="en-US" b="0" i="0" dirty="0">
                <a:effectLst/>
                <a:latin typeface="Arial" panose="020B0604020202020204" pitchFamily="34" charset="0"/>
              </a:rPr>
              <a:t>又或者是小安的同事小芬，一直對她沒有好臉色，除了常在主管面前說她的壞話，還常把自己的工作丟過來，說這些事都應該是新人要做的，甚至刻意聯合其他同事</a:t>
            </a:r>
            <a:r>
              <a:rPr lang="zh-TW" altLang="en-US" b="0" i="0" dirty="0">
                <a:effectLst/>
                <a:latin typeface="新細明體" panose="02020500000000000000" pitchFamily="18" charset="-120"/>
                <a:ea typeface="+mn-ea"/>
              </a:rPr>
              <a:t>孤立小安，使她陷入孤苦無依受排擠被孤立之職場環境，以致影響到她的正常人格、社交關係或工作表現。勞工</a:t>
            </a:r>
            <a:r>
              <a:rPr lang="zh-TW" altLang="en-US" b="0" i="0" dirty="0">
                <a:effectLst/>
                <a:latin typeface="Arial" panose="020B0604020202020204" pitchFamily="34" charset="0"/>
              </a:rPr>
              <a:t>若曾遇到以上這些案例，就很有可能已經身陷職場霸凌的漩渦中了。</a:t>
            </a:r>
            <a:endParaRPr lang="en-US" altLang="zh-TW" b="0" i="0" dirty="0">
              <a:effectLst/>
              <a:latin typeface="Arial" panose="020B0604020202020204" pitchFamily="34" charset="0"/>
            </a:endParaRPr>
          </a:p>
          <a:p>
            <a:endParaRPr lang="en-US" altLang="zh-TW" b="0" i="0" dirty="0">
              <a:effectLst/>
              <a:latin typeface="微軟正黑體" panose="020B0604030504040204" pitchFamily="34" charset="-120"/>
              <a:ea typeface="微軟正黑體" panose="020B0604030504040204" pitchFamily="34" charset="-120"/>
            </a:endParaRPr>
          </a:p>
          <a:p>
            <a:r>
              <a:rPr lang="zh-TW" altLang="en-US" b="0" i="0" dirty="0">
                <a:effectLst/>
                <a:latin typeface="微軟正黑體" panose="020B0604030504040204" pitchFamily="34" charset="-120"/>
                <a:ea typeface="微軟正黑體" panose="020B0604030504040204" pitchFamily="34" charset="-120"/>
              </a:rPr>
              <a:t>依照</a:t>
            </a:r>
            <a:r>
              <a:rPr lang="en-US" altLang="zh-TW" b="0" i="0" dirty="0">
                <a:effectLst/>
                <a:latin typeface="微軟正黑體" panose="020B0604030504040204" pitchFamily="34" charset="-120"/>
                <a:ea typeface="微軟正黑體" panose="020B0604030504040204" pitchFamily="34" charset="-120"/>
              </a:rPr>
              <a:t>《</a:t>
            </a:r>
            <a:r>
              <a:rPr lang="zh-TW" altLang="en-US" b="0" i="0" dirty="0">
                <a:effectLst/>
                <a:latin typeface="微軟正黑體" panose="020B0604030504040204" pitchFamily="34" charset="-120"/>
                <a:ea typeface="微軟正黑體" panose="020B0604030504040204" pitchFamily="34" charset="-120"/>
              </a:rPr>
              <a:t>職業安全衛生法</a:t>
            </a:r>
            <a:r>
              <a:rPr lang="en-US" altLang="zh-TW" b="0" i="0" dirty="0">
                <a:effectLst/>
                <a:latin typeface="微軟正黑體" panose="020B0604030504040204" pitchFamily="34" charset="-120"/>
                <a:ea typeface="微軟正黑體" panose="020B0604030504040204" pitchFamily="34" charset="-120"/>
              </a:rPr>
              <a:t>》</a:t>
            </a:r>
            <a:r>
              <a:rPr lang="zh-TW" altLang="en-US" b="0" i="0" dirty="0">
                <a:effectLst/>
                <a:latin typeface="微軟正黑體" panose="020B0604030504040204" pitchFamily="34" charset="-120"/>
                <a:ea typeface="微軟正黑體" panose="020B0604030504040204" pitchFamily="34" charset="-120"/>
              </a:rPr>
              <a:t>規定，雇主有義務讓員工可以免於遭受主管、同事、甚至顧客在身體或精神上的不法侵害。雇主如果有違反法律規定，經過主管機關勞檢查證屬實，有可能遭受裁罰；如果勞工因而發生職業病者，除了得面臨行政處分外，還得另外賠償與補償勞方損失。</a:t>
            </a:r>
            <a:endParaRPr lang="zh-TW" altLang="en-US" dirty="0"/>
          </a:p>
          <a:p>
            <a:endParaRPr lang="zh-TW"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3390214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9"/>
        <p:cNvGrpSpPr/>
        <p:nvPr/>
      </p:nvGrpSpPr>
      <p:grpSpPr>
        <a:xfrm>
          <a:off x="0" y="0"/>
          <a:ext cx="0" cy="0"/>
          <a:chOff x="0" y="0"/>
          <a:chExt cx="0" cy="0"/>
        </a:xfrm>
      </p:grpSpPr>
      <p:sp>
        <p:nvSpPr>
          <p:cNvPr id="1710" name="Google Shape;1710;g109de3d600b_0_426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1" name="Google Shape;1711;g109de3d600b_0_4269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r>
              <a:rPr lang="zh-TW" altLang="en-US" sz="1200" b="0" u="none" dirty="0">
                <a:solidFill>
                  <a:srgbClr val="0000FF"/>
                </a:solidFill>
                <a:latin typeface="Georgia" panose="02040502050405020303" pitchFamily="18" charset="0"/>
                <a:ea typeface="微軟正黑體" panose="020B0604030504040204" pitchFamily="34" charset="-120"/>
              </a:rPr>
              <a:t>所謂「職場性騷擾」，指的就是所有發生在工作場所不受歡迎、帶有性意味或性別歧視的言行舉止。</a:t>
            </a:r>
            <a:r>
              <a:rPr lang="en-US" altLang="zh-TW" sz="1200" b="0" u="none" dirty="0">
                <a:latin typeface="Georgia" panose="02040502050405020303" pitchFamily="18" charset="0"/>
                <a:ea typeface="微軟正黑體" panose="020B0604030504040204" pitchFamily="34" charset="-120"/>
              </a:rPr>
              <a:t>《</a:t>
            </a:r>
            <a:r>
              <a:rPr lang="zh-TW" altLang="en-US" sz="1200" b="0" u="none" dirty="0">
                <a:latin typeface="Georgia" panose="02040502050405020303" pitchFamily="18" charset="0"/>
                <a:ea typeface="微軟正黑體" panose="020B0604030504040204" pitchFamily="34" charset="-120"/>
              </a:rPr>
              <a:t>性別工作平等法</a:t>
            </a:r>
            <a:r>
              <a:rPr lang="en-US" altLang="zh-TW" sz="1200" b="0" u="none" dirty="0">
                <a:latin typeface="Georgia" panose="02040502050405020303" pitchFamily="18" charset="0"/>
                <a:ea typeface="微軟正黑體" panose="020B0604030504040204" pitchFamily="34" charset="-120"/>
              </a:rPr>
              <a:t>》</a:t>
            </a:r>
            <a:r>
              <a:rPr lang="zh-TW" altLang="en-US" sz="1200" b="0" u="none" dirty="0">
                <a:latin typeface="Georgia" panose="02040502050405020303" pitchFamily="18" charset="0"/>
                <a:ea typeface="微軟正黑體" panose="020B0604030504040204" pitchFamily="34" charset="-120"/>
              </a:rPr>
              <a:t>明文規定</a:t>
            </a:r>
            <a:r>
              <a:rPr lang="zh-TW" altLang="en-US" sz="1200" b="0" u="none" dirty="0">
                <a:solidFill>
                  <a:srgbClr val="FF0000"/>
                </a:solidFill>
                <a:latin typeface="Georgia" panose="02040502050405020303" pitchFamily="18" charset="0"/>
                <a:ea typeface="微軟正黑體" panose="020B0604030504040204" pitchFamily="34" charset="-120"/>
              </a:rPr>
              <a:t>雇主在招募、僱用和管理時，有義務防止職場性騷擾行為；當有性騷擾之情形發生時，雇主應採取立即有效之糾正及補救措施。</a:t>
            </a:r>
            <a:endParaRPr lang="en-US" altLang="zh-TW" sz="1200" b="0" u="none" dirty="0">
              <a:solidFill>
                <a:srgbClr val="FF0000"/>
              </a:solidFill>
              <a:latin typeface="Georgia" panose="02040502050405020303" pitchFamily="18" charset="0"/>
              <a:ea typeface="微軟正黑體" panose="020B0604030504040204" pitchFamily="34" charset="-120"/>
            </a:endParaRPr>
          </a:p>
          <a:p>
            <a:endParaRPr lang="en-US" altLang="zh-TW" sz="1200" b="0" u="none" dirty="0">
              <a:solidFill>
                <a:srgbClr val="FF0000"/>
              </a:solidFill>
              <a:latin typeface="Georgia" panose="02040502050405020303" pitchFamily="18" charset="0"/>
              <a:ea typeface="微軟正黑體" panose="020B0604030504040204" pitchFamily="34" charset="-120"/>
            </a:endParaRPr>
          </a:p>
          <a:p>
            <a:r>
              <a:rPr lang="en-US" altLang="zh-TW" sz="1200" b="0" u="none" dirty="0">
                <a:latin typeface="Georgia" panose="02040502050405020303" pitchFamily="18" charset="0"/>
                <a:ea typeface="微軟正黑體" panose="020B0604030504040204" pitchFamily="34" charset="-120"/>
              </a:rPr>
              <a:t>《</a:t>
            </a:r>
            <a:r>
              <a:rPr lang="zh-TW" altLang="en-US" sz="1200" b="0" u="none" dirty="0">
                <a:latin typeface="Georgia" panose="02040502050405020303" pitchFamily="18" charset="0"/>
                <a:ea typeface="微軟正黑體" panose="020B0604030504040204" pitchFamily="34" charset="-120"/>
              </a:rPr>
              <a:t>性別工作平等法</a:t>
            </a:r>
            <a:r>
              <a:rPr lang="en-US" altLang="zh-TW" sz="1200" b="0" u="none" dirty="0">
                <a:latin typeface="Georgia" panose="02040502050405020303" pitchFamily="18" charset="0"/>
                <a:ea typeface="微軟正黑體" panose="020B0604030504040204" pitchFamily="34" charset="-120"/>
              </a:rPr>
              <a:t>》</a:t>
            </a:r>
            <a:r>
              <a:rPr lang="zh-TW" altLang="en-US" sz="1200" b="0" u="none" dirty="0">
                <a:latin typeface="Georgia" panose="02040502050405020303" pitchFamily="18" charset="0"/>
                <a:ea typeface="微軟正黑體" panose="020B0604030504040204" pitchFamily="34" charset="-120"/>
              </a:rPr>
              <a:t>對於</a:t>
            </a:r>
            <a:r>
              <a:rPr lang="zh-TW" altLang="en-US" sz="1200" b="1" dirty="0">
                <a:solidFill>
                  <a:srgbClr val="FF0000"/>
                </a:solidFill>
                <a:latin typeface="Georgia" panose="02040502050405020303" pitchFamily="18" charset="0"/>
                <a:ea typeface="微軟正黑體" panose="020B0604030504040204" pitchFamily="34" charset="-120"/>
              </a:rPr>
              <a:t>性騷擾的定義如下：</a:t>
            </a:r>
            <a:endParaRPr lang="en-US" altLang="zh-TW" sz="1200" dirty="0">
              <a:latin typeface="Georgia" panose="02040502050405020303" pitchFamily="18" charset="0"/>
              <a:ea typeface="微軟正黑體" panose="020B0604030504040204" pitchFamily="34" charset="-120"/>
            </a:endParaRPr>
          </a:p>
          <a:p>
            <a:r>
              <a:rPr lang="zh-TW" altLang="en-US" sz="1200" dirty="0">
                <a:latin typeface="Georgia" panose="02040502050405020303" pitchFamily="18" charset="0"/>
                <a:ea typeface="微軟正黑體" panose="020B0604030504040204" pitchFamily="34" charset="-120"/>
              </a:rPr>
              <a:t>一、</a:t>
            </a:r>
            <a:r>
              <a:rPr lang="zh-TW" altLang="en-US" sz="1200" b="1" dirty="0">
                <a:solidFill>
                  <a:srgbClr val="C00000"/>
                </a:solidFill>
                <a:latin typeface="Georgia" panose="02040502050405020303" pitchFamily="18" charset="0"/>
                <a:ea typeface="微軟正黑體" panose="020B0604030504040204" pitchFamily="34" charset="-120"/>
              </a:rPr>
              <a:t>敵意式性騷擾</a:t>
            </a:r>
            <a:r>
              <a:rPr lang="zh-TW" altLang="en-US" sz="1200" dirty="0">
                <a:latin typeface="Georgia" panose="02040502050405020303" pitchFamily="18" charset="0"/>
                <a:ea typeface="微軟正黑體" panose="020B0604030504040204" pitchFamily="34" charset="-120"/>
              </a:rPr>
              <a:t>：受僱者於執行職務時，任何人以性要求、具有性意味或性別歧視之言詞或行為，對其造成敵意性、脅迫性或冒犯性之工作環境，致侵犯或干擾其人格尊嚴、人身自由或影響其工作表現。</a:t>
            </a:r>
            <a:br>
              <a:rPr lang="zh-TW" altLang="en-US" sz="1200" dirty="0">
                <a:latin typeface="Georgia" panose="02040502050405020303" pitchFamily="18" charset="0"/>
                <a:ea typeface="微軟正黑體" panose="020B0604030504040204" pitchFamily="34" charset="-120"/>
              </a:rPr>
            </a:br>
            <a:r>
              <a:rPr lang="zh-TW" altLang="en-US" sz="1200" dirty="0">
                <a:latin typeface="Georgia" panose="02040502050405020303" pitchFamily="18" charset="0"/>
                <a:ea typeface="微軟正黑體" panose="020B0604030504040204" pitchFamily="34" charset="-120"/>
              </a:rPr>
              <a:t>二、</a:t>
            </a:r>
            <a:r>
              <a:rPr lang="zh-TW" altLang="en-US" sz="1200" b="1" dirty="0">
                <a:solidFill>
                  <a:srgbClr val="C00000"/>
                </a:solidFill>
                <a:latin typeface="Georgia" panose="02040502050405020303" pitchFamily="18" charset="0"/>
                <a:ea typeface="微軟正黑體" panose="020B0604030504040204" pitchFamily="34" charset="-120"/>
              </a:rPr>
              <a:t>交換式性騷擾</a:t>
            </a:r>
            <a:r>
              <a:rPr lang="zh-TW" altLang="en-US" sz="1200" dirty="0">
                <a:latin typeface="Georgia" panose="02040502050405020303" pitchFamily="18" charset="0"/>
                <a:ea typeface="微軟正黑體" panose="020B0604030504040204" pitchFamily="34" charset="-120"/>
              </a:rPr>
              <a:t>：雇主對受僱者或求職者為明示或暗示之性要求、具有性意味或性別歧視之言詞或行為，作為勞務契約成立、存續、變更或分發、配置、報酬、考績、陞遷、降調、獎懲等之交換條件。</a:t>
            </a:r>
            <a:endParaRPr lang="en-US" altLang="zh-TW" sz="1200" dirty="0">
              <a:latin typeface="Georgia" panose="02040502050405020303" pitchFamily="18" charset="0"/>
              <a:ea typeface="微軟正黑體" panose="020B0604030504040204" pitchFamily="34" charset="-120"/>
            </a:endParaRPr>
          </a:p>
          <a:p>
            <a:endParaRPr lang="en-US" altLang="zh-TW" sz="1200" dirty="0">
              <a:latin typeface="Georgia" panose="02040502050405020303" pitchFamily="18" charset="0"/>
              <a:ea typeface="微軟正黑體" panose="020B0604030504040204" pitchFamily="34" charset="-120"/>
            </a:endParaRPr>
          </a:p>
          <a:p>
            <a:r>
              <a:rPr lang="zh-TW" altLang="en-US" b="0" i="0" dirty="0">
                <a:solidFill>
                  <a:srgbClr val="555555"/>
                </a:solidFill>
                <a:effectLst/>
                <a:latin typeface="Hiragino Kaku Gothic Pro"/>
              </a:rPr>
              <a:t>舉例幫來說，小花的主管以談論公事為由，要求小花到會議室閉門洽談，結果主管在會議室中突然對小花熊抱及摸胸，嚇得小花奪門而出，這就是很典型的職場性騷擾。這時候小花可以做什麼維護自身權益呢？她可以立即向公司性騷擾申訴的受理窗口提出申訴，如果不知道該向誰申訴，最快的方式就是找老闆或是人資部門或是管理部門的最高主管，無論以口頭或書面方式（申訴書、</a:t>
            </a:r>
            <a:r>
              <a:rPr lang="en-US" altLang="zh-TW" b="0" i="0" dirty="0">
                <a:solidFill>
                  <a:srgbClr val="555555"/>
                </a:solidFill>
                <a:effectLst/>
                <a:latin typeface="Hiragino Kaku Gothic Pro"/>
              </a:rPr>
              <a:t>E-MAIL</a:t>
            </a:r>
            <a:r>
              <a:rPr lang="zh-TW" altLang="en-US" b="0" i="0" dirty="0">
                <a:solidFill>
                  <a:srgbClr val="555555"/>
                </a:solidFill>
                <a:effectLst/>
                <a:latin typeface="Hiragino Kaku Gothic Pro"/>
              </a:rPr>
              <a:t>、</a:t>
            </a:r>
            <a:r>
              <a:rPr lang="en-US" altLang="zh-TW" b="0" i="0" dirty="0">
                <a:solidFill>
                  <a:srgbClr val="555555"/>
                </a:solidFill>
                <a:effectLst/>
                <a:latin typeface="Hiragino Kaku Gothic Pro"/>
              </a:rPr>
              <a:t>LINE</a:t>
            </a:r>
            <a:r>
              <a:rPr lang="zh-TW" altLang="en-US" b="0" i="0" dirty="0">
                <a:solidFill>
                  <a:srgbClr val="555555"/>
                </a:solidFill>
                <a:effectLst/>
                <a:latin typeface="Hiragino Kaku Gothic Pro"/>
              </a:rPr>
              <a:t>或是可確認對方能收到的任何通訊方式皆可）向公司內部提出申訴，並尋求助。如果公司對於小花的性騷擾申訴不理不睬，或是未依法處理，小花還可以針對雇主向勞務提供地的勞政主管機關提出申訴。 </a:t>
            </a:r>
            <a:endParaRPr lang="zh-TW" altLang="en-US" b="0" u="none" dirty="0"/>
          </a:p>
          <a:p>
            <a:pPr marL="0" lvl="0" indent="0" algn="l" rtl="0">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pPr>
              <a:lnSpc>
                <a:spcPct val="100000"/>
              </a:lnSpc>
            </a:pPr>
            <a:r>
              <a:rPr lang="zh-TW" altLang="en-US" sz="1200" b="0" u="none" dirty="0">
                <a:solidFill>
                  <a:srgbClr val="0000FF"/>
                </a:solidFill>
                <a:latin typeface="Georgia" panose="02040502050405020303" pitchFamily="18" charset="0"/>
                <a:ea typeface="微軟正黑體" panose="020B0604030504040204" pitchFamily="34" charset="-120"/>
              </a:rPr>
              <a:t>所謂「職場性騷擾」，指的就是所有發生在工作場所不受歡迎、帶有性意味或性別歧視的言行舉止。</a:t>
            </a:r>
            <a:r>
              <a:rPr lang="en-US" altLang="zh-TW" sz="1200" b="0" u="none" dirty="0">
                <a:latin typeface="Georgia" panose="02040502050405020303" pitchFamily="18" charset="0"/>
                <a:ea typeface="微軟正黑體" panose="020B0604030504040204" pitchFamily="34" charset="-120"/>
              </a:rPr>
              <a:t>《</a:t>
            </a:r>
            <a:r>
              <a:rPr lang="zh-TW" altLang="en-US" sz="1200" b="0" u="none" dirty="0">
                <a:latin typeface="Georgia" panose="02040502050405020303" pitchFamily="18" charset="0"/>
                <a:ea typeface="微軟正黑體" panose="020B0604030504040204" pitchFamily="34" charset="-120"/>
              </a:rPr>
              <a:t>性別工作平等法</a:t>
            </a:r>
            <a:r>
              <a:rPr lang="en-US" altLang="zh-TW" sz="1200" b="0" u="none" dirty="0">
                <a:latin typeface="Georgia" panose="02040502050405020303" pitchFamily="18" charset="0"/>
                <a:ea typeface="微軟正黑體" panose="020B0604030504040204" pitchFamily="34" charset="-120"/>
              </a:rPr>
              <a:t>》</a:t>
            </a:r>
            <a:r>
              <a:rPr lang="zh-TW" altLang="en-US" sz="1200" b="0" u="none" dirty="0">
                <a:latin typeface="Georgia" panose="02040502050405020303" pitchFamily="18" charset="0"/>
                <a:ea typeface="微軟正黑體" panose="020B0604030504040204" pitchFamily="34" charset="-120"/>
              </a:rPr>
              <a:t>明文規定</a:t>
            </a:r>
            <a:r>
              <a:rPr lang="zh-TW" altLang="en-US" sz="1200" b="0" u="none" dirty="0">
                <a:solidFill>
                  <a:srgbClr val="FF0000"/>
                </a:solidFill>
                <a:latin typeface="Georgia" panose="02040502050405020303" pitchFamily="18" charset="0"/>
                <a:ea typeface="微軟正黑體" panose="020B0604030504040204" pitchFamily="34" charset="-120"/>
              </a:rPr>
              <a:t>雇主在招募、僱用和管理時，有義務防止職場性騷擾行為；當有性騷擾之情形發生時，雇主應採取立即有效之糾正及補救措施。</a:t>
            </a:r>
            <a:endParaRPr lang="en-US" altLang="zh-TW" sz="1200" b="0" u="none" dirty="0">
              <a:solidFill>
                <a:srgbClr val="FF0000"/>
              </a:solidFill>
              <a:latin typeface="Georgia" panose="02040502050405020303" pitchFamily="18" charset="0"/>
              <a:ea typeface="微軟正黑體" panose="020B0604030504040204" pitchFamily="34" charset="-120"/>
            </a:endParaRPr>
          </a:p>
          <a:p>
            <a:pPr>
              <a:lnSpc>
                <a:spcPct val="100000"/>
              </a:lnSpc>
            </a:pPr>
            <a:endParaRPr lang="en-US" altLang="zh-TW" sz="1200" b="0" u="none" dirty="0">
              <a:solidFill>
                <a:srgbClr val="FF0000"/>
              </a:solidFill>
              <a:latin typeface="Georgia" panose="02040502050405020303" pitchFamily="18" charset="0"/>
              <a:ea typeface="微軟正黑體" panose="020B0604030504040204" pitchFamily="34" charset="-120"/>
            </a:endParaRPr>
          </a:p>
          <a:p>
            <a:pPr>
              <a:lnSpc>
                <a:spcPct val="100000"/>
              </a:lnSpc>
              <a:spcBef>
                <a:spcPts val="0"/>
              </a:spcBef>
            </a:pPr>
            <a:r>
              <a:rPr lang="en-US" altLang="zh-TW" sz="1200" b="0" u="none" dirty="0">
                <a:latin typeface="Georgia" panose="02040502050405020303" pitchFamily="18" charset="0"/>
                <a:ea typeface="微軟正黑體" panose="020B0604030504040204" pitchFamily="34" charset="-120"/>
              </a:rPr>
              <a:t>《</a:t>
            </a:r>
            <a:r>
              <a:rPr lang="zh-TW" altLang="en-US" sz="1200" b="0" u="none" dirty="0">
                <a:latin typeface="Georgia" panose="02040502050405020303" pitchFamily="18" charset="0"/>
                <a:ea typeface="微軟正黑體" panose="020B0604030504040204" pitchFamily="34" charset="-120"/>
              </a:rPr>
              <a:t>性別工作平等法</a:t>
            </a:r>
            <a:r>
              <a:rPr lang="en-US" altLang="zh-TW" sz="1200" b="0" u="none" dirty="0">
                <a:latin typeface="Georgia" panose="02040502050405020303" pitchFamily="18" charset="0"/>
                <a:ea typeface="微軟正黑體" panose="020B0604030504040204" pitchFamily="34" charset="-120"/>
              </a:rPr>
              <a:t>》</a:t>
            </a:r>
            <a:r>
              <a:rPr lang="zh-TW" altLang="en-US" sz="1200" b="0" u="none" dirty="0">
                <a:latin typeface="Georgia" panose="02040502050405020303" pitchFamily="18" charset="0"/>
                <a:ea typeface="微軟正黑體" panose="020B0604030504040204" pitchFamily="34" charset="-120"/>
              </a:rPr>
              <a:t>對於</a:t>
            </a:r>
            <a:r>
              <a:rPr lang="zh-TW" altLang="en-US" sz="1200" b="1" dirty="0">
                <a:solidFill>
                  <a:srgbClr val="FF0000"/>
                </a:solidFill>
                <a:latin typeface="Georgia" panose="02040502050405020303" pitchFamily="18" charset="0"/>
                <a:ea typeface="微軟正黑體" panose="020B0604030504040204" pitchFamily="34" charset="-120"/>
              </a:rPr>
              <a:t>性騷擾的定義如下：</a:t>
            </a:r>
            <a:endParaRPr lang="en-US" altLang="zh-TW" sz="1200" dirty="0">
              <a:latin typeface="Georgia" panose="02040502050405020303" pitchFamily="18" charset="0"/>
              <a:ea typeface="微軟正黑體" panose="020B0604030504040204" pitchFamily="34" charset="-120"/>
            </a:endParaRPr>
          </a:p>
          <a:p>
            <a:pPr>
              <a:lnSpc>
                <a:spcPct val="100000"/>
              </a:lnSpc>
              <a:spcBef>
                <a:spcPts val="0"/>
              </a:spcBef>
            </a:pPr>
            <a:r>
              <a:rPr lang="zh-TW" altLang="en-US" sz="1200" dirty="0">
                <a:latin typeface="Georgia" panose="02040502050405020303" pitchFamily="18" charset="0"/>
                <a:ea typeface="微軟正黑體" panose="020B0604030504040204" pitchFamily="34" charset="-120"/>
              </a:rPr>
              <a:t>一、</a:t>
            </a:r>
            <a:r>
              <a:rPr lang="zh-TW" altLang="en-US" sz="1200" b="1" dirty="0">
                <a:solidFill>
                  <a:srgbClr val="C00000"/>
                </a:solidFill>
                <a:latin typeface="Georgia" panose="02040502050405020303" pitchFamily="18" charset="0"/>
                <a:ea typeface="微軟正黑體" panose="020B0604030504040204" pitchFamily="34" charset="-120"/>
              </a:rPr>
              <a:t>敵意式性騷擾</a:t>
            </a:r>
            <a:r>
              <a:rPr lang="zh-TW" altLang="en-US" sz="1200" dirty="0">
                <a:latin typeface="Georgia" panose="02040502050405020303" pitchFamily="18" charset="0"/>
                <a:ea typeface="微軟正黑體" panose="020B0604030504040204" pitchFamily="34" charset="-120"/>
              </a:rPr>
              <a:t>：受僱者於執行職務時，任何人以性要求、具有性意味或性別歧視之言詞或行為，對其造成敵意性、脅迫性或冒犯性之工作環境，致侵犯或干擾其人格尊嚴、人身自由或影響其工作表現。</a:t>
            </a:r>
            <a:br>
              <a:rPr lang="zh-TW" altLang="en-US" sz="1200" dirty="0">
                <a:latin typeface="Georgia" panose="02040502050405020303" pitchFamily="18" charset="0"/>
                <a:ea typeface="微軟正黑體" panose="020B0604030504040204" pitchFamily="34" charset="-120"/>
              </a:rPr>
            </a:br>
            <a:r>
              <a:rPr lang="zh-TW" altLang="en-US" sz="1200" dirty="0">
                <a:latin typeface="Georgia" panose="02040502050405020303" pitchFamily="18" charset="0"/>
                <a:ea typeface="微軟正黑體" panose="020B0604030504040204" pitchFamily="34" charset="-120"/>
              </a:rPr>
              <a:t>二、</a:t>
            </a:r>
            <a:r>
              <a:rPr lang="zh-TW" altLang="en-US" sz="1200" b="1" dirty="0">
                <a:solidFill>
                  <a:srgbClr val="C00000"/>
                </a:solidFill>
                <a:latin typeface="Georgia" panose="02040502050405020303" pitchFamily="18" charset="0"/>
                <a:ea typeface="微軟正黑體" panose="020B0604030504040204" pitchFamily="34" charset="-120"/>
              </a:rPr>
              <a:t>交換式性騷擾</a:t>
            </a:r>
            <a:r>
              <a:rPr lang="zh-TW" altLang="en-US" sz="1200" dirty="0">
                <a:latin typeface="Georgia" panose="02040502050405020303" pitchFamily="18" charset="0"/>
                <a:ea typeface="微軟正黑體" panose="020B0604030504040204" pitchFamily="34" charset="-120"/>
              </a:rPr>
              <a:t>：雇主對受僱者或求職者為明示或暗示之性要求、具有性意味或性別歧視之言詞或行為，作為勞務契約成立、存續、變更或分發、配置、報酬、考績、陞遷、降調、獎懲等之交換條件。</a:t>
            </a:r>
            <a:endParaRPr lang="en-US" altLang="zh-TW" sz="1200" dirty="0">
              <a:latin typeface="Georgia" panose="02040502050405020303" pitchFamily="18" charset="0"/>
              <a:ea typeface="微軟正黑體" panose="020B0604030504040204" pitchFamily="34" charset="-120"/>
            </a:endParaRPr>
          </a:p>
          <a:p>
            <a:pPr>
              <a:lnSpc>
                <a:spcPct val="100000"/>
              </a:lnSpc>
              <a:spcBef>
                <a:spcPts val="0"/>
              </a:spcBef>
            </a:pPr>
            <a:endParaRPr lang="en-US" altLang="zh-TW" sz="1200" dirty="0">
              <a:latin typeface="Georgia" panose="02040502050405020303" pitchFamily="18" charset="0"/>
              <a:ea typeface="微軟正黑體" panose="020B0604030504040204" pitchFamily="34" charset="-120"/>
            </a:endParaRPr>
          </a:p>
          <a:p>
            <a:pPr>
              <a:lnSpc>
                <a:spcPct val="100000"/>
              </a:lnSpc>
              <a:spcBef>
                <a:spcPts val="0"/>
              </a:spcBef>
            </a:pPr>
            <a:r>
              <a:rPr lang="zh-TW" altLang="en-US" b="0" i="0" dirty="0">
                <a:solidFill>
                  <a:srgbClr val="555555"/>
                </a:solidFill>
                <a:effectLst/>
                <a:latin typeface="Hiragino Kaku Gothic Pro"/>
              </a:rPr>
              <a:t>舉例來說，小花的主管以談論公事為由，要求小花到會議室閉門洽談，結果主管在會議室中突然對小花熊抱及摸胸，嚇得小花奪門而出，這就是很典型的職場性騷擾。這時候小花可以做什麼維護自身權益呢？她可以立即向公司性騷擾申訴的受理窗口提出申訴，如果不知道該向誰申訴，最快的方式就是找老闆或是人資部門或是管理部門的最高主管，無論以口頭或書面方式（申訴書、</a:t>
            </a:r>
            <a:r>
              <a:rPr lang="en-US" altLang="zh-TW" b="0" i="0" dirty="0">
                <a:solidFill>
                  <a:srgbClr val="555555"/>
                </a:solidFill>
                <a:effectLst/>
                <a:latin typeface="Hiragino Kaku Gothic Pro"/>
              </a:rPr>
              <a:t>E-MAIL</a:t>
            </a:r>
            <a:r>
              <a:rPr lang="zh-TW" altLang="en-US" b="0" i="0" dirty="0">
                <a:solidFill>
                  <a:srgbClr val="555555"/>
                </a:solidFill>
                <a:effectLst/>
                <a:latin typeface="Hiragino Kaku Gothic Pro"/>
              </a:rPr>
              <a:t>、</a:t>
            </a:r>
            <a:r>
              <a:rPr lang="en-US" altLang="zh-TW" b="0" i="0" dirty="0">
                <a:solidFill>
                  <a:srgbClr val="555555"/>
                </a:solidFill>
                <a:effectLst/>
                <a:latin typeface="Hiragino Kaku Gothic Pro"/>
              </a:rPr>
              <a:t>LINE</a:t>
            </a:r>
            <a:r>
              <a:rPr lang="zh-TW" altLang="en-US" b="0" i="0" dirty="0">
                <a:solidFill>
                  <a:srgbClr val="555555"/>
                </a:solidFill>
                <a:effectLst/>
                <a:latin typeface="Hiragino Kaku Gothic Pro"/>
              </a:rPr>
              <a:t>或是可確認對方能收到的任何通訊方式皆可）向公司內部提出申訴，並尋求幫助。如果公司對於小花的性騷擾申訴不理不睬，或是未依法處理，小花還可以針對雇主向勞務提供地的勞政主管機關提出申訴。 </a:t>
            </a:r>
            <a:endParaRPr lang="zh-TW" altLang="en-US" b="0" u="none" dirty="0"/>
          </a:p>
        </p:txBody>
      </p:sp>
      <p:sp>
        <p:nvSpPr>
          <p:cNvPr id="4" name="投影片編號版面配置區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6A46CA9-F048-42E7-9162-BF982E27C871}" type="slidenum">
              <a:rPr kumimoji="0"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75508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825624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0a0681129f_0_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10a0681129f_0_1: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37161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6A46CA9-F048-42E7-9162-BF982E27C871}" type="slidenum">
              <a:rPr kumimoji="0"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lang="zh-TW" altLang="en-US"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087163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6A46CA9-F048-42E7-9162-BF982E27C871}" type="slidenum">
              <a:rPr kumimoji="0"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zh-TW" altLang="en-US"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154355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7"/>
        <p:cNvGrpSpPr/>
        <p:nvPr/>
      </p:nvGrpSpPr>
      <p:grpSpPr>
        <a:xfrm>
          <a:off x="0" y="0"/>
          <a:ext cx="0" cy="0"/>
          <a:chOff x="0" y="0"/>
          <a:chExt cx="0" cy="0"/>
        </a:xfrm>
      </p:grpSpPr>
      <p:sp>
        <p:nvSpPr>
          <p:cNvPr id="2198" name="Google Shape;2198;gb1fa4ddd8c_0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9" name="Google Shape;2199;gb1fa4ddd8c_0_0: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343248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smtClean="0"/>
              <a:t>建議結合 </a:t>
            </a:r>
            <a:r>
              <a:rPr lang="en-US" altLang="zh-TW" dirty="0" err="1" smtClean="0"/>
              <a:t>Slido</a:t>
            </a:r>
            <a:r>
              <a:rPr lang="zh-TW" altLang="en-US" dirty="0" smtClean="0"/>
              <a:t> </a:t>
            </a:r>
            <a:r>
              <a:rPr lang="en-US" altLang="zh-TW" dirty="0" smtClean="0"/>
              <a:t>PPT</a:t>
            </a:r>
            <a:r>
              <a:rPr lang="zh-TW" altLang="en-US" dirty="0" smtClean="0"/>
              <a:t>外掛跟同學作互動。</a:t>
            </a:r>
          </a:p>
          <a:p>
            <a:endParaRPr lang="zh-TW" altLang="en-US" dirty="0"/>
          </a:p>
        </p:txBody>
      </p:sp>
      <p:sp>
        <p:nvSpPr>
          <p:cNvPr id="4" name="投影片編號版面配置區 3"/>
          <p:cNvSpPr>
            <a:spLocks noGrp="1"/>
          </p:cNvSpPr>
          <p:nvPr>
            <p:ph type="sldNum" sz="quarter" idx="10"/>
          </p:nvPr>
        </p:nvSpPr>
        <p:spPr/>
        <p:txBody>
          <a:bodyPr/>
          <a:lstStyle/>
          <a:p>
            <a:fld id="{680C47B0-A0F0-4A5D-A3C3-01A35B60F670}" type="slidenum">
              <a:rPr lang="zh-TW" altLang="en-US" smtClean="0"/>
              <a:t>33</a:t>
            </a:fld>
            <a:endParaRPr lang="zh-TW" altLang="en-US"/>
          </a:p>
        </p:txBody>
      </p:sp>
    </p:spTree>
    <p:extLst>
      <p:ext uri="{BB962C8B-B14F-4D97-AF65-F5344CB8AC3E}">
        <p14:creationId xmlns:p14="http://schemas.microsoft.com/office/powerpoint/2010/main" val="28486268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5681610-A32B-4853-B74D-EB39E5453EBC}" type="slidenum">
              <a:rPr kumimoji="0"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026068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680C47B0-A0F0-4A5D-A3C3-01A35B60F670}" type="slidenum">
              <a:rPr lang="zh-TW" altLang="en-US" smtClean="0"/>
              <a:t>35</a:t>
            </a:fld>
            <a:endParaRPr lang="zh-TW" altLang="en-US"/>
          </a:p>
        </p:txBody>
      </p:sp>
    </p:spTree>
    <p:extLst>
      <p:ext uri="{BB962C8B-B14F-4D97-AF65-F5344CB8AC3E}">
        <p14:creationId xmlns:p14="http://schemas.microsoft.com/office/powerpoint/2010/main" val="2464422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0a0681129f_0_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10a0681129f_0_1: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20119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0a0681129f_0_1:notes"/>
          <p:cNvSpPr>
            <a:spLocks noGrp="1" noRot="1" noChangeAspect="1"/>
          </p:cNvSpPr>
          <p:nvPr>
            <p:ph type="sldImg" idx="2"/>
          </p:nvPr>
        </p:nvSpPr>
        <p:spPr>
          <a:xfrm>
            <a:off x="-223838" y="808038"/>
            <a:ext cx="7185026" cy="40417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10a0681129f_0_1:notes"/>
          <p:cNvSpPr txBox="1">
            <a:spLocks noGrp="1"/>
          </p:cNvSpPr>
          <p:nvPr>
            <p:ph type="body" idx="1"/>
          </p:nvPr>
        </p:nvSpPr>
        <p:spPr>
          <a:xfrm>
            <a:off x="673788" y="5120362"/>
            <a:ext cx="5390305" cy="485086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76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0a0681129f_0_1:notes"/>
          <p:cNvSpPr>
            <a:spLocks noGrp="1" noRot="1" noChangeAspect="1"/>
          </p:cNvSpPr>
          <p:nvPr>
            <p:ph type="sldImg" idx="2"/>
          </p:nvPr>
        </p:nvSpPr>
        <p:spPr>
          <a:xfrm>
            <a:off x="-223838" y="808038"/>
            <a:ext cx="7185026" cy="40417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10a0681129f_0_1:notes"/>
          <p:cNvSpPr txBox="1">
            <a:spLocks noGrp="1"/>
          </p:cNvSpPr>
          <p:nvPr>
            <p:ph type="body" idx="1"/>
          </p:nvPr>
        </p:nvSpPr>
        <p:spPr>
          <a:xfrm>
            <a:off x="673788" y="5120362"/>
            <a:ext cx="5390305" cy="485086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6527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0a0681129f_0_1:notes"/>
          <p:cNvSpPr>
            <a:spLocks noGrp="1" noRot="1" noChangeAspect="1"/>
          </p:cNvSpPr>
          <p:nvPr>
            <p:ph type="sldImg" idx="2"/>
          </p:nvPr>
        </p:nvSpPr>
        <p:spPr>
          <a:xfrm>
            <a:off x="-223838" y="808038"/>
            <a:ext cx="7185026" cy="40417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10a0681129f_0_1:notes"/>
          <p:cNvSpPr txBox="1">
            <a:spLocks noGrp="1"/>
          </p:cNvSpPr>
          <p:nvPr>
            <p:ph type="body" idx="1"/>
          </p:nvPr>
        </p:nvSpPr>
        <p:spPr>
          <a:xfrm>
            <a:off x="673788" y="5120362"/>
            <a:ext cx="5390305" cy="485086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00972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10823b59668_0_15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10823b59668_0_152: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勞動法體系主要分為兩大類：</a:t>
            </a:r>
          </a:p>
          <a:p>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一是規範個別勞工與雇主之間法律關係的「個別勞動法」，例如</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勞動基準法</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是我國最重要的勞動保護法律，雇主與勞工所約定的勞動條件，不可低於其所規定的最低標準。</a:t>
            </a:r>
          </a:p>
          <a:p>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另一是以工會為主要的權利主體，規範工會與雇主（雇主團體）之間法律關係的「集體勞動法」，主要包括</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工會法</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團體協約法</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勞資爭議處理法</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（簡稱勞動三法）。</a:t>
            </a:r>
            <a:endPar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endParaRPr>
          </a:p>
          <a:p>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1</a:t>
            </a:r>
            <a:r>
              <a:rPr lang="en-US" altLang="zh-TW" sz="110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100" dirty="0" smtClean="0">
                <a:latin typeface="微軟正黑體" panose="020B0604030504040204" pitchFamily="34" charset="-120"/>
                <a:ea typeface="微軟正黑體" panose="020B0604030504040204" pitchFamily="34" charset="-120"/>
                <a:cs typeface="Times New Roman" panose="02020603050405020304" pitchFamily="18" charset="0"/>
              </a:rPr>
              <a:t>勞動</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基準</a:t>
            </a:r>
            <a:r>
              <a:rPr lang="zh-TW" altLang="en-US" sz="1100" dirty="0" smtClean="0">
                <a:latin typeface="微軟正黑體" panose="020B0604030504040204" pitchFamily="34" charset="-120"/>
                <a:ea typeface="微軟正黑體" panose="020B0604030504040204" pitchFamily="34" charset="-120"/>
                <a:cs typeface="Times New Roman" panose="02020603050405020304" pitchFamily="18" charset="0"/>
              </a:rPr>
              <a:t>法</a:t>
            </a:r>
            <a:r>
              <a:rPr lang="en-US" altLang="zh-TW" sz="1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勞基法）是關於雇主與個別勞工在勞動契約、工資、工作時間、休息、休假、職業災害補償等權利及義務之重要法律規範，雇主與勞工所訂勞動條件，不得低於勞基法所定之最低標準。例如：工讀生打工的薪資「不得低於基本工資」，否則雇主就會違反勞基法規定，自</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111</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日起，我國</a:t>
            </a:r>
            <a:r>
              <a:rPr lang="zh-TW" altLang="en-US" sz="1100" b="0" i="0" dirty="0">
                <a:solidFill>
                  <a:srgbClr val="333333"/>
                </a:solidFill>
                <a:effectLst/>
                <a:latin typeface="微軟正黑體" panose="020B0604030504040204" pitchFamily="34" charset="-120"/>
                <a:ea typeface="微軟正黑體" panose="020B0604030504040204" pitchFamily="34" charset="-120"/>
                <a:cs typeface="Times New Roman" panose="02020603050405020304" pitchFamily="18" charset="0"/>
              </a:rPr>
              <a:t>基本時薪（每小時基本工資）調整為</a:t>
            </a:r>
            <a:r>
              <a:rPr lang="en-US" altLang="zh-TW" sz="1100" b="0" i="0" dirty="0">
                <a:solidFill>
                  <a:srgbClr val="333333"/>
                </a:solidFill>
                <a:effectLst/>
                <a:latin typeface="微軟正黑體" panose="020B0604030504040204" pitchFamily="34" charset="-120"/>
                <a:ea typeface="微軟正黑體" panose="020B0604030504040204" pitchFamily="34" charset="-120"/>
                <a:cs typeface="Times New Roman" panose="02020603050405020304" pitchFamily="18" charset="0"/>
              </a:rPr>
              <a:t>168 </a:t>
            </a:r>
            <a:r>
              <a:rPr lang="zh-TW" altLang="en-US" sz="1100" b="0" i="0" dirty="0">
                <a:solidFill>
                  <a:srgbClr val="333333"/>
                </a:solidFill>
                <a:effectLst/>
                <a:latin typeface="微軟正黑體" panose="020B0604030504040204" pitchFamily="34" charset="-120"/>
                <a:ea typeface="微軟正黑體" panose="020B0604030504040204" pitchFamily="34" charset="-120"/>
                <a:cs typeface="Times New Roman" panose="02020603050405020304" pitchFamily="18" charset="0"/>
              </a:rPr>
              <a:t>元；雇主若是以月薪為計算基礎，則基本工資提高為 </a:t>
            </a:r>
            <a:r>
              <a:rPr lang="en-US" altLang="zh-TW" sz="1100" b="0" i="0" dirty="0">
                <a:solidFill>
                  <a:srgbClr val="333333"/>
                </a:solidFill>
                <a:effectLst/>
                <a:latin typeface="微軟正黑體" panose="020B0604030504040204" pitchFamily="34" charset="-120"/>
                <a:ea typeface="微軟正黑體" panose="020B0604030504040204" pitchFamily="34" charset="-120"/>
                <a:cs typeface="Times New Roman" panose="02020603050405020304" pitchFamily="18" charset="0"/>
              </a:rPr>
              <a:t>25,250 </a:t>
            </a:r>
            <a:r>
              <a:rPr lang="zh-TW" altLang="en-US" sz="1100" b="0" i="0" dirty="0">
                <a:solidFill>
                  <a:srgbClr val="333333"/>
                </a:solidFill>
                <a:effectLst/>
                <a:latin typeface="微軟正黑體" panose="020B0604030504040204" pitchFamily="34" charset="-120"/>
                <a:ea typeface="微軟正黑體" panose="020B0604030504040204" pitchFamily="34" charset="-120"/>
                <a:cs typeface="Times New Roman" panose="02020603050405020304" pitchFamily="18" charset="0"/>
              </a:rPr>
              <a:t>元。</a:t>
            </a:r>
            <a:endParaRPr lang="en-US" altLang="zh-TW" sz="1100" b="0" i="0" dirty="0">
              <a:solidFill>
                <a:srgbClr val="333333"/>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1100" b="0" i="0" dirty="0">
              <a:solidFill>
                <a:srgbClr val="333333"/>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r>
              <a:rPr lang="en-US" altLang="zh-TW" sz="1100" b="0" i="0" dirty="0">
                <a:solidFill>
                  <a:srgbClr val="333333"/>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100" dirty="0">
                <a:latin typeface="微軟正黑體" panose="020B0604030504040204" pitchFamily="34" charset="-120"/>
                <a:ea typeface="微軟正黑體" panose="020B0604030504040204" pitchFamily="34" charset="-120"/>
              </a:rPr>
              <a:t>透過辦理國中勞動權益課程，向下紮根提升青年學子對職場勞動權利與義務之瞭解，以及引導同學開始思考勞動權益、勞資關係、尊嚴勞動等概念，並啟發其勞動意識，進而保護自身權益且能夠有效運用勞工資源。</a:t>
            </a:r>
            <a:endParaRPr lang="en-US" altLang="zh-TW" sz="1100" dirty="0">
              <a:latin typeface="微軟正黑體" panose="020B0604030504040204" pitchFamily="34" charset="-120"/>
              <a:ea typeface="微軟正黑體" panose="020B0604030504040204" pitchFamily="34" charset="-120"/>
            </a:endParaRPr>
          </a:p>
          <a:p>
            <a:endPar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dirty="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rPr>
              <a:t>讓同學了解日後進入職場工作後，有其與工作相關應予遵循的行為準則，通常是以法律的權利義務關係予以規範；另外像是</a:t>
            </a:r>
            <a:r>
              <a:rPr lang="zh-TW"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工作態度、與同事</a:t>
            </a:r>
            <a:r>
              <a:rPr lang="zh-TW" altLang="en-US"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合作</a:t>
            </a:r>
            <a:r>
              <a:rPr lang="zh-TW"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相處的方式或在職場中應</a:t>
            </a:r>
            <a:r>
              <a:rPr lang="zh-TW" altLang="en-US"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遵循</a:t>
            </a:r>
            <a:r>
              <a:rPr lang="zh-TW"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的誠信原則，</a:t>
            </a:r>
            <a:r>
              <a:rPr lang="zh-TW" altLang="en-US"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則</a:t>
            </a:r>
            <a:r>
              <a:rPr lang="zh-TW"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是屬於約定俗成或是</a:t>
            </a:r>
            <a:r>
              <a:rPr lang="zh-TW" altLang="en-US"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組織</a:t>
            </a:r>
            <a:r>
              <a:rPr lang="zh-TW"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文化</a:t>
            </a:r>
            <a:r>
              <a:rPr lang="zh-TW" altLang="en-US"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的層面</a:t>
            </a:r>
            <a:r>
              <a:rPr lang="zh-TW" alt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100" dirty="0">
              <a:latin typeface="微軟正黑體" panose="020B0604030504040204" pitchFamily="34" charset="-120"/>
              <a:ea typeface="微軟正黑體" panose="020B0604030504040204" pitchFamily="34" charset="-12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72722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109b536cfe0_1_10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109b536cfe0_1_109: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3"/>
        </a:solidFill>
        <a:effectLst/>
      </p:bgPr>
    </p:bg>
    <p:spTree>
      <p:nvGrpSpPr>
        <p:cNvPr id="1" name="Shape 8"/>
        <p:cNvGrpSpPr/>
        <p:nvPr/>
      </p:nvGrpSpPr>
      <p:grpSpPr>
        <a:xfrm>
          <a:off x="0" y="0"/>
          <a:ext cx="0" cy="0"/>
          <a:chOff x="0" y="0"/>
          <a:chExt cx="0" cy="0"/>
        </a:xfrm>
      </p:grpSpPr>
      <p:sp>
        <p:nvSpPr>
          <p:cNvPr id="9" name="Google Shape;9;p2"/>
          <p:cNvSpPr/>
          <p:nvPr/>
        </p:nvSpPr>
        <p:spPr>
          <a:xfrm>
            <a:off x="9575800" y="-14933"/>
            <a:ext cx="2616000" cy="7012800"/>
          </a:xfrm>
          <a:prstGeom prst="roundRect">
            <a:avLst>
              <a:gd name="adj" fmla="val 0"/>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2756785" y="-59700"/>
            <a:ext cx="8972820" cy="7260759"/>
          </a:xfrm>
          <a:custGeom>
            <a:avLst/>
            <a:gdLst/>
            <a:ahLst/>
            <a:cxnLst/>
            <a:rect l="l" t="t" r="r" b="b"/>
            <a:pathLst>
              <a:path w="53584" h="63730" extrusionOk="0">
                <a:moveTo>
                  <a:pt x="53584" y="59985"/>
                </a:moveTo>
                <a:cubicBezTo>
                  <a:pt x="45482" y="63153"/>
                  <a:pt x="36304" y="63730"/>
                  <a:pt x="28007" y="61114"/>
                </a:cubicBezTo>
                <a:cubicBezTo>
                  <a:pt x="19710" y="58499"/>
                  <a:pt x="12400" y="52609"/>
                  <a:pt x="8513" y="44826"/>
                </a:cubicBezTo>
                <a:cubicBezTo>
                  <a:pt x="5956" y="39705"/>
                  <a:pt x="4908" y="33981"/>
                  <a:pt x="3971" y="28334"/>
                </a:cubicBezTo>
                <a:cubicBezTo>
                  <a:pt x="3485" y="25408"/>
                  <a:pt x="2695" y="22027"/>
                  <a:pt x="1" y="20785"/>
                </a:cubicBezTo>
                <a:cubicBezTo>
                  <a:pt x="3057" y="19599"/>
                  <a:pt x="5277" y="16983"/>
                  <a:pt x="7588" y="14660"/>
                </a:cubicBezTo>
                <a:cubicBezTo>
                  <a:pt x="9899" y="12336"/>
                  <a:pt x="12719" y="10105"/>
                  <a:pt x="15996" y="10076"/>
                </a:cubicBezTo>
                <a:cubicBezTo>
                  <a:pt x="17741" y="10061"/>
                  <a:pt x="19530" y="10679"/>
                  <a:pt x="21195" y="10159"/>
                </a:cubicBezTo>
                <a:cubicBezTo>
                  <a:pt x="23523" y="9432"/>
                  <a:pt x="24620" y="6866"/>
                  <a:pt x="26081" y="4913"/>
                </a:cubicBezTo>
                <a:cubicBezTo>
                  <a:pt x="28303" y="1943"/>
                  <a:pt x="31933" y="78"/>
                  <a:pt x="35641" y="1"/>
                </a:cubicBezTo>
                <a:lnTo>
                  <a:pt x="53584" y="126"/>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11" name="Google Shape;11;p2"/>
          <p:cNvSpPr txBox="1">
            <a:spLocks noGrp="1"/>
          </p:cNvSpPr>
          <p:nvPr>
            <p:ph type="subTitle" idx="1"/>
          </p:nvPr>
        </p:nvSpPr>
        <p:spPr>
          <a:xfrm rot="-581">
            <a:off x="6316600" y="4678173"/>
            <a:ext cx="4730800" cy="358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txBox="1">
            <a:spLocks noGrp="1"/>
          </p:cNvSpPr>
          <p:nvPr>
            <p:ph type="ctrTitle"/>
          </p:nvPr>
        </p:nvSpPr>
        <p:spPr>
          <a:xfrm>
            <a:off x="3180633" y="1475533"/>
            <a:ext cx="8050800" cy="35296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191919"/>
              </a:buClr>
              <a:buSzPts val="5200"/>
              <a:buNone/>
              <a:defRPr sz="6667">
                <a:solidFill>
                  <a:srgbClr val="191919"/>
                </a:solidFill>
                <a:latin typeface="微軟正黑體" panose="020B0604030504040204" pitchFamily="34" charset="-120"/>
                <a:ea typeface="微軟正黑體" panose="020B0604030504040204" pitchFamily="34" charset="-120"/>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dirty="0"/>
          </a:p>
        </p:txBody>
      </p:sp>
      <p:grpSp>
        <p:nvGrpSpPr>
          <p:cNvPr id="13" name="Google Shape;13;p2"/>
          <p:cNvGrpSpPr/>
          <p:nvPr/>
        </p:nvGrpSpPr>
        <p:grpSpPr>
          <a:xfrm>
            <a:off x="960967" y="-918300"/>
            <a:ext cx="3108800" cy="366000"/>
            <a:chOff x="720000" y="540000"/>
            <a:chExt cx="2331600" cy="274500"/>
          </a:xfrm>
        </p:grpSpPr>
        <p:sp>
          <p:nvSpPr>
            <p:cNvPr id="14" name="Google Shape;14;p2"/>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 name="Google Shape;15;p2"/>
            <p:cNvGrpSpPr/>
            <p:nvPr/>
          </p:nvGrpSpPr>
          <p:grpSpPr>
            <a:xfrm>
              <a:off x="2783393" y="590851"/>
              <a:ext cx="173819" cy="172772"/>
              <a:chOff x="1979925" y="448850"/>
              <a:chExt cx="79500" cy="79025"/>
            </a:xfrm>
          </p:grpSpPr>
          <p:sp>
            <p:nvSpPr>
              <p:cNvPr id="16" name="Google Shape;16;p2"/>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61" name="Google Shape;18;p2"/>
          <p:cNvSpPr/>
          <p:nvPr userDrawn="1"/>
        </p:nvSpPr>
        <p:spPr>
          <a:xfrm rot="21187986">
            <a:off x="-2152968" y="-2137867"/>
            <a:ext cx="2226800" cy="2226800"/>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0207094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3"/>
        </a:solidFill>
        <a:effectLst/>
      </p:bgPr>
    </p:bg>
    <p:spTree>
      <p:nvGrpSpPr>
        <p:cNvPr id="1" name="Shape 210"/>
        <p:cNvGrpSpPr/>
        <p:nvPr/>
      </p:nvGrpSpPr>
      <p:grpSpPr>
        <a:xfrm>
          <a:off x="0" y="0"/>
          <a:ext cx="0" cy="0"/>
          <a:chOff x="0" y="0"/>
          <a:chExt cx="0" cy="0"/>
        </a:xfrm>
      </p:grpSpPr>
      <p:sp>
        <p:nvSpPr>
          <p:cNvPr id="211" name="Google Shape;211;p15"/>
          <p:cNvSpPr txBox="1">
            <a:spLocks noGrp="1"/>
          </p:cNvSpPr>
          <p:nvPr>
            <p:ph type="title"/>
          </p:nvPr>
        </p:nvSpPr>
        <p:spPr>
          <a:xfrm rot="-949">
            <a:off x="6667500" y="5460625"/>
            <a:ext cx="4348800" cy="5724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1800"/>
              <a:buNone/>
              <a:defRPr sz="3200">
                <a:solidFill>
                  <a:schemeClr val="accent1"/>
                </a:solidFill>
                <a:latin typeface="微軟正黑體" panose="020B0604030504040204" pitchFamily="34" charset="-120"/>
                <a:ea typeface="微軟正黑體" panose="020B0604030504040204" pitchFamily="34" charset="-120"/>
              </a:defRPr>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dirty="0"/>
          </a:p>
        </p:txBody>
      </p:sp>
      <p:sp>
        <p:nvSpPr>
          <p:cNvPr id="212" name="Google Shape;212;p15"/>
          <p:cNvSpPr txBox="1">
            <a:spLocks noGrp="1"/>
          </p:cNvSpPr>
          <p:nvPr>
            <p:ph type="subTitle" idx="1"/>
          </p:nvPr>
        </p:nvSpPr>
        <p:spPr>
          <a:xfrm>
            <a:off x="4610000" y="3042500"/>
            <a:ext cx="6622000" cy="202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32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13" name="Google Shape;213;p15"/>
          <p:cNvSpPr/>
          <p:nvPr/>
        </p:nvSpPr>
        <p:spPr>
          <a:xfrm rot="10800000">
            <a:off x="-1108599" y="-1692118"/>
            <a:ext cx="20192937" cy="9372561"/>
          </a:xfrm>
          <a:custGeom>
            <a:avLst/>
            <a:gdLst/>
            <a:ahLst/>
            <a:cxnLst/>
            <a:rect l="l" t="t" r="r" b="b"/>
            <a:pathLst>
              <a:path w="90638" h="37327" extrusionOk="0">
                <a:moveTo>
                  <a:pt x="0" y="3672"/>
                </a:moveTo>
                <a:cubicBezTo>
                  <a:pt x="2983" y="9639"/>
                  <a:pt x="7114" y="8032"/>
                  <a:pt x="11818" y="9523"/>
                </a:cubicBezTo>
                <a:cubicBezTo>
                  <a:pt x="16521" y="11015"/>
                  <a:pt x="15183" y="17286"/>
                  <a:pt x="19084" y="18587"/>
                </a:cubicBezTo>
                <a:cubicBezTo>
                  <a:pt x="22985" y="19887"/>
                  <a:pt x="25585" y="18587"/>
                  <a:pt x="27268" y="23405"/>
                </a:cubicBezTo>
                <a:cubicBezTo>
                  <a:pt x="28951" y="28225"/>
                  <a:pt x="32699" y="28301"/>
                  <a:pt x="35835" y="29448"/>
                </a:cubicBezTo>
                <a:cubicBezTo>
                  <a:pt x="38971" y="30596"/>
                  <a:pt x="38282" y="31054"/>
                  <a:pt x="39353" y="34190"/>
                </a:cubicBezTo>
                <a:cubicBezTo>
                  <a:pt x="40424" y="37327"/>
                  <a:pt x="42336" y="36485"/>
                  <a:pt x="42336" y="36485"/>
                </a:cubicBezTo>
                <a:lnTo>
                  <a:pt x="48302" y="36485"/>
                </a:lnTo>
                <a:cubicBezTo>
                  <a:pt x="48302" y="36485"/>
                  <a:pt x="50214" y="37327"/>
                  <a:pt x="51285" y="34190"/>
                </a:cubicBezTo>
                <a:cubicBezTo>
                  <a:pt x="52356" y="31054"/>
                  <a:pt x="51668" y="30596"/>
                  <a:pt x="54803" y="29448"/>
                </a:cubicBezTo>
                <a:cubicBezTo>
                  <a:pt x="57939" y="28301"/>
                  <a:pt x="61687" y="28225"/>
                  <a:pt x="63371" y="23405"/>
                </a:cubicBezTo>
                <a:cubicBezTo>
                  <a:pt x="65053" y="18587"/>
                  <a:pt x="67654" y="19887"/>
                  <a:pt x="71554" y="18587"/>
                </a:cubicBezTo>
                <a:cubicBezTo>
                  <a:pt x="75455" y="17286"/>
                  <a:pt x="74117" y="11015"/>
                  <a:pt x="78821" y="9523"/>
                </a:cubicBezTo>
                <a:cubicBezTo>
                  <a:pt x="83525" y="8032"/>
                  <a:pt x="87655" y="9639"/>
                  <a:pt x="90638" y="3672"/>
                </a:cubicBezTo>
                <a:lnTo>
                  <a:pt x="90638" y="0"/>
                </a:lnTo>
                <a:lnTo>
                  <a:pt x="0"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4" name="Google Shape;214;p15"/>
          <p:cNvSpPr/>
          <p:nvPr/>
        </p:nvSpPr>
        <p:spPr>
          <a:xfrm>
            <a:off x="10220961" y="-383449"/>
            <a:ext cx="2024380" cy="10756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6" name="Google Shape;216;p15"/>
          <p:cNvGrpSpPr/>
          <p:nvPr/>
        </p:nvGrpSpPr>
        <p:grpSpPr>
          <a:xfrm>
            <a:off x="617100" y="-765900"/>
            <a:ext cx="3108800" cy="366000"/>
            <a:chOff x="720000" y="540000"/>
            <a:chExt cx="2331600" cy="274500"/>
          </a:xfrm>
        </p:grpSpPr>
        <p:sp>
          <p:nvSpPr>
            <p:cNvPr id="217" name="Google Shape;217;p15"/>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18" name="Google Shape;218;p15"/>
            <p:cNvGrpSpPr/>
            <p:nvPr/>
          </p:nvGrpSpPr>
          <p:grpSpPr>
            <a:xfrm>
              <a:off x="2783393" y="590851"/>
              <a:ext cx="173819" cy="172772"/>
              <a:chOff x="1979925" y="448850"/>
              <a:chExt cx="79500" cy="79025"/>
            </a:xfrm>
          </p:grpSpPr>
          <p:sp>
            <p:nvSpPr>
              <p:cNvPr id="219" name="Google Shape;219;p15"/>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5"/>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878803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3"/>
        </a:solidFill>
        <a:effectLst/>
      </p:bgPr>
    </p:bg>
    <p:spTree>
      <p:nvGrpSpPr>
        <p:cNvPr id="1" name="Shape 232"/>
        <p:cNvGrpSpPr/>
        <p:nvPr/>
      </p:nvGrpSpPr>
      <p:grpSpPr>
        <a:xfrm>
          <a:off x="0" y="0"/>
          <a:ext cx="0" cy="0"/>
          <a:chOff x="0" y="0"/>
          <a:chExt cx="0" cy="0"/>
        </a:xfrm>
      </p:grpSpPr>
      <p:sp>
        <p:nvSpPr>
          <p:cNvPr id="233" name="Google Shape;233;p17"/>
          <p:cNvSpPr/>
          <p:nvPr/>
        </p:nvSpPr>
        <p:spPr>
          <a:xfrm rot="10800000">
            <a:off x="-1026334" y="-873985"/>
            <a:ext cx="14244668" cy="8978885"/>
          </a:xfrm>
          <a:custGeom>
            <a:avLst/>
            <a:gdLst/>
            <a:ahLst/>
            <a:cxnLst/>
            <a:rect l="l" t="t" r="r" b="b"/>
            <a:pathLst>
              <a:path w="90638" h="37327" extrusionOk="0">
                <a:moveTo>
                  <a:pt x="0" y="3672"/>
                </a:moveTo>
                <a:cubicBezTo>
                  <a:pt x="2983" y="9639"/>
                  <a:pt x="7114" y="8032"/>
                  <a:pt x="11818" y="9523"/>
                </a:cubicBezTo>
                <a:cubicBezTo>
                  <a:pt x="16521" y="11015"/>
                  <a:pt x="15183" y="17286"/>
                  <a:pt x="19084" y="18587"/>
                </a:cubicBezTo>
                <a:cubicBezTo>
                  <a:pt x="22985" y="19887"/>
                  <a:pt x="25585" y="18587"/>
                  <a:pt x="27268" y="23405"/>
                </a:cubicBezTo>
                <a:cubicBezTo>
                  <a:pt x="28951" y="28225"/>
                  <a:pt x="32699" y="28301"/>
                  <a:pt x="35835" y="29448"/>
                </a:cubicBezTo>
                <a:cubicBezTo>
                  <a:pt x="38971" y="30596"/>
                  <a:pt x="38282" y="31054"/>
                  <a:pt x="39353" y="34190"/>
                </a:cubicBezTo>
                <a:cubicBezTo>
                  <a:pt x="40424" y="37327"/>
                  <a:pt x="42336" y="36485"/>
                  <a:pt x="42336" y="36485"/>
                </a:cubicBezTo>
                <a:lnTo>
                  <a:pt x="48302" y="36485"/>
                </a:lnTo>
                <a:cubicBezTo>
                  <a:pt x="48302" y="36485"/>
                  <a:pt x="50214" y="37327"/>
                  <a:pt x="51285" y="34190"/>
                </a:cubicBezTo>
                <a:cubicBezTo>
                  <a:pt x="52356" y="31054"/>
                  <a:pt x="51668" y="30596"/>
                  <a:pt x="54803" y="29448"/>
                </a:cubicBezTo>
                <a:cubicBezTo>
                  <a:pt x="57939" y="28301"/>
                  <a:pt x="61687" y="28225"/>
                  <a:pt x="63371" y="23405"/>
                </a:cubicBezTo>
                <a:cubicBezTo>
                  <a:pt x="65053" y="18587"/>
                  <a:pt x="67654" y="19887"/>
                  <a:pt x="71554" y="18587"/>
                </a:cubicBezTo>
                <a:cubicBezTo>
                  <a:pt x="75455" y="17286"/>
                  <a:pt x="74117" y="11015"/>
                  <a:pt x="78821" y="9523"/>
                </a:cubicBezTo>
                <a:cubicBezTo>
                  <a:pt x="83525" y="8032"/>
                  <a:pt x="87655" y="9639"/>
                  <a:pt x="90638" y="3672"/>
                </a:cubicBezTo>
                <a:lnTo>
                  <a:pt x="90638" y="0"/>
                </a:lnTo>
                <a:lnTo>
                  <a:pt x="0"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4" name="Google Shape;234;p17"/>
          <p:cNvSpPr txBox="1">
            <a:spLocks noGrp="1"/>
          </p:cNvSpPr>
          <p:nvPr>
            <p:ph type="title"/>
          </p:nvPr>
        </p:nvSpPr>
        <p:spPr>
          <a:xfrm>
            <a:off x="3189200" y="3840867"/>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733">
                <a:latin typeface="微軟正黑體" panose="020B0604030504040204" pitchFamily="34" charset="-120"/>
                <a:ea typeface="微軟正黑體" panose="020B0604030504040204" pitchFamily="34" charset="-120"/>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235" name="Google Shape;235;p17"/>
          <p:cNvSpPr txBox="1">
            <a:spLocks noGrp="1"/>
          </p:cNvSpPr>
          <p:nvPr>
            <p:ph type="title" idx="2" hasCustomPrompt="1"/>
          </p:nvPr>
        </p:nvSpPr>
        <p:spPr>
          <a:xfrm>
            <a:off x="5062600" y="2547865"/>
            <a:ext cx="2066800" cy="1292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10000">
                <a:solidFill>
                  <a:schemeClr val="accent1"/>
                </a:solidFill>
                <a:latin typeface="微軟正黑體" panose="020B0604030504040204" pitchFamily="34" charset="-120"/>
                <a:ea typeface="微軟正黑體" panose="020B0604030504040204" pitchFamily="34" charset="-120"/>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rPr dirty="0"/>
              <a:t>xx%</a:t>
            </a:r>
          </a:p>
        </p:txBody>
      </p:sp>
      <p:sp>
        <p:nvSpPr>
          <p:cNvPr id="236" name="Google Shape;236;p17"/>
          <p:cNvSpPr txBox="1">
            <a:spLocks noGrp="1"/>
          </p:cNvSpPr>
          <p:nvPr>
            <p:ph type="subTitle" idx="1"/>
          </p:nvPr>
        </p:nvSpPr>
        <p:spPr>
          <a:xfrm rot="710">
            <a:off x="3189400" y="5231199"/>
            <a:ext cx="5813200" cy="46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237" name="Google Shape;237;p17"/>
          <p:cNvGrpSpPr/>
          <p:nvPr/>
        </p:nvGrpSpPr>
        <p:grpSpPr>
          <a:xfrm>
            <a:off x="464700" y="-765900"/>
            <a:ext cx="3108800" cy="366000"/>
            <a:chOff x="720000" y="540000"/>
            <a:chExt cx="2331600" cy="274500"/>
          </a:xfrm>
        </p:grpSpPr>
        <p:sp>
          <p:nvSpPr>
            <p:cNvPr id="238" name="Google Shape;238;p17"/>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39" name="Google Shape;239;p17"/>
            <p:cNvGrpSpPr/>
            <p:nvPr/>
          </p:nvGrpSpPr>
          <p:grpSpPr>
            <a:xfrm>
              <a:off x="2783393" y="590851"/>
              <a:ext cx="173819" cy="172772"/>
              <a:chOff x="1979925" y="448850"/>
              <a:chExt cx="79500" cy="79025"/>
            </a:xfrm>
          </p:grpSpPr>
          <p:sp>
            <p:nvSpPr>
              <p:cNvPr id="240" name="Google Shape;240;p17"/>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7"/>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242" name="Google Shape;242;p17"/>
          <p:cNvPicPr preferRelativeResize="0"/>
          <p:nvPr/>
        </p:nvPicPr>
        <p:blipFill>
          <a:blip r:embed="rId2">
            <a:alphaModFix/>
          </a:blip>
          <a:stretch>
            <a:fillRect/>
          </a:stretch>
        </p:blipFill>
        <p:spPr>
          <a:xfrm rot="-9739595" flipH="1">
            <a:off x="9028535" y="-143547"/>
            <a:ext cx="4235131" cy="2797928"/>
          </a:xfrm>
          <a:prstGeom prst="rect">
            <a:avLst/>
          </a:prstGeom>
          <a:noFill/>
          <a:ln>
            <a:noFill/>
          </a:ln>
        </p:spPr>
      </p:pic>
    </p:spTree>
    <p:extLst>
      <p:ext uri="{BB962C8B-B14F-4D97-AF65-F5344CB8AC3E}">
        <p14:creationId xmlns:p14="http://schemas.microsoft.com/office/powerpoint/2010/main" val="3777860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accent3"/>
        </a:solidFill>
        <a:effectLst/>
      </p:bgPr>
    </p:bg>
    <p:spTree>
      <p:nvGrpSpPr>
        <p:cNvPr id="1" name="Shape 243"/>
        <p:cNvGrpSpPr/>
        <p:nvPr/>
      </p:nvGrpSpPr>
      <p:grpSpPr>
        <a:xfrm>
          <a:off x="0" y="0"/>
          <a:ext cx="0" cy="0"/>
          <a:chOff x="0" y="0"/>
          <a:chExt cx="0" cy="0"/>
        </a:xfrm>
      </p:grpSpPr>
      <p:sp>
        <p:nvSpPr>
          <p:cNvPr id="244" name="Google Shape;244;p18"/>
          <p:cNvSpPr/>
          <p:nvPr/>
        </p:nvSpPr>
        <p:spPr>
          <a:xfrm>
            <a:off x="-1600366" y="-195666"/>
            <a:ext cx="15392447" cy="7658007"/>
          </a:xfrm>
          <a:custGeom>
            <a:avLst/>
            <a:gdLst/>
            <a:ahLst/>
            <a:cxnLst/>
            <a:rect l="l" t="t" r="r" b="b"/>
            <a:pathLst>
              <a:path w="90638" h="37327" extrusionOk="0">
                <a:moveTo>
                  <a:pt x="0" y="3672"/>
                </a:moveTo>
                <a:cubicBezTo>
                  <a:pt x="2983" y="9639"/>
                  <a:pt x="7114" y="8032"/>
                  <a:pt x="11818" y="9523"/>
                </a:cubicBezTo>
                <a:cubicBezTo>
                  <a:pt x="16521" y="11015"/>
                  <a:pt x="15183" y="17286"/>
                  <a:pt x="19084" y="18587"/>
                </a:cubicBezTo>
                <a:cubicBezTo>
                  <a:pt x="22985" y="19887"/>
                  <a:pt x="25585" y="18587"/>
                  <a:pt x="27268" y="23405"/>
                </a:cubicBezTo>
                <a:cubicBezTo>
                  <a:pt x="28951" y="28225"/>
                  <a:pt x="32699" y="28301"/>
                  <a:pt x="35835" y="29448"/>
                </a:cubicBezTo>
                <a:cubicBezTo>
                  <a:pt x="38971" y="30596"/>
                  <a:pt x="38282" y="31054"/>
                  <a:pt x="39353" y="34190"/>
                </a:cubicBezTo>
                <a:cubicBezTo>
                  <a:pt x="40424" y="37327"/>
                  <a:pt x="42336" y="36485"/>
                  <a:pt x="42336" y="36485"/>
                </a:cubicBezTo>
                <a:lnTo>
                  <a:pt x="48302" y="36485"/>
                </a:lnTo>
                <a:cubicBezTo>
                  <a:pt x="48302" y="36485"/>
                  <a:pt x="50214" y="37327"/>
                  <a:pt x="51285" y="34190"/>
                </a:cubicBezTo>
                <a:cubicBezTo>
                  <a:pt x="52356" y="31054"/>
                  <a:pt x="51668" y="30596"/>
                  <a:pt x="54803" y="29448"/>
                </a:cubicBezTo>
                <a:cubicBezTo>
                  <a:pt x="57939" y="28301"/>
                  <a:pt x="61687" y="28225"/>
                  <a:pt x="63371" y="23405"/>
                </a:cubicBezTo>
                <a:cubicBezTo>
                  <a:pt x="65053" y="18587"/>
                  <a:pt x="67654" y="19887"/>
                  <a:pt x="71554" y="18587"/>
                </a:cubicBezTo>
                <a:cubicBezTo>
                  <a:pt x="75455" y="17286"/>
                  <a:pt x="74117" y="11015"/>
                  <a:pt x="78821" y="9523"/>
                </a:cubicBezTo>
                <a:cubicBezTo>
                  <a:pt x="83525" y="8032"/>
                  <a:pt x="87655" y="9639"/>
                  <a:pt x="90638" y="3672"/>
                </a:cubicBezTo>
                <a:lnTo>
                  <a:pt x="90638" y="0"/>
                </a:lnTo>
                <a:lnTo>
                  <a:pt x="0"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5" name="Google Shape;245;p18"/>
          <p:cNvSpPr txBox="1">
            <a:spLocks noGrp="1"/>
          </p:cNvSpPr>
          <p:nvPr>
            <p:ph type="title"/>
          </p:nvPr>
        </p:nvSpPr>
        <p:spPr>
          <a:xfrm>
            <a:off x="2806700" y="2013000"/>
            <a:ext cx="657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733">
                <a:latin typeface="微軟正黑體" panose="020B0604030504040204" pitchFamily="34" charset="-120"/>
                <a:ea typeface="微軟正黑體" panose="020B0604030504040204" pitchFamily="34" charset="-120"/>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246" name="Google Shape;246;p18"/>
          <p:cNvSpPr txBox="1">
            <a:spLocks noGrp="1"/>
          </p:cNvSpPr>
          <p:nvPr>
            <p:ph type="title" idx="2" hasCustomPrompt="1"/>
          </p:nvPr>
        </p:nvSpPr>
        <p:spPr>
          <a:xfrm>
            <a:off x="5062600" y="719999"/>
            <a:ext cx="2066800" cy="1292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10000">
                <a:solidFill>
                  <a:schemeClr val="accent1"/>
                </a:solidFill>
                <a:latin typeface="微軟正黑體" panose="020B0604030504040204" pitchFamily="34" charset="-120"/>
                <a:ea typeface="微軟正黑體" panose="020B0604030504040204" pitchFamily="34" charset="-120"/>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rPr dirty="0"/>
              <a:t>xx%</a:t>
            </a:r>
          </a:p>
        </p:txBody>
      </p:sp>
      <p:sp>
        <p:nvSpPr>
          <p:cNvPr id="247" name="Google Shape;247;p18"/>
          <p:cNvSpPr txBox="1">
            <a:spLocks noGrp="1"/>
          </p:cNvSpPr>
          <p:nvPr>
            <p:ph type="subTitle" idx="1"/>
          </p:nvPr>
        </p:nvSpPr>
        <p:spPr>
          <a:xfrm rot="710">
            <a:off x="3189400" y="3438816"/>
            <a:ext cx="5813200" cy="46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248" name="Google Shape;248;p18"/>
          <p:cNvGrpSpPr/>
          <p:nvPr/>
        </p:nvGrpSpPr>
        <p:grpSpPr>
          <a:xfrm>
            <a:off x="8237500" y="7219800"/>
            <a:ext cx="3108800" cy="366000"/>
            <a:chOff x="720000" y="540000"/>
            <a:chExt cx="2331600" cy="274500"/>
          </a:xfrm>
        </p:grpSpPr>
        <p:sp>
          <p:nvSpPr>
            <p:cNvPr id="249" name="Google Shape;249;p18"/>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0" name="Google Shape;250;p18"/>
            <p:cNvGrpSpPr/>
            <p:nvPr/>
          </p:nvGrpSpPr>
          <p:grpSpPr>
            <a:xfrm>
              <a:off x="2783393" y="590851"/>
              <a:ext cx="173819" cy="172772"/>
              <a:chOff x="1979925" y="448850"/>
              <a:chExt cx="79500" cy="79025"/>
            </a:xfrm>
          </p:grpSpPr>
          <p:sp>
            <p:nvSpPr>
              <p:cNvPr id="251" name="Google Shape;251;p18"/>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8"/>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53076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accent3"/>
        </a:solidFill>
        <a:effectLst/>
      </p:bgPr>
    </p:bg>
    <p:spTree>
      <p:nvGrpSpPr>
        <p:cNvPr id="1" name="Shape 253"/>
        <p:cNvGrpSpPr/>
        <p:nvPr/>
      </p:nvGrpSpPr>
      <p:grpSpPr>
        <a:xfrm>
          <a:off x="0" y="0"/>
          <a:ext cx="0" cy="0"/>
          <a:chOff x="0" y="0"/>
          <a:chExt cx="0" cy="0"/>
        </a:xfrm>
      </p:grpSpPr>
      <p:sp>
        <p:nvSpPr>
          <p:cNvPr id="254" name="Google Shape;254;p19"/>
          <p:cNvSpPr/>
          <p:nvPr/>
        </p:nvSpPr>
        <p:spPr>
          <a:xfrm>
            <a:off x="-38100" y="-88900"/>
            <a:ext cx="1828800" cy="7074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5" name="Google Shape;255;p19"/>
          <p:cNvSpPr/>
          <p:nvPr userDrawn="1"/>
        </p:nvSpPr>
        <p:spPr>
          <a:xfrm rot="10800000">
            <a:off x="1375835" y="-152375"/>
            <a:ext cx="10676803" cy="8658605"/>
          </a:xfrm>
          <a:custGeom>
            <a:avLst/>
            <a:gdLst/>
            <a:ahLst/>
            <a:cxnLst/>
            <a:rect l="l" t="t" r="r" b="b"/>
            <a:pathLst>
              <a:path w="63502" h="45586" extrusionOk="0">
                <a:moveTo>
                  <a:pt x="50853" y="0"/>
                </a:moveTo>
                <a:cubicBezTo>
                  <a:pt x="42114" y="0"/>
                  <a:pt x="35310" y="5109"/>
                  <a:pt x="31860" y="10116"/>
                </a:cubicBezTo>
                <a:cubicBezTo>
                  <a:pt x="27055" y="17094"/>
                  <a:pt x="17289" y="15987"/>
                  <a:pt x="11090" y="21695"/>
                </a:cubicBezTo>
                <a:cubicBezTo>
                  <a:pt x="0" y="31909"/>
                  <a:pt x="6141" y="45586"/>
                  <a:pt x="6141" y="45586"/>
                </a:cubicBezTo>
                <a:lnTo>
                  <a:pt x="63502" y="45586"/>
                </a:lnTo>
                <a:lnTo>
                  <a:pt x="63502" y="3471"/>
                </a:lnTo>
                <a:cubicBezTo>
                  <a:pt x="58987" y="1005"/>
                  <a:pt x="54730" y="0"/>
                  <a:pt x="50853"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7" name="Google Shape;257;p19"/>
          <p:cNvGrpSpPr/>
          <p:nvPr/>
        </p:nvGrpSpPr>
        <p:grpSpPr>
          <a:xfrm>
            <a:off x="8504200" y="7161600"/>
            <a:ext cx="3108800" cy="366000"/>
            <a:chOff x="720000" y="540000"/>
            <a:chExt cx="2331600" cy="274500"/>
          </a:xfrm>
        </p:grpSpPr>
        <p:sp>
          <p:nvSpPr>
            <p:cNvPr id="258" name="Google Shape;258;p19"/>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9" name="Google Shape;259;p19"/>
            <p:cNvGrpSpPr/>
            <p:nvPr/>
          </p:nvGrpSpPr>
          <p:grpSpPr>
            <a:xfrm>
              <a:off x="2783393" y="590851"/>
              <a:ext cx="173819" cy="172772"/>
              <a:chOff x="1979925" y="448850"/>
              <a:chExt cx="79500" cy="79025"/>
            </a:xfrm>
          </p:grpSpPr>
          <p:sp>
            <p:nvSpPr>
              <p:cNvPr id="260" name="Google Shape;260;p19"/>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9"/>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2" name="Google Shape;262;p19"/>
          <p:cNvSpPr txBox="1">
            <a:spLocks noGrp="1"/>
          </p:cNvSpPr>
          <p:nvPr>
            <p:ph type="subTitle" idx="1"/>
          </p:nvPr>
        </p:nvSpPr>
        <p:spPr>
          <a:xfrm rot="229">
            <a:off x="1111233" y="4357167"/>
            <a:ext cx="6013600" cy="9224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63" name="Google Shape;263;p19"/>
          <p:cNvSpPr txBox="1">
            <a:spLocks noGrp="1"/>
          </p:cNvSpPr>
          <p:nvPr>
            <p:ph type="title"/>
          </p:nvPr>
        </p:nvSpPr>
        <p:spPr>
          <a:xfrm>
            <a:off x="960000" y="1568167"/>
            <a:ext cx="9194400" cy="2538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16000">
                <a:latin typeface="微軟正黑體" panose="020B0604030504040204" pitchFamily="34" charset="-120"/>
                <a:ea typeface="微軟正黑體" panose="020B0604030504040204" pitchFamily="34" charset="-120"/>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endParaRPr dirty="0"/>
          </a:p>
        </p:txBody>
      </p:sp>
    </p:spTree>
    <p:extLst>
      <p:ext uri="{BB962C8B-B14F-4D97-AF65-F5344CB8AC3E}">
        <p14:creationId xmlns:p14="http://schemas.microsoft.com/office/powerpoint/2010/main" val="336089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userDrawn="1">
  <p:cSld name="Title and text 2">
    <p:bg>
      <p:bgPr>
        <a:solidFill>
          <a:schemeClr val="dk2"/>
        </a:solidFill>
        <a:effectLst/>
      </p:bgPr>
    </p:bg>
    <p:spTree>
      <p:nvGrpSpPr>
        <p:cNvPr id="1" name="Shape 273"/>
        <p:cNvGrpSpPr/>
        <p:nvPr/>
      </p:nvGrpSpPr>
      <p:grpSpPr>
        <a:xfrm>
          <a:off x="0" y="0"/>
          <a:ext cx="0" cy="0"/>
          <a:chOff x="0" y="0"/>
          <a:chExt cx="0" cy="0"/>
        </a:xfrm>
      </p:grpSpPr>
      <p:sp>
        <p:nvSpPr>
          <p:cNvPr id="275" name="Google Shape;275;p21"/>
          <p:cNvSpPr/>
          <p:nvPr/>
        </p:nvSpPr>
        <p:spPr>
          <a:xfrm>
            <a:off x="-152400" y="1168400"/>
            <a:ext cx="12513733" cy="5808133"/>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6" name="Google Shape;276;p21"/>
          <p:cNvSpPr txBox="1">
            <a:spLocks noGrp="1"/>
          </p:cNvSpPr>
          <p:nvPr>
            <p:ph type="subTitle" idx="1"/>
          </p:nvPr>
        </p:nvSpPr>
        <p:spPr>
          <a:xfrm rot="-329">
            <a:off x="1927116" y="5328779"/>
            <a:ext cx="8362000" cy="808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24" name="Google Shape;95;p6"/>
          <p:cNvSpPr/>
          <p:nvPr userDrawn="1"/>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Tree>
    <p:extLst>
      <p:ext uri="{BB962C8B-B14F-4D97-AF65-F5344CB8AC3E}">
        <p14:creationId xmlns:p14="http://schemas.microsoft.com/office/powerpoint/2010/main" val="2535701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3" userDrawn="1">
  <p:cSld name="Title and text 3">
    <p:bg>
      <p:bgPr>
        <a:solidFill>
          <a:schemeClr val="dk2"/>
        </a:solidFill>
        <a:effectLst/>
      </p:bgPr>
    </p:bg>
    <p:spTree>
      <p:nvGrpSpPr>
        <p:cNvPr id="1" name="Shape 296"/>
        <p:cNvGrpSpPr/>
        <p:nvPr/>
      </p:nvGrpSpPr>
      <p:grpSpPr>
        <a:xfrm>
          <a:off x="0" y="0"/>
          <a:ext cx="0" cy="0"/>
          <a:chOff x="0" y="0"/>
          <a:chExt cx="0" cy="0"/>
        </a:xfrm>
      </p:grpSpPr>
      <p:sp>
        <p:nvSpPr>
          <p:cNvPr id="299" name="Google Shape;299;p22"/>
          <p:cNvSpPr txBox="1">
            <a:spLocks noGrp="1"/>
          </p:cNvSpPr>
          <p:nvPr>
            <p:ph type="subTitle" idx="1"/>
          </p:nvPr>
        </p:nvSpPr>
        <p:spPr>
          <a:xfrm rot="-329">
            <a:off x="1927116" y="5328779"/>
            <a:ext cx="8362000" cy="808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pic>
        <p:nvPicPr>
          <p:cNvPr id="307" name="Google Shape;307;p22"/>
          <p:cNvPicPr preferRelativeResize="0"/>
          <p:nvPr/>
        </p:nvPicPr>
        <p:blipFill>
          <a:blip r:embed="rId2">
            <a:alphaModFix/>
          </a:blip>
          <a:stretch>
            <a:fillRect/>
          </a:stretch>
        </p:blipFill>
        <p:spPr>
          <a:xfrm>
            <a:off x="9461455" y="1939718"/>
            <a:ext cx="4508549" cy="2978548"/>
          </a:xfrm>
          <a:prstGeom prst="rect">
            <a:avLst/>
          </a:prstGeom>
          <a:noFill/>
          <a:ln>
            <a:noFill/>
          </a:ln>
        </p:spPr>
      </p:pic>
      <p:sp>
        <p:nvSpPr>
          <p:cNvPr id="308" name="Google Shape;308;p22"/>
          <p:cNvSpPr/>
          <p:nvPr/>
        </p:nvSpPr>
        <p:spPr>
          <a:xfrm flipH="1">
            <a:off x="10571196" y="2230019"/>
            <a:ext cx="1033200" cy="1032400"/>
          </a:xfrm>
          <a:prstGeom prst="ellipse">
            <a:avLst/>
          </a:prstGeom>
          <a:gradFill>
            <a:gsLst>
              <a:gs pos="0">
                <a:schemeClr val="lt2"/>
              </a:gs>
              <a:gs pos="100000">
                <a:schemeClr val="accent1"/>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09" name="Google Shape;309;p22"/>
          <p:cNvGrpSpPr/>
          <p:nvPr/>
        </p:nvGrpSpPr>
        <p:grpSpPr>
          <a:xfrm>
            <a:off x="9718455" y="2229988"/>
            <a:ext cx="1104036" cy="1032389"/>
            <a:chOff x="3385225" y="1725400"/>
            <a:chExt cx="698050" cy="652750"/>
          </a:xfrm>
        </p:grpSpPr>
        <p:sp>
          <p:nvSpPr>
            <p:cNvPr id="310" name="Google Shape;310;p22"/>
            <p:cNvSpPr/>
            <p:nvPr/>
          </p:nvSpPr>
          <p:spPr>
            <a:xfrm>
              <a:off x="3385225" y="1986375"/>
              <a:ext cx="514600" cy="391775"/>
            </a:xfrm>
            <a:custGeom>
              <a:avLst/>
              <a:gdLst/>
              <a:ahLst/>
              <a:cxnLst/>
              <a:rect l="l" t="t" r="r" b="b"/>
              <a:pathLst>
                <a:path w="20584" h="15671" extrusionOk="0">
                  <a:moveTo>
                    <a:pt x="2420" y="0"/>
                  </a:moveTo>
                  <a:lnTo>
                    <a:pt x="375" y="1304"/>
                  </a:lnTo>
                  <a:cubicBezTo>
                    <a:pt x="90" y="1486"/>
                    <a:pt x="1" y="1862"/>
                    <a:pt x="175" y="2153"/>
                  </a:cubicBezTo>
                  <a:lnTo>
                    <a:pt x="8078" y="15366"/>
                  </a:lnTo>
                  <a:cubicBezTo>
                    <a:pt x="8193" y="15558"/>
                    <a:pt x="8399" y="15671"/>
                    <a:pt x="8616" y="15671"/>
                  </a:cubicBezTo>
                  <a:cubicBezTo>
                    <a:pt x="8660" y="15671"/>
                    <a:pt x="8705" y="15666"/>
                    <a:pt x="8750" y="15656"/>
                  </a:cubicBezTo>
                  <a:lnTo>
                    <a:pt x="9796" y="15426"/>
                  </a:lnTo>
                  <a:lnTo>
                    <a:pt x="15151" y="11910"/>
                  </a:lnTo>
                  <a:lnTo>
                    <a:pt x="19211" y="13628"/>
                  </a:lnTo>
                  <a:cubicBezTo>
                    <a:pt x="19289" y="13661"/>
                    <a:pt x="19373" y="13678"/>
                    <a:pt x="19456" y="13678"/>
                  </a:cubicBezTo>
                  <a:cubicBezTo>
                    <a:pt x="19501" y="13678"/>
                    <a:pt x="19546" y="13673"/>
                    <a:pt x="19591" y="13664"/>
                  </a:cubicBezTo>
                  <a:lnTo>
                    <a:pt x="20583" y="13443"/>
                  </a:lnTo>
                  <a:lnTo>
                    <a:pt x="2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22"/>
            <p:cNvSpPr/>
            <p:nvPr/>
          </p:nvSpPr>
          <p:spPr>
            <a:xfrm>
              <a:off x="3406300" y="1725400"/>
              <a:ext cx="676975" cy="646000"/>
            </a:xfrm>
            <a:custGeom>
              <a:avLst/>
              <a:gdLst/>
              <a:ahLst/>
              <a:cxnLst/>
              <a:rect l="l" t="t" r="r" b="b"/>
              <a:pathLst>
                <a:path w="27079" h="25840" extrusionOk="0">
                  <a:moveTo>
                    <a:pt x="18522" y="1"/>
                  </a:moveTo>
                  <a:cubicBezTo>
                    <a:pt x="18367" y="1"/>
                    <a:pt x="18210" y="43"/>
                    <a:pt x="18068" y="131"/>
                  </a:cubicBezTo>
                  <a:lnTo>
                    <a:pt x="520" y="11099"/>
                  </a:lnTo>
                  <a:cubicBezTo>
                    <a:pt x="125" y="11345"/>
                    <a:pt x="0" y="11860"/>
                    <a:pt x="236" y="12261"/>
                  </a:cubicBezTo>
                  <a:lnTo>
                    <a:pt x="8000" y="25418"/>
                  </a:lnTo>
                  <a:cubicBezTo>
                    <a:pt x="8160" y="25689"/>
                    <a:pt x="8445" y="25839"/>
                    <a:pt x="8738" y="25839"/>
                  </a:cubicBezTo>
                  <a:cubicBezTo>
                    <a:pt x="8899" y="25839"/>
                    <a:pt x="9062" y="25793"/>
                    <a:pt x="9208" y="25698"/>
                  </a:cubicBezTo>
                  <a:lnTo>
                    <a:pt x="14594" y="22161"/>
                  </a:lnTo>
                  <a:cubicBezTo>
                    <a:pt x="14735" y="22068"/>
                    <a:pt x="14899" y="22021"/>
                    <a:pt x="15063" y="22021"/>
                  </a:cubicBezTo>
                  <a:cubicBezTo>
                    <a:pt x="15184" y="22021"/>
                    <a:pt x="15306" y="22047"/>
                    <a:pt x="15419" y="22099"/>
                  </a:cubicBezTo>
                  <a:lnTo>
                    <a:pt x="19191" y="23822"/>
                  </a:lnTo>
                  <a:cubicBezTo>
                    <a:pt x="19308" y="23875"/>
                    <a:pt x="19429" y="23900"/>
                    <a:pt x="19547" y="23900"/>
                  </a:cubicBezTo>
                  <a:cubicBezTo>
                    <a:pt x="19982" y="23900"/>
                    <a:pt x="20377" y="23563"/>
                    <a:pt x="20403" y="23089"/>
                  </a:cubicBezTo>
                  <a:lnTo>
                    <a:pt x="20640" y="18715"/>
                  </a:lnTo>
                  <a:cubicBezTo>
                    <a:pt x="20656" y="18437"/>
                    <a:pt x="20804" y="18184"/>
                    <a:pt x="21039" y="18037"/>
                  </a:cubicBezTo>
                  <a:lnTo>
                    <a:pt x="26563" y="14556"/>
                  </a:lnTo>
                  <a:cubicBezTo>
                    <a:pt x="26953" y="14311"/>
                    <a:pt x="27079" y="13799"/>
                    <a:pt x="26846" y="13400"/>
                  </a:cubicBezTo>
                  <a:lnTo>
                    <a:pt x="19262" y="425"/>
                  </a:lnTo>
                  <a:cubicBezTo>
                    <a:pt x="19102" y="152"/>
                    <a:pt x="18816" y="1"/>
                    <a:pt x="18522" y="1"/>
                  </a:cubicBezTo>
                  <a:close/>
                </a:path>
              </a:pathLst>
            </a:custGeom>
            <a:gradFill>
              <a:gsLst>
                <a:gs pos="0">
                  <a:schemeClr val="dk2"/>
                </a:gs>
                <a:gs pos="100000">
                  <a:schemeClr val="l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 name="Google Shape;95;p6"/>
          <p:cNvSpPr/>
          <p:nvPr userDrawn="1"/>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Tree>
    <p:extLst>
      <p:ext uri="{BB962C8B-B14F-4D97-AF65-F5344CB8AC3E}">
        <p14:creationId xmlns:p14="http://schemas.microsoft.com/office/powerpoint/2010/main" val="26012652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4" userDrawn="1">
  <p:cSld name="Title and text 4">
    <p:bg>
      <p:bgPr>
        <a:solidFill>
          <a:schemeClr val="dk2"/>
        </a:solidFill>
        <a:effectLst/>
      </p:bgPr>
    </p:bg>
    <p:spTree>
      <p:nvGrpSpPr>
        <p:cNvPr id="1" name="Shape 322"/>
        <p:cNvGrpSpPr/>
        <p:nvPr/>
      </p:nvGrpSpPr>
      <p:grpSpPr>
        <a:xfrm>
          <a:off x="0" y="0"/>
          <a:ext cx="0" cy="0"/>
          <a:chOff x="0" y="0"/>
          <a:chExt cx="0" cy="0"/>
        </a:xfrm>
      </p:grpSpPr>
      <p:pic>
        <p:nvPicPr>
          <p:cNvPr id="325" name="Google Shape;325;p23"/>
          <p:cNvPicPr preferRelativeResize="0"/>
          <p:nvPr/>
        </p:nvPicPr>
        <p:blipFill>
          <a:blip r:embed="rId2">
            <a:alphaModFix/>
          </a:blip>
          <a:stretch>
            <a:fillRect/>
          </a:stretch>
        </p:blipFill>
        <p:spPr>
          <a:xfrm rot="9201147" flipH="1">
            <a:off x="-849251" y="1729781"/>
            <a:ext cx="4316696" cy="2851800"/>
          </a:xfrm>
          <a:prstGeom prst="rect">
            <a:avLst/>
          </a:prstGeom>
          <a:noFill/>
          <a:ln>
            <a:noFill/>
          </a:ln>
        </p:spPr>
      </p:pic>
      <p:sp>
        <p:nvSpPr>
          <p:cNvPr id="326" name="Google Shape;326;p23"/>
          <p:cNvSpPr txBox="1">
            <a:spLocks noGrp="1"/>
          </p:cNvSpPr>
          <p:nvPr>
            <p:ph type="subTitle" idx="1"/>
          </p:nvPr>
        </p:nvSpPr>
        <p:spPr>
          <a:xfrm rot="-329">
            <a:off x="1927116" y="5328779"/>
            <a:ext cx="8362000" cy="808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pic>
        <p:nvPicPr>
          <p:cNvPr id="333" name="Google Shape;333;p23"/>
          <p:cNvPicPr preferRelativeResize="0"/>
          <p:nvPr/>
        </p:nvPicPr>
        <p:blipFill>
          <a:blip r:embed="rId3">
            <a:alphaModFix/>
          </a:blip>
          <a:stretch>
            <a:fillRect/>
          </a:stretch>
        </p:blipFill>
        <p:spPr>
          <a:xfrm rot="-4168957">
            <a:off x="9581846" y="1908342"/>
            <a:ext cx="4036913" cy="4478663"/>
          </a:xfrm>
          <a:prstGeom prst="rect">
            <a:avLst/>
          </a:prstGeom>
          <a:noFill/>
          <a:ln>
            <a:noFill/>
          </a:ln>
        </p:spPr>
      </p:pic>
      <p:grpSp>
        <p:nvGrpSpPr>
          <p:cNvPr id="334" name="Google Shape;334;p23"/>
          <p:cNvGrpSpPr/>
          <p:nvPr/>
        </p:nvGrpSpPr>
        <p:grpSpPr>
          <a:xfrm rot="-677977">
            <a:off x="3125" y="1901289"/>
            <a:ext cx="1926167" cy="1801168"/>
            <a:chOff x="3385225" y="1725400"/>
            <a:chExt cx="698050" cy="652750"/>
          </a:xfrm>
        </p:grpSpPr>
        <p:sp>
          <p:nvSpPr>
            <p:cNvPr id="335" name="Google Shape;335;p23"/>
            <p:cNvSpPr/>
            <p:nvPr/>
          </p:nvSpPr>
          <p:spPr>
            <a:xfrm>
              <a:off x="3385225" y="1986375"/>
              <a:ext cx="514600" cy="391775"/>
            </a:xfrm>
            <a:custGeom>
              <a:avLst/>
              <a:gdLst/>
              <a:ahLst/>
              <a:cxnLst/>
              <a:rect l="l" t="t" r="r" b="b"/>
              <a:pathLst>
                <a:path w="20584" h="15671" extrusionOk="0">
                  <a:moveTo>
                    <a:pt x="2420" y="0"/>
                  </a:moveTo>
                  <a:lnTo>
                    <a:pt x="375" y="1304"/>
                  </a:lnTo>
                  <a:cubicBezTo>
                    <a:pt x="90" y="1486"/>
                    <a:pt x="1" y="1862"/>
                    <a:pt x="175" y="2153"/>
                  </a:cubicBezTo>
                  <a:lnTo>
                    <a:pt x="8078" y="15366"/>
                  </a:lnTo>
                  <a:cubicBezTo>
                    <a:pt x="8193" y="15558"/>
                    <a:pt x="8399" y="15671"/>
                    <a:pt x="8616" y="15671"/>
                  </a:cubicBezTo>
                  <a:cubicBezTo>
                    <a:pt x="8660" y="15671"/>
                    <a:pt x="8705" y="15666"/>
                    <a:pt x="8750" y="15656"/>
                  </a:cubicBezTo>
                  <a:lnTo>
                    <a:pt x="9796" y="15426"/>
                  </a:lnTo>
                  <a:lnTo>
                    <a:pt x="15151" y="11910"/>
                  </a:lnTo>
                  <a:lnTo>
                    <a:pt x="19211" y="13628"/>
                  </a:lnTo>
                  <a:cubicBezTo>
                    <a:pt x="19289" y="13661"/>
                    <a:pt x="19373" y="13678"/>
                    <a:pt x="19456" y="13678"/>
                  </a:cubicBezTo>
                  <a:cubicBezTo>
                    <a:pt x="19501" y="13678"/>
                    <a:pt x="19546" y="13673"/>
                    <a:pt x="19591" y="13664"/>
                  </a:cubicBezTo>
                  <a:lnTo>
                    <a:pt x="20583" y="13443"/>
                  </a:lnTo>
                  <a:lnTo>
                    <a:pt x="2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23"/>
            <p:cNvSpPr/>
            <p:nvPr/>
          </p:nvSpPr>
          <p:spPr>
            <a:xfrm>
              <a:off x="3406300" y="1725400"/>
              <a:ext cx="676975" cy="646000"/>
            </a:xfrm>
            <a:custGeom>
              <a:avLst/>
              <a:gdLst/>
              <a:ahLst/>
              <a:cxnLst/>
              <a:rect l="l" t="t" r="r" b="b"/>
              <a:pathLst>
                <a:path w="27079" h="25840" extrusionOk="0">
                  <a:moveTo>
                    <a:pt x="18522" y="1"/>
                  </a:moveTo>
                  <a:cubicBezTo>
                    <a:pt x="18367" y="1"/>
                    <a:pt x="18210" y="43"/>
                    <a:pt x="18068" y="131"/>
                  </a:cubicBezTo>
                  <a:lnTo>
                    <a:pt x="520" y="11099"/>
                  </a:lnTo>
                  <a:cubicBezTo>
                    <a:pt x="125" y="11345"/>
                    <a:pt x="0" y="11860"/>
                    <a:pt x="236" y="12261"/>
                  </a:cubicBezTo>
                  <a:lnTo>
                    <a:pt x="8000" y="25418"/>
                  </a:lnTo>
                  <a:cubicBezTo>
                    <a:pt x="8160" y="25689"/>
                    <a:pt x="8445" y="25839"/>
                    <a:pt x="8738" y="25839"/>
                  </a:cubicBezTo>
                  <a:cubicBezTo>
                    <a:pt x="8899" y="25839"/>
                    <a:pt x="9062" y="25793"/>
                    <a:pt x="9208" y="25698"/>
                  </a:cubicBezTo>
                  <a:lnTo>
                    <a:pt x="14594" y="22161"/>
                  </a:lnTo>
                  <a:cubicBezTo>
                    <a:pt x="14735" y="22068"/>
                    <a:pt x="14899" y="22021"/>
                    <a:pt x="15063" y="22021"/>
                  </a:cubicBezTo>
                  <a:cubicBezTo>
                    <a:pt x="15184" y="22021"/>
                    <a:pt x="15306" y="22047"/>
                    <a:pt x="15419" y="22099"/>
                  </a:cubicBezTo>
                  <a:lnTo>
                    <a:pt x="19191" y="23822"/>
                  </a:lnTo>
                  <a:cubicBezTo>
                    <a:pt x="19308" y="23875"/>
                    <a:pt x="19429" y="23900"/>
                    <a:pt x="19547" y="23900"/>
                  </a:cubicBezTo>
                  <a:cubicBezTo>
                    <a:pt x="19982" y="23900"/>
                    <a:pt x="20377" y="23563"/>
                    <a:pt x="20403" y="23089"/>
                  </a:cubicBezTo>
                  <a:lnTo>
                    <a:pt x="20640" y="18715"/>
                  </a:lnTo>
                  <a:cubicBezTo>
                    <a:pt x="20656" y="18437"/>
                    <a:pt x="20804" y="18184"/>
                    <a:pt x="21039" y="18037"/>
                  </a:cubicBezTo>
                  <a:lnTo>
                    <a:pt x="26563" y="14556"/>
                  </a:lnTo>
                  <a:cubicBezTo>
                    <a:pt x="26953" y="14311"/>
                    <a:pt x="27079" y="13799"/>
                    <a:pt x="26846" y="13400"/>
                  </a:cubicBezTo>
                  <a:lnTo>
                    <a:pt x="19262" y="425"/>
                  </a:lnTo>
                  <a:cubicBezTo>
                    <a:pt x="19102" y="152"/>
                    <a:pt x="18816" y="1"/>
                    <a:pt x="18522" y="1"/>
                  </a:cubicBezTo>
                  <a:close/>
                </a:path>
              </a:pathLst>
            </a:custGeom>
            <a:gradFill>
              <a:gsLst>
                <a:gs pos="0">
                  <a:schemeClr val="dk2"/>
                </a:gs>
                <a:gs pos="100000">
                  <a:schemeClr val="l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7" name="Google Shape;337;p23"/>
          <p:cNvGrpSpPr/>
          <p:nvPr/>
        </p:nvGrpSpPr>
        <p:grpSpPr>
          <a:xfrm rot="759692">
            <a:off x="10282038" y="4572393"/>
            <a:ext cx="646756" cy="652295"/>
            <a:chOff x="1800663" y="1153014"/>
            <a:chExt cx="174987" cy="176486"/>
          </a:xfrm>
        </p:grpSpPr>
        <p:sp>
          <p:nvSpPr>
            <p:cNvPr id="338" name="Google Shape;338;p23"/>
            <p:cNvSpPr/>
            <p:nvPr/>
          </p:nvSpPr>
          <p:spPr>
            <a:xfrm>
              <a:off x="1811400" y="1165275"/>
              <a:ext cx="164250" cy="164225"/>
            </a:xfrm>
            <a:custGeom>
              <a:avLst/>
              <a:gdLst/>
              <a:ahLst/>
              <a:cxnLst/>
              <a:rect l="l" t="t" r="r" b="b"/>
              <a:pathLst>
                <a:path w="6570" h="6569" extrusionOk="0">
                  <a:moveTo>
                    <a:pt x="469" y="0"/>
                  </a:moveTo>
                  <a:cubicBezTo>
                    <a:pt x="210" y="0"/>
                    <a:pt x="0" y="210"/>
                    <a:pt x="0" y="469"/>
                  </a:cubicBezTo>
                  <a:lnTo>
                    <a:pt x="0" y="6100"/>
                  </a:lnTo>
                  <a:cubicBezTo>
                    <a:pt x="0" y="6359"/>
                    <a:pt x="210" y="6569"/>
                    <a:pt x="469" y="6569"/>
                  </a:cubicBezTo>
                  <a:lnTo>
                    <a:pt x="6100" y="6569"/>
                  </a:lnTo>
                  <a:cubicBezTo>
                    <a:pt x="6359" y="6569"/>
                    <a:pt x="6569" y="6359"/>
                    <a:pt x="6569" y="6100"/>
                  </a:cubicBezTo>
                  <a:lnTo>
                    <a:pt x="6569" y="469"/>
                  </a:lnTo>
                  <a:cubicBezTo>
                    <a:pt x="6569" y="211"/>
                    <a:pt x="6359" y="0"/>
                    <a:pt x="6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23"/>
            <p:cNvSpPr/>
            <p:nvPr/>
          </p:nvSpPr>
          <p:spPr>
            <a:xfrm>
              <a:off x="1800663" y="1153014"/>
              <a:ext cx="160251" cy="160275"/>
            </a:xfrm>
            <a:custGeom>
              <a:avLst/>
              <a:gdLst/>
              <a:ahLst/>
              <a:cxnLst/>
              <a:rect l="l" t="t" r="r" b="b"/>
              <a:pathLst>
                <a:path w="6569" h="6570" extrusionOk="0">
                  <a:moveTo>
                    <a:pt x="541" y="1"/>
                  </a:moveTo>
                  <a:cubicBezTo>
                    <a:pt x="243" y="1"/>
                    <a:pt x="0" y="244"/>
                    <a:pt x="0" y="543"/>
                  </a:cubicBezTo>
                  <a:lnTo>
                    <a:pt x="0" y="6028"/>
                  </a:lnTo>
                  <a:cubicBezTo>
                    <a:pt x="0" y="6327"/>
                    <a:pt x="243" y="6570"/>
                    <a:pt x="541" y="6570"/>
                  </a:cubicBezTo>
                  <a:lnTo>
                    <a:pt x="6027" y="6570"/>
                  </a:lnTo>
                  <a:cubicBezTo>
                    <a:pt x="6326" y="6570"/>
                    <a:pt x="6568" y="6327"/>
                    <a:pt x="6568" y="6028"/>
                  </a:cubicBezTo>
                  <a:lnTo>
                    <a:pt x="6568" y="543"/>
                  </a:lnTo>
                  <a:cubicBezTo>
                    <a:pt x="6568" y="244"/>
                    <a:pt x="6326" y="1"/>
                    <a:pt x="6027" y="1"/>
                  </a:cubicBezTo>
                  <a:close/>
                </a:path>
              </a:pathLst>
            </a:custGeom>
            <a:gradFill>
              <a:gsLst>
                <a:gs pos="0">
                  <a:schemeClr val="lt2"/>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23"/>
            <p:cNvSpPr/>
            <p:nvPr/>
          </p:nvSpPr>
          <p:spPr>
            <a:xfrm>
              <a:off x="1844300" y="1176925"/>
              <a:ext cx="72800" cy="88625"/>
            </a:xfrm>
            <a:custGeom>
              <a:avLst/>
              <a:gdLst/>
              <a:ahLst/>
              <a:cxnLst/>
              <a:rect l="l" t="t" r="r" b="b"/>
              <a:pathLst>
                <a:path w="2912" h="3545" extrusionOk="0">
                  <a:moveTo>
                    <a:pt x="1443" y="285"/>
                  </a:moveTo>
                  <a:cubicBezTo>
                    <a:pt x="1903" y="285"/>
                    <a:pt x="2279" y="660"/>
                    <a:pt x="2279" y="1121"/>
                  </a:cubicBezTo>
                  <a:lnTo>
                    <a:pt x="2279" y="1497"/>
                  </a:lnTo>
                  <a:lnTo>
                    <a:pt x="606" y="1497"/>
                  </a:lnTo>
                  <a:lnTo>
                    <a:pt x="606" y="1121"/>
                  </a:lnTo>
                  <a:cubicBezTo>
                    <a:pt x="606" y="660"/>
                    <a:pt x="982" y="285"/>
                    <a:pt x="1443" y="285"/>
                  </a:cubicBezTo>
                  <a:close/>
                  <a:moveTo>
                    <a:pt x="1443" y="1"/>
                  </a:moveTo>
                  <a:cubicBezTo>
                    <a:pt x="825" y="1"/>
                    <a:pt x="322" y="503"/>
                    <a:pt x="322" y="1121"/>
                  </a:cubicBezTo>
                  <a:lnTo>
                    <a:pt x="322" y="1498"/>
                  </a:lnTo>
                  <a:lnTo>
                    <a:pt x="315" y="1498"/>
                  </a:lnTo>
                  <a:cubicBezTo>
                    <a:pt x="141" y="1498"/>
                    <a:pt x="1" y="1639"/>
                    <a:pt x="1" y="1812"/>
                  </a:cubicBezTo>
                  <a:lnTo>
                    <a:pt x="1" y="3230"/>
                  </a:lnTo>
                  <a:cubicBezTo>
                    <a:pt x="1" y="3404"/>
                    <a:pt x="141" y="3544"/>
                    <a:pt x="315" y="3544"/>
                  </a:cubicBezTo>
                  <a:lnTo>
                    <a:pt x="2596" y="3544"/>
                  </a:lnTo>
                  <a:cubicBezTo>
                    <a:pt x="2770" y="3544"/>
                    <a:pt x="2912" y="3404"/>
                    <a:pt x="2912" y="3230"/>
                  </a:cubicBezTo>
                  <a:lnTo>
                    <a:pt x="2912" y="1812"/>
                  </a:lnTo>
                  <a:cubicBezTo>
                    <a:pt x="2912" y="1639"/>
                    <a:pt x="2771" y="1498"/>
                    <a:pt x="2596" y="1498"/>
                  </a:cubicBezTo>
                  <a:lnTo>
                    <a:pt x="2562" y="1498"/>
                  </a:lnTo>
                  <a:lnTo>
                    <a:pt x="2562" y="1121"/>
                  </a:lnTo>
                  <a:cubicBezTo>
                    <a:pt x="2562" y="503"/>
                    <a:pt x="2060" y="1"/>
                    <a:pt x="14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23"/>
            <p:cNvSpPr/>
            <p:nvPr/>
          </p:nvSpPr>
          <p:spPr>
            <a:xfrm>
              <a:off x="1870975" y="1223425"/>
              <a:ext cx="18950" cy="31675"/>
            </a:xfrm>
            <a:custGeom>
              <a:avLst/>
              <a:gdLst/>
              <a:ahLst/>
              <a:cxnLst/>
              <a:rect l="l" t="t" r="r" b="b"/>
              <a:pathLst>
                <a:path w="758" h="1267" extrusionOk="0">
                  <a:moveTo>
                    <a:pt x="393" y="1"/>
                  </a:moveTo>
                  <a:cubicBezTo>
                    <a:pt x="368" y="1"/>
                    <a:pt x="343" y="3"/>
                    <a:pt x="318" y="8"/>
                  </a:cubicBezTo>
                  <a:cubicBezTo>
                    <a:pt x="179" y="36"/>
                    <a:pt x="64" y="149"/>
                    <a:pt x="35" y="288"/>
                  </a:cubicBezTo>
                  <a:cubicBezTo>
                    <a:pt x="0" y="454"/>
                    <a:pt x="80" y="606"/>
                    <a:pt x="208" y="681"/>
                  </a:cubicBezTo>
                  <a:cubicBezTo>
                    <a:pt x="234" y="697"/>
                    <a:pt x="249" y="726"/>
                    <a:pt x="241" y="754"/>
                  </a:cubicBezTo>
                  <a:lnTo>
                    <a:pt x="178" y="989"/>
                  </a:lnTo>
                  <a:cubicBezTo>
                    <a:pt x="140" y="1129"/>
                    <a:pt x="245" y="1266"/>
                    <a:pt x="390" y="1266"/>
                  </a:cubicBezTo>
                  <a:cubicBezTo>
                    <a:pt x="535" y="1266"/>
                    <a:pt x="639" y="1129"/>
                    <a:pt x="601" y="989"/>
                  </a:cubicBezTo>
                  <a:lnTo>
                    <a:pt x="539" y="757"/>
                  </a:lnTo>
                  <a:cubicBezTo>
                    <a:pt x="530" y="728"/>
                    <a:pt x="546" y="698"/>
                    <a:pt x="573" y="683"/>
                  </a:cubicBezTo>
                  <a:cubicBezTo>
                    <a:pt x="683" y="621"/>
                    <a:pt x="758" y="502"/>
                    <a:pt x="758" y="366"/>
                  </a:cubicBezTo>
                  <a:cubicBezTo>
                    <a:pt x="758" y="164"/>
                    <a:pt x="594" y="1"/>
                    <a:pt x="393" y="1"/>
                  </a:cubicBezTo>
                  <a:close/>
                </a:path>
              </a:pathLst>
            </a:custGeom>
            <a:gradFill>
              <a:gsLst>
                <a:gs pos="0">
                  <a:schemeClr val="lt2"/>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23"/>
            <p:cNvSpPr/>
            <p:nvPr/>
          </p:nvSpPr>
          <p:spPr>
            <a:xfrm>
              <a:off x="1844300" y="1271200"/>
              <a:ext cx="72800" cy="6775"/>
            </a:xfrm>
            <a:custGeom>
              <a:avLst/>
              <a:gdLst/>
              <a:ahLst/>
              <a:cxnLst/>
              <a:rect l="l" t="t" r="r" b="b"/>
              <a:pathLst>
                <a:path w="2912" h="271" extrusionOk="0">
                  <a:moveTo>
                    <a:pt x="135" y="1"/>
                  </a:moveTo>
                  <a:cubicBezTo>
                    <a:pt x="61" y="1"/>
                    <a:pt x="1" y="61"/>
                    <a:pt x="1" y="135"/>
                  </a:cubicBezTo>
                  <a:cubicBezTo>
                    <a:pt x="1" y="210"/>
                    <a:pt x="61" y="271"/>
                    <a:pt x="135" y="271"/>
                  </a:cubicBezTo>
                  <a:lnTo>
                    <a:pt x="2776" y="271"/>
                  </a:lnTo>
                  <a:cubicBezTo>
                    <a:pt x="2850" y="271"/>
                    <a:pt x="2912" y="210"/>
                    <a:pt x="2912" y="135"/>
                  </a:cubicBezTo>
                  <a:cubicBezTo>
                    <a:pt x="2912" y="61"/>
                    <a:pt x="2851" y="1"/>
                    <a:pt x="2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23"/>
            <p:cNvSpPr/>
            <p:nvPr/>
          </p:nvSpPr>
          <p:spPr>
            <a:xfrm>
              <a:off x="1844300" y="1282625"/>
              <a:ext cx="72800" cy="6750"/>
            </a:xfrm>
            <a:custGeom>
              <a:avLst/>
              <a:gdLst/>
              <a:ahLst/>
              <a:cxnLst/>
              <a:rect l="l" t="t" r="r" b="b"/>
              <a:pathLst>
                <a:path w="2912" h="270" extrusionOk="0">
                  <a:moveTo>
                    <a:pt x="135" y="1"/>
                  </a:moveTo>
                  <a:cubicBezTo>
                    <a:pt x="61" y="1"/>
                    <a:pt x="1" y="61"/>
                    <a:pt x="1" y="135"/>
                  </a:cubicBezTo>
                  <a:cubicBezTo>
                    <a:pt x="1" y="209"/>
                    <a:pt x="61" y="270"/>
                    <a:pt x="135" y="270"/>
                  </a:cubicBezTo>
                  <a:lnTo>
                    <a:pt x="2776" y="270"/>
                  </a:lnTo>
                  <a:cubicBezTo>
                    <a:pt x="2850" y="270"/>
                    <a:pt x="2912" y="209"/>
                    <a:pt x="2912" y="135"/>
                  </a:cubicBezTo>
                  <a:cubicBezTo>
                    <a:pt x="2912" y="61"/>
                    <a:pt x="2851" y="1"/>
                    <a:pt x="2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4" name="Google Shape;344;p23"/>
          <p:cNvGrpSpPr/>
          <p:nvPr/>
        </p:nvGrpSpPr>
        <p:grpSpPr>
          <a:xfrm rot="-983347">
            <a:off x="1599880" y="2601650"/>
            <a:ext cx="847621" cy="716881"/>
            <a:chOff x="1488250" y="1650750"/>
            <a:chExt cx="211450" cy="178850"/>
          </a:xfrm>
        </p:grpSpPr>
        <p:sp>
          <p:nvSpPr>
            <p:cNvPr id="345" name="Google Shape;345;p23"/>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23"/>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23"/>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 name="Google Shape;95;p6"/>
          <p:cNvSpPr/>
          <p:nvPr userDrawn="1"/>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Tree>
    <p:extLst>
      <p:ext uri="{BB962C8B-B14F-4D97-AF65-F5344CB8AC3E}">
        <p14:creationId xmlns:p14="http://schemas.microsoft.com/office/powerpoint/2010/main" val="3630536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userDrawn="1">
  <p:cSld name="Title and two columns 1">
    <p:spTree>
      <p:nvGrpSpPr>
        <p:cNvPr id="1" name="Shape 387"/>
        <p:cNvGrpSpPr/>
        <p:nvPr/>
      </p:nvGrpSpPr>
      <p:grpSpPr>
        <a:xfrm>
          <a:off x="0" y="0"/>
          <a:ext cx="0" cy="0"/>
          <a:chOff x="0" y="0"/>
          <a:chExt cx="0" cy="0"/>
        </a:xfrm>
      </p:grpSpPr>
      <p:sp>
        <p:nvSpPr>
          <p:cNvPr id="13" name="Google Shape;95;p6"/>
          <p:cNvSpPr/>
          <p:nvPr userDrawn="1"/>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Tree>
    <p:extLst>
      <p:ext uri="{BB962C8B-B14F-4D97-AF65-F5344CB8AC3E}">
        <p14:creationId xmlns:p14="http://schemas.microsoft.com/office/powerpoint/2010/main" val="4286099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s" userDrawn="1">
  <p:cSld name="Thanks">
    <p:bg>
      <p:bgPr>
        <a:solidFill>
          <a:schemeClr val="accent3"/>
        </a:solidFill>
        <a:effectLst/>
      </p:bgPr>
    </p:bg>
    <p:spTree>
      <p:nvGrpSpPr>
        <p:cNvPr id="1" name="Shape 497"/>
        <p:cNvGrpSpPr/>
        <p:nvPr/>
      </p:nvGrpSpPr>
      <p:grpSpPr>
        <a:xfrm>
          <a:off x="0" y="0"/>
          <a:ext cx="0" cy="0"/>
          <a:chOff x="0" y="0"/>
          <a:chExt cx="0" cy="0"/>
        </a:xfrm>
      </p:grpSpPr>
      <p:sp>
        <p:nvSpPr>
          <p:cNvPr id="500" name="Google Shape;500;p32"/>
          <p:cNvSpPr/>
          <p:nvPr/>
        </p:nvSpPr>
        <p:spPr>
          <a:xfrm flipH="1">
            <a:off x="-9" y="-14933"/>
            <a:ext cx="4288800" cy="7012800"/>
          </a:xfrm>
          <a:prstGeom prst="roundRect">
            <a:avLst>
              <a:gd name="adj" fmla="val 0"/>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1" name="Google Shape;501;p32"/>
          <p:cNvSpPr/>
          <p:nvPr/>
        </p:nvSpPr>
        <p:spPr>
          <a:xfrm rot="-5400000" flipH="1">
            <a:off x="1722902" y="2057388"/>
            <a:ext cx="9914287" cy="5062909"/>
          </a:xfrm>
          <a:custGeom>
            <a:avLst/>
            <a:gdLst/>
            <a:ahLst/>
            <a:cxnLst/>
            <a:rect l="l" t="t" r="r" b="b"/>
            <a:pathLst>
              <a:path w="90638" h="37327" extrusionOk="0">
                <a:moveTo>
                  <a:pt x="0" y="3672"/>
                </a:moveTo>
                <a:cubicBezTo>
                  <a:pt x="2983" y="9639"/>
                  <a:pt x="7114" y="8032"/>
                  <a:pt x="11818" y="9523"/>
                </a:cubicBezTo>
                <a:cubicBezTo>
                  <a:pt x="16521" y="11015"/>
                  <a:pt x="15183" y="17286"/>
                  <a:pt x="19084" y="18587"/>
                </a:cubicBezTo>
                <a:cubicBezTo>
                  <a:pt x="22985" y="19887"/>
                  <a:pt x="25585" y="18587"/>
                  <a:pt x="27268" y="23405"/>
                </a:cubicBezTo>
                <a:cubicBezTo>
                  <a:pt x="28951" y="28225"/>
                  <a:pt x="32699" y="28301"/>
                  <a:pt x="35835" y="29448"/>
                </a:cubicBezTo>
                <a:cubicBezTo>
                  <a:pt x="38971" y="30596"/>
                  <a:pt x="38282" y="31054"/>
                  <a:pt x="39353" y="34190"/>
                </a:cubicBezTo>
                <a:cubicBezTo>
                  <a:pt x="40424" y="37327"/>
                  <a:pt x="42336" y="36485"/>
                  <a:pt x="42336" y="36485"/>
                </a:cubicBezTo>
                <a:lnTo>
                  <a:pt x="48302" y="36485"/>
                </a:lnTo>
                <a:cubicBezTo>
                  <a:pt x="48302" y="36485"/>
                  <a:pt x="50214" y="37327"/>
                  <a:pt x="51285" y="34190"/>
                </a:cubicBezTo>
                <a:cubicBezTo>
                  <a:pt x="52356" y="31054"/>
                  <a:pt x="51668" y="30596"/>
                  <a:pt x="54803" y="29448"/>
                </a:cubicBezTo>
                <a:cubicBezTo>
                  <a:pt x="57939" y="28301"/>
                  <a:pt x="61687" y="28225"/>
                  <a:pt x="63371" y="23405"/>
                </a:cubicBezTo>
                <a:cubicBezTo>
                  <a:pt x="65053" y="18587"/>
                  <a:pt x="67654" y="19887"/>
                  <a:pt x="71554" y="18587"/>
                </a:cubicBezTo>
                <a:cubicBezTo>
                  <a:pt x="75455" y="17286"/>
                  <a:pt x="74117" y="11015"/>
                  <a:pt x="78821" y="9523"/>
                </a:cubicBezTo>
                <a:cubicBezTo>
                  <a:pt x="83525" y="8032"/>
                  <a:pt x="87655" y="9639"/>
                  <a:pt x="90638" y="3672"/>
                </a:cubicBezTo>
                <a:lnTo>
                  <a:pt x="90638" y="0"/>
                </a:lnTo>
                <a:lnTo>
                  <a:pt x="0"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3" name="Google Shape;503;p32"/>
          <p:cNvSpPr txBox="1">
            <a:spLocks noGrp="1"/>
          </p:cNvSpPr>
          <p:nvPr>
            <p:ph type="ctrTitle"/>
          </p:nvPr>
        </p:nvSpPr>
        <p:spPr>
          <a:xfrm>
            <a:off x="960000" y="1197900"/>
            <a:ext cx="4878000" cy="15020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5200"/>
              <a:buNone/>
              <a:defRPr sz="8666">
                <a:latin typeface="微軟正黑體" panose="020B0604030504040204" pitchFamily="34" charset="-120"/>
                <a:ea typeface="微軟正黑體" panose="020B0604030504040204" pitchFamily="34" charset="-120"/>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dirty="0"/>
          </a:p>
        </p:txBody>
      </p:sp>
      <p:sp>
        <p:nvSpPr>
          <p:cNvPr id="504" name="Google Shape;504;p32"/>
          <p:cNvSpPr txBox="1">
            <a:spLocks noGrp="1"/>
          </p:cNvSpPr>
          <p:nvPr>
            <p:ph type="subTitle" idx="1"/>
          </p:nvPr>
        </p:nvSpPr>
        <p:spPr>
          <a:xfrm>
            <a:off x="960000" y="2950044"/>
            <a:ext cx="5047200" cy="163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lnSpc>
                <a:spcPct val="100000"/>
              </a:lnSpc>
              <a:spcBef>
                <a:spcPts val="0"/>
              </a:spcBef>
              <a:spcAft>
                <a:spcPts val="0"/>
              </a:spcAft>
              <a:buClr>
                <a:schemeClr val="dk1"/>
              </a:buClr>
              <a:buSzPts val="1800"/>
              <a:buNone/>
              <a:defRPr sz="2400">
                <a:solidFill>
                  <a:schemeClr val="dk1"/>
                </a:solidFill>
              </a:defRPr>
            </a:lvl2pPr>
            <a:lvl3pPr lvl="2" rtl="0">
              <a:lnSpc>
                <a:spcPct val="100000"/>
              </a:lnSpc>
              <a:spcBef>
                <a:spcPts val="0"/>
              </a:spcBef>
              <a:spcAft>
                <a:spcPts val="0"/>
              </a:spcAft>
              <a:buClr>
                <a:schemeClr val="dk1"/>
              </a:buClr>
              <a:buSzPts val="1800"/>
              <a:buNone/>
              <a:defRPr sz="2400">
                <a:solidFill>
                  <a:schemeClr val="dk1"/>
                </a:solidFill>
              </a:defRPr>
            </a:lvl3pPr>
            <a:lvl4pPr lvl="3" rtl="0">
              <a:lnSpc>
                <a:spcPct val="100000"/>
              </a:lnSpc>
              <a:spcBef>
                <a:spcPts val="0"/>
              </a:spcBef>
              <a:spcAft>
                <a:spcPts val="0"/>
              </a:spcAft>
              <a:buClr>
                <a:schemeClr val="dk1"/>
              </a:buClr>
              <a:buSzPts val="1800"/>
              <a:buNone/>
              <a:defRPr sz="2400">
                <a:solidFill>
                  <a:schemeClr val="dk1"/>
                </a:solidFill>
              </a:defRPr>
            </a:lvl4pPr>
            <a:lvl5pPr lvl="4" rtl="0">
              <a:lnSpc>
                <a:spcPct val="100000"/>
              </a:lnSpc>
              <a:spcBef>
                <a:spcPts val="0"/>
              </a:spcBef>
              <a:spcAft>
                <a:spcPts val="0"/>
              </a:spcAft>
              <a:buClr>
                <a:schemeClr val="dk1"/>
              </a:buClr>
              <a:buSzPts val="1800"/>
              <a:buNone/>
              <a:defRPr sz="2400">
                <a:solidFill>
                  <a:schemeClr val="dk1"/>
                </a:solidFill>
              </a:defRPr>
            </a:lvl5pPr>
            <a:lvl6pPr lvl="5" rtl="0">
              <a:lnSpc>
                <a:spcPct val="100000"/>
              </a:lnSpc>
              <a:spcBef>
                <a:spcPts val="0"/>
              </a:spcBef>
              <a:spcAft>
                <a:spcPts val="0"/>
              </a:spcAft>
              <a:buClr>
                <a:schemeClr val="dk1"/>
              </a:buClr>
              <a:buSzPts val="1800"/>
              <a:buNone/>
              <a:defRPr sz="2400">
                <a:solidFill>
                  <a:schemeClr val="dk1"/>
                </a:solidFill>
              </a:defRPr>
            </a:lvl6pPr>
            <a:lvl7pPr lvl="6" rtl="0">
              <a:lnSpc>
                <a:spcPct val="100000"/>
              </a:lnSpc>
              <a:spcBef>
                <a:spcPts val="0"/>
              </a:spcBef>
              <a:spcAft>
                <a:spcPts val="0"/>
              </a:spcAft>
              <a:buClr>
                <a:schemeClr val="dk1"/>
              </a:buClr>
              <a:buSzPts val="1800"/>
              <a:buNone/>
              <a:defRPr sz="2400">
                <a:solidFill>
                  <a:schemeClr val="dk1"/>
                </a:solidFill>
              </a:defRPr>
            </a:lvl7pPr>
            <a:lvl8pPr lvl="7" rtl="0">
              <a:lnSpc>
                <a:spcPct val="100000"/>
              </a:lnSpc>
              <a:spcBef>
                <a:spcPts val="0"/>
              </a:spcBef>
              <a:spcAft>
                <a:spcPts val="0"/>
              </a:spcAft>
              <a:buClr>
                <a:schemeClr val="dk1"/>
              </a:buClr>
              <a:buSzPts val="1800"/>
              <a:buNone/>
              <a:defRPr sz="2400">
                <a:solidFill>
                  <a:schemeClr val="dk1"/>
                </a:solidFill>
              </a:defRPr>
            </a:lvl8pPr>
            <a:lvl9pPr lvl="8" rtl="0">
              <a:lnSpc>
                <a:spcPct val="100000"/>
              </a:lnSpc>
              <a:spcBef>
                <a:spcPts val="0"/>
              </a:spcBef>
              <a:spcAft>
                <a:spcPts val="0"/>
              </a:spcAft>
              <a:buClr>
                <a:schemeClr val="dk1"/>
              </a:buClr>
              <a:buSzPts val="1800"/>
              <a:buNone/>
              <a:defRPr sz="2400">
                <a:solidFill>
                  <a:schemeClr val="dk1"/>
                </a:solidFill>
              </a:defRPr>
            </a:lvl9pPr>
          </a:lstStyle>
          <a:p>
            <a:endParaRPr/>
          </a:p>
        </p:txBody>
      </p:sp>
      <p:grpSp>
        <p:nvGrpSpPr>
          <p:cNvPr id="506" name="Google Shape;506;p32"/>
          <p:cNvGrpSpPr/>
          <p:nvPr/>
        </p:nvGrpSpPr>
        <p:grpSpPr>
          <a:xfrm flipH="1">
            <a:off x="6909600" y="1940115"/>
            <a:ext cx="5262955" cy="7963964"/>
            <a:chOff x="6335125" y="3560338"/>
            <a:chExt cx="1206325" cy="1825425"/>
          </a:xfrm>
        </p:grpSpPr>
        <p:sp>
          <p:nvSpPr>
            <p:cNvPr id="507" name="Google Shape;507;p32"/>
            <p:cNvSpPr/>
            <p:nvPr/>
          </p:nvSpPr>
          <p:spPr>
            <a:xfrm>
              <a:off x="7062700" y="5212563"/>
              <a:ext cx="152050" cy="173200"/>
            </a:xfrm>
            <a:custGeom>
              <a:avLst/>
              <a:gdLst/>
              <a:ahLst/>
              <a:cxnLst/>
              <a:rect l="l" t="t" r="r" b="b"/>
              <a:pathLst>
                <a:path w="6082" h="6928" extrusionOk="0">
                  <a:moveTo>
                    <a:pt x="0" y="0"/>
                  </a:moveTo>
                  <a:lnTo>
                    <a:pt x="0" y="0"/>
                  </a:lnTo>
                  <a:cubicBezTo>
                    <a:pt x="0" y="0"/>
                    <a:pt x="387" y="869"/>
                    <a:pt x="652" y="1689"/>
                  </a:cubicBezTo>
                  <a:cubicBezTo>
                    <a:pt x="918" y="2510"/>
                    <a:pt x="773" y="3451"/>
                    <a:pt x="1568" y="4127"/>
                  </a:cubicBezTo>
                  <a:cubicBezTo>
                    <a:pt x="2357" y="4796"/>
                    <a:pt x="5009" y="6927"/>
                    <a:pt x="5557" y="6927"/>
                  </a:cubicBezTo>
                  <a:cubicBezTo>
                    <a:pt x="5563" y="6927"/>
                    <a:pt x="5569" y="6927"/>
                    <a:pt x="5574" y="6927"/>
                  </a:cubicBezTo>
                  <a:cubicBezTo>
                    <a:pt x="6081" y="6878"/>
                    <a:pt x="5864" y="5647"/>
                    <a:pt x="4971" y="4368"/>
                  </a:cubicBezTo>
                  <a:cubicBezTo>
                    <a:pt x="4420" y="3578"/>
                    <a:pt x="3610" y="2713"/>
                    <a:pt x="3072" y="2168"/>
                  </a:cubicBezTo>
                  <a:cubicBezTo>
                    <a:pt x="2700" y="1792"/>
                    <a:pt x="2440" y="1320"/>
                    <a:pt x="2320" y="803"/>
                  </a:cubicBezTo>
                  <a:lnTo>
                    <a:pt x="2209" y="326"/>
                  </a:lnTo>
                  <a:lnTo>
                    <a:pt x="0" y="0"/>
                  </a:lnTo>
                  <a:close/>
                </a:path>
              </a:pathLst>
            </a:custGeom>
            <a:solidFill>
              <a:srgbClr val="101A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32"/>
            <p:cNvSpPr/>
            <p:nvPr/>
          </p:nvSpPr>
          <p:spPr>
            <a:xfrm>
              <a:off x="6335125" y="5220713"/>
              <a:ext cx="180400" cy="132325"/>
            </a:xfrm>
            <a:custGeom>
              <a:avLst/>
              <a:gdLst/>
              <a:ahLst/>
              <a:cxnLst/>
              <a:rect l="l" t="t" r="r" b="b"/>
              <a:pathLst>
                <a:path w="7216" h="5293" extrusionOk="0">
                  <a:moveTo>
                    <a:pt x="4610" y="0"/>
                  </a:moveTo>
                  <a:lnTo>
                    <a:pt x="4082" y="1304"/>
                  </a:lnTo>
                  <a:cubicBezTo>
                    <a:pt x="3957" y="1613"/>
                    <a:pt x="3753" y="1882"/>
                    <a:pt x="3488" y="2086"/>
                  </a:cubicBezTo>
                  <a:cubicBezTo>
                    <a:pt x="2803" y="2615"/>
                    <a:pt x="1421" y="3670"/>
                    <a:pt x="742" y="4109"/>
                  </a:cubicBezTo>
                  <a:cubicBezTo>
                    <a:pt x="62" y="4548"/>
                    <a:pt x="1" y="5293"/>
                    <a:pt x="935" y="5293"/>
                  </a:cubicBezTo>
                  <a:cubicBezTo>
                    <a:pt x="1269" y="5293"/>
                    <a:pt x="1729" y="5198"/>
                    <a:pt x="2335" y="4959"/>
                  </a:cubicBezTo>
                  <a:cubicBezTo>
                    <a:pt x="4633" y="4055"/>
                    <a:pt x="6153" y="3457"/>
                    <a:pt x="6588" y="3276"/>
                  </a:cubicBezTo>
                  <a:cubicBezTo>
                    <a:pt x="7022" y="3095"/>
                    <a:pt x="6407" y="1972"/>
                    <a:pt x="6588" y="1376"/>
                  </a:cubicBezTo>
                  <a:cubicBezTo>
                    <a:pt x="6769" y="778"/>
                    <a:pt x="7216" y="0"/>
                    <a:pt x="7216" y="0"/>
                  </a:cubicBezTo>
                  <a:close/>
                </a:path>
              </a:pathLst>
            </a:custGeom>
            <a:solidFill>
              <a:srgbClr val="101A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32"/>
            <p:cNvSpPr/>
            <p:nvPr/>
          </p:nvSpPr>
          <p:spPr>
            <a:xfrm>
              <a:off x="6450325" y="4313938"/>
              <a:ext cx="667600" cy="906800"/>
            </a:xfrm>
            <a:custGeom>
              <a:avLst/>
              <a:gdLst/>
              <a:ahLst/>
              <a:cxnLst/>
              <a:rect l="l" t="t" r="r" b="b"/>
              <a:pathLst>
                <a:path w="26704" h="36272" extrusionOk="0">
                  <a:moveTo>
                    <a:pt x="16043" y="1"/>
                  </a:moveTo>
                  <a:lnTo>
                    <a:pt x="15750" y="1439"/>
                  </a:lnTo>
                  <a:cubicBezTo>
                    <a:pt x="11020" y="6072"/>
                    <a:pt x="7047" y="15264"/>
                    <a:pt x="5359" y="20573"/>
                  </a:cubicBezTo>
                  <a:cubicBezTo>
                    <a:pt x="3669" y="25882"/>
                    <a:pt x="1" y="36271"/>
                    <a:pt x="1" y="36271"/>
                  </a:cubicBezTo>
                  <a:lnTo>
                    <a:pt x="2608" y="36271"/>
                  </a:lnTo>
                  <a:cubicBezTo>
                    <a:pt x="10233" y="26075"/>
                    <a:pt x="9437" y="21538"/>
                    <a:pt x="9437" y="21538"/>
                  </a:cubicBezTo>
                  <a:cubicBezTo>
                    <a:pt x="14867" y="15059"/>
                    <a:pt x="18993" y="6698"/>
                    <a:pt x="18993" y="6697"/>
                  </a:cubicBezTo>
                  <a:lnTo>
                    <a:pt x="18993" y="6697"/>
                  </a:lnTo>
                  <a:lnTo>
                    <a:pt x="18350" y="21154"/>
                  </a:lnTo>
                  <a:cubicBezTo>
                    <a:pt x="18273" y="22878"/>
                    <a:pt x="18635" y="24594"/>
                    <a:pt x="19402" y="26140"/>
                  </a:cubicBezTo>
                  <a:lnTo>
                    <a:pt x="24422" y="36271"/>
                  </a:lnTo>
                  <a:lnTo>
                    <a:pt x="26704" y="36271"/>
                  </a:lnTo>
                  <a:cubicBezTo>
                    <a:pt x="25943" y="32470"/>
                    <a:pt x="25219" y="25810"/>
                    <a:pt x="22577" y="23675"/>
                  </a:cubicBezTo>
                  <a:cubicBezTo>
                    <a:pt x="22577" y="23675"/>
                    <a:pt x="24857" y="16543"/>
                    <a:pt x="25599" y="11077"/>
                  </a:cubicBezTo>
                  <a:cubicBezTo>
                    <a:pt x="26342" y="5611"/>
                    <a:pt x="23772" y="1702"/>
                    <a:pt x="23772" y="1702"/>
                  </a:cubicBezTo>
                  <a:lnTo>
                    <a:pt x="237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32"/>
            <p:cNvSpPr/>
            <p:nvPr/>
          </p:nvSpPr>
          <p:spPr>
            <a:xfrm>
              <a:off x="6767800" y="4313938"/>
              <a:ext cx="304525" cy="151525"/>
            </a:xfrm>
            <a:custGeom>
              <a:avLst/>
              <a:gdLst/>
              <a:ahLst/>
              <a:cxnLst/>
              <a:rect l="l" t="t" r="r" b="b"/>
              <a:pathLst>
                <a:path w="12181" h="6061" extrusionOk="0">
                  <a:moveTo>
                    <a:pt x="12177" y="4083"/>
                  </a:moveTo>
                  <a:cubicBezTo>
                    <a:pt x="12178" y="4087"/>
                    <a:pt x="12179" y="4090"/>
                    <a:pt x="12180" y="4093"/>
                  </a:cubicBezTo>
                  <a:cubicBezTo>
                    <a:pt x="12179" y="4090"/>
                    <a:pt x="12178" y="4087"/>
                    <a:pt x="12177" y="4083"/>
                  </a:cubicBezTo>
                  <a:close/>
                  <a:moveTo>
                    <a:pt x="3344" y="1"/>
                  </a:moveTo>
                  <a:lnTo>
                    <a:pt x="3051" y="1440"/>
                  </a:lnTo>
                  <a:cubicBezTo>
                    <a:pt x="2157" y="2315"/>
                    <a:pt x="1291" y="3354"/>
                    <a:pt x="462" y="4499"/>
                  </a:cubicBezTo>
                  <a:cubicBezTo>
                    <a:pt x="1" y="5136"/>
                    <a:pt x="442" y="6042"/>
                    <a:pt x="1228" y="6059"/>
                  </a:cubicBezTo>
                  <a:cubicBezTo>
                    <a:pt x="1255" y="6060"/>
                    <a:pt x="1281" y="6060"/>
                    <a:pt x="1309" y="6060"/>
                  </a:cubicBezTo>
                  <a:cubicBezTo>
                    <a:pt x="3889" y="6060"/>
                    <a:pt x="8896" y="3559"/>
                    <a:pt x="11120" y="3559"/>
                  </a:cubicBezTo>
                  <a:cubicBezTo>
                    <a:pt x="11665" y="3559"/>
                    <a:pt x="12043" y="3710"/>
                    <a:pt x="12177" y="4083"/>
                  </a:cubicBezTo>
                  <a:lnTo>
                    <a:pt x="12177" y="4083"/>
                  </a:lnTo>
                  <a:cubicBezTo>
                    <a:pt x="11649" y="2580"/>
                    <a:pt x="11073" y="1702"/>
                    <a:pt x="11073" y="1702"/>
                  </a:cubicBezTo>
                  <a:lnTo>
                    <a:pt x="11073" y="1"/>
                  </a:lnTo>
                  <a:close/>
                </a:path>
              </a:pathLst>
            </a:custGeom>
            <a:solidFill>
              <a:srgbClr val="ECA200">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32"/>
            <p:cNvSpPr/>
            <p:nvPr/>
          </p:nvSpPr>
          <p:spPr>
            <a:xfrm>
              <a:off x="6862200" y="4450463"/>
              <a:ext cx="110175" cy="27375"/>
            </a:xfrm>
            <a:custGeom>
              <a:avLst/>
              <a:gdLst/>
              <a:ahLst/>
              <a:cxnLst/>
              <a:rect l="l" t="t" r="r" b="b"/>
              <a:pathLst>
                <a:path w="4407" h="1095" extrusionOk="0">
                  <a:moveTo>
                    <a:pt x="4404" y="1"/>
                  </a:moveTo>
                  <a:lnTo>
                    <a:pt x="0" y="1084"/>
                  </a:lnTo>
                  <a:lnTo>
                    <a:pt x="2" y="1095"/>
                  </a:lnTo>
                  <a:lnTo>
                    <a:pt x="4407" y="11"/>
                  </a:lnTo>
                  <a:lnTo>
                    <a:pt x="4404" y="1"/>
                  </a:lnTo>
                  <a:close/>
                </a:path>
              </a:pathLst>
            </a:custGeom>
            <a:solidFill>
              <a:srgbClr val="F8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32"/>
            <p:cNvSpPr/>
            <p:nvPr/>
          </p:nvSpPr>
          <p:spPr>
            <a:xfrm>
              <a:off x="6924950" y="4320338"/>
              <a:ext cx="5675" cy="161125"/>
            </a:xfrm>
            <a:custGeom>
              <a:avLst/>
              <a:gdLst/>
              <a:ahLst/>
              <a:cxnLst/>
              <a:rect l="l" t="t" r="r" b="b"/>
              <a:pathLst>
                <a:path w="227" h="6445" extrusionOk="0">
                  <a:moveTo>
                    <a:pt x="216" y="1"/>
                  </a:moveTo>
                  <a:lnTo>
                    <a:pt x="1" y="6444"/>
                  </a:lnTo>
                  <a:lnTo>
                    <a:pt x="11" y="6445"/>
                  </a:lnTo>
                  <a:lnTo>
                    <a:pt x="226" y="1"/>
                  </a:lnTo>
                  <a:close/>
                </a:path>
              </a:pathLst>
            </a:custGeom>
            <a:solidFill>
              <a:srgbClr val="F8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32"/>
            <p:cNvSpPr/>
            <p:nvPr/>
          </p:nvSpPr>
          <p:spPr>
            <a:xfrm>
              <a:off x="6907075" y="4320238"/>
              <a:ext cx="20125" cy="101975"/>
            </a:xfrm>
            <a:custGeom>
              <a:avLst/>
              <a:gdLst/>
              <a:ahLst/>
              <a:cxnLst/>
              <a:rect l="l" t="t" r="r" b="b"/>
              <a:pathLst>
                <a:path w="805" h="4079" extrusionOk="0">
                  <a:moveTo>
                    <a:pt x="193" y="1"/>
                  </a:moveTo>
                  <a:cubicBezTo>
                    <a:pt x="191" y="14"/>
                    <a:pt x="10" y="1367"/>
                    <a:pt x="3" y="2482"/>
                  </a:cubicBezTo>
                  <a:cubicBezTo>
                    <a:pt x="1" y="2880"/>
                    <a:pt x="66" y="3432"/>
                    <a:pt x="398" y="3803"/>
                  </a:cubicBezTo>
                  <a:cubicBezTo>
                    <a:pt x="597" y="4027"/>
                    <a:pt x="799" y="4078"/>
                    <a:pt x="802" y="4078"/>
                  </a:cubicBezTo>
                  <a:lnTo>
                    <a:pt x="805" y="4069"/>
                  </a:lnTo>
                  <a:cubicBezTo>
                    <a:pt x="803" y="4068"/>
                    <a:pt x="603" y="4017"/>
                    <a:pt x="406" y="3796"/>
                  </a:cubicBezTo>
                  <a:cubicBezTo>
                    <a:pt x="77" y="3428"/>
                    <a:pt x="11" y="2878"/>
                    <a:pt x="13" y="2482"/>
                  </a:cubicBezTo>
                  <a:cubicBezTo>
                    <a:pt x="21" y="1368"/>
                    <a:pt x="202" y="16"/>
                    <a:pt x="204" y="3"/>
                  </a:cubicBezTo>
                  <a:lnTo>
                    <a:pt x="193" y="1"/>
                  </a:lnTo>
                  <a:close/>
                </a:path>
              </a:pathLst>
            </a:custGeom>
            <a:solidFill>
              <a:srgbClr val="F8E9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32"/>
            <p:cNvSpPr/>
            <p:nvPr/>
          </p:nvSpPr>
          <p:spPr>
            <a:xfrm>
              <a:off x="6608025" y="4044788"/>
              <a:ext cx="243400" cy="384175"/>
            </a:xfrm>
            <a:custGeom>
              <a:avLst/>
              <a:gdLst/>
              <a:ahLst/>
              <a:cxnLst/>
              <a:rect l="l" t="t" r="r" b="b"/>
              <a:pathLst>
                <a:path w="9736" h="15367" extrusionOk="0">
                  <a:moveTo>
                    <a:pt x="8620" y="1"/>
                  </a:moveTo>
                  <a:cubicBezTo>
                    <a:pt x="8620" y="1"/>
                    <a:pt x="7449" y="185"/>
                    <a:pt x="6748" y="2188"/>
                  </a:cubicBezTo>
                  <a:cubicBezTo>
                    <a:pt x="6049" y="4191"/>
                    <a:pt x="4481" y="9523"/>
                    <a:pt x="4481" y="9523"/>
                  </a:cubicBezTo>
                  <a:lnTo>
                    <a:pt x="1927" y="3391"/>
                  </a:lnTo>
                  <a:cubicBezTo>
                    <a:pt x="1884" y="3287"/>
                    <a:pt x="1935" y="3169"/>
                    <a:pt x="2040" y="3128"/>
                  </a:cubicBezTo>
                  <a:lnTo>
                    <a:pt x="2222" y="3059"/>
                  </a:lnTo>
                  <a:cubicBezTo>
                    <a:pt x="2394" y="2993"/>
                    <a:pt x="2501" y="2820"/>
                    <a:pt x="2482" y="2636"/>
                  </a:cubicBezTo>
                  <a:lnTo>
                    <a:pt x="2359" y="1421"/>
                  </a:lnTo>
                  <a:cubicBezTo>
                    <a:pt x="2342" y="1244"/>
                    <a:pt x="2193" y="1116"/>
                    <a:pt x="2023" y="1116"/>
                  </a:cubicBezTo>
                  <a:cubicBezTo>
                    <a:pt x="2000" y="1116"/>
                    <a:pt x="1976" y="1118"/>
                    <a:pt x="1952" y="1123"/>
                  </a:cubicBezTo>
                  <a:lnTo>
                    <a:pt x="1725" y="1172"/>
                  </a:lnTo>
                  <a:lnTo>
                    <a:pt x="1613" y="758"/>
                  </a:lnTo>
                  <a:cubicBezTo>
                    <a:pt x="1573" y="607"/>
                    <a:pt x="1438" y="518"/>
                    <a:pt x="1299" y="518"/>
                  </a:cubicBezTo>
                  <a:cubicBezTo>
                    <a:pt x="1227" y="518"/>
                    <a:pt x="1154" y="542"/>
                    <a:pt x="1092" y="593"/>
                  </a:cubicBezTo>
                  <a:lnTo>
                    <a:pt x="201" y="1335"/>
                  </a:lnTo>
                  <a:cubicBezTo>
                    <a:pt x="60" y="1452"/>
                    <a:pt x="1" y="1640"/>
                    <a:pt x="47" y="1816"/>
                  </a:cubicBezTo>
                  <a:lnTo>
                    <a:pt x="89" y="1970"/>
                  </a:lnTo>
                  <a:lnTo>
                    <a:pt x="396" y="3472"/>
                  </a:lnTo>
                  <a:cubicBezTo>
                    <a:pt x="396" y="3472"/>
                    <a:pt x="975" y="9590"/>
                    <a:pt x="1355" y="12178"/>
                  </a:cubicBezTo>
                  <a:cubicBezTo>
                    <a:pt x="1721" y="14669"/>
                    <a:pt x="2992" y="15366"/>
                    <a:pt x="4377" y="15366"/>
                  </a:cubicBezTo>
                  <a:cubicBezTo>
                    <a:pt x="4431" y="15366"/>
                    <a:pt x="4486" y="15365"/>
                    <a:pt x="4540" y="15363"/>
                  </a:cubicBezTo>
                  <a:cubicBezTo>
                    <a:pt x="5989" y="15309"/>
                    <a:pt x="7198" y="14260"/>
                    <a:pt x="7924" y="12069"/>
                  </a:cubicBezTo>
                  <a:cubicBezTo>
                    <a:pt x="8649" y="9879"/>
                    <a:pt x="9735" y="5716"/>
                    <a:pt x="9735" y="5716"/>
                  </a:cubicBezTo>
                  <a:lnTo>
                    <a:pt x="8620" y="1"/>
                  </a:lnTo>
                  <a:close/>
                </a:path>
              </a:pathLst>
            </a:custGeom>
            <a:solidFill>
              <a:srgbClr val="F4C8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32"/>
            <p:cNvSpPr/>
            <p:nvPr/>
          </p:nvSpPr>
          <p:spPr>
            <a:xfrm>
              <a:off x="6774625" y="4044788"/>
              <a:ext cx="76800" cy="205075"/>
            </a:xfrm>
            <a:custGeom>
              <a:avLst/>
              <a:gdLst/>
              <a:ahLst/>
              <a:cxnLst/>
              <a:rect l="l" t="t" r="r" b="b"/>
              <a:pathLst>
                <a:path w="3072" h="8203" extrusionOk="0">
                  <a:moveTo>
                    <a:pt x="1956" y="1"/>
                  </a:moveTo>
                  <a:cubicBezTo>
                    <a:pt x="1956" y="1"/>
                    <a:pt x="785" y="185"/>
                    <a:pt x="84" y="2188"/>
                  </a:cubicBezTo>
                  <a:cubicBezTo>
                    <a:pt x="58" y="2263"/>
                    <a:pt x="30" y="2345"/>
                    <a:pt x="1" y="2430"/>
                  </a:cubicBezTo>
                  <a:cubicBezTo>
                    <a:pt x="336" y="3771"/>
                    <a:pt x="246" y="5983"/>
                    <a:pt x="712" y="7504"/>
                  </a:cubicBezTo>
                  <a:cubicBezTo>
                    <a:pt x="855" y="7970"/>
                    <a:pt x="1255" y="8203"/>
                    <a:pt x="1654" y="8203"/>
                  </a:cubicBezTo>
                  <a:cubicBezTo>
                    <a:pt x="2062" y="8203"/>
                    <a:pt x="2468" y="7960"/>
                    <a:pt x="2599" y="7479"/>
                  </a:cubicBezTo>
                  <a:cubicBezTo>
                    <a:pt x="2878" y="6458"/>
                    <a:pt x="3071" y="5716"/>
                    <a:pt x="3071" y="5716"/>
                  </a:cubicBezTo>
                  <a:lnTo>
                    <a:pt x="1956" y="1"/>
                  </a:lnTo>
                  <a:close/>
                </a:path>
              </a:pathLst>
            </a:custGeom>
            <a:solidFill>
              <a:srgbClr val="B8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32"/>
            <p:cNvSpPr/>
            <p:nvPr/>
          </p:nvSpPr>
          <p:spPr>
            <a:xfrm>
              <a:off x="6958925" y="3571663"/>
              <a:ext cx="541950" cy="574275"/>
            </a:xfrm>
            <a:custGeom>
              <a:avLst/>
              <a:gdLst/>
              <a:ahLst/>
              <a:cxnLst/>
              <a:rect l="l" t="t" r="r" b="b"/>
              <a:pathLst>
                <a:path w="21678" h="22971" extrusionOk="0">
                  <a:moveTo>
                    <a:pt x="20061" y="0"/>
                  </a:moveTo>
                  <a:cubicBezTo>
                    <a:pt x="19974" y="0"/>
                    <a:pt x="19894" y="48"/>
                    <a:pt x="19855" y="128"/>
                  </a:cubicBezTo>
                  <a:cubicBezTo>
                    <a:pt x="19696" y="451"/>
                    <a:pt x="19340" y="1198"/>
                    <a:pt x="19273" y="1535"/>
                  </a:cubicBezTo>
                  <a:cubicBezTo>
                    <a:pt x="19230" y="1745"/>
                    <a:pt x="19154" y="2099"/>
                    <a:pt x="19086" y="2406"/>
                  </a:cubicBezTo>
                  <a:cubicBezTo>
                    <a:pt x="19004" y="2780"/>
                    <a:pt x="18765" y="3101"/>
                    <a:pt x="18428" y="3286"/>
                  </a:cubicBezTo>
                  <a:cubicBezTo>
                    <a:pt x="16899" y="4125"/>
                    <a:pt x="12431" y="6804"/>
                    <a:pt x="10546" y="10386"/>
                  </a:cubicBezTo>
                  <a:lnTo>
                    <a:pt x="2336" y="16229"/>
                  </a:lnTo>
                  <a:lnTo>
                    <a:pt x="0" y="20606"/>
                  </a:lnTo>
                  <a:lnTo>
                    <a:pt x="4296" y="22971"/>
                  </a:lnTo>
                  <a:lnTo>
                    <a:pt x="5255" y="22017"/>
                  </a:lnTo>
                  <a:lnTo>
                    <a:pt x="5707" y="20650"/>
                  </a:lnTo>
                  <a:lnTo>
                    <a:pt x="19486" y="4220"/>
                  </a:lnTo>
                  <a:cubicBezTo>
                    <a:pt x="19486" y="4220"/>
                    <a:pt x="19504" y="4223"/>
                    <a:pt x="19536" y="4223"/>
                  </a:cubicBezTo>
                  <a:cubicBezTo>
                    <a:pt x="19663" y="4223"/>
                    <a:pt x="20013" y="4180"/>
                    <a:pt x="20369" y="3755"/>
                  </a:cubicBezTo>
                  <a:cubicBezTo>
                    <a:pt x="20369" y="3755"/>
                    <a:pt x="20407" y="3766"/>
                    <a:pt x="20476" y="3766"/>
                  </a:cubicBezTo>
                  <a:cubicBezTo>
                    <a:pt x="20585" y="3766"/>
                    <a:pt x="20773" y="3738"/>
                    <a:pt x="21015" y="3590"/>
                  </a:cubicBezTo>
                  <a:cubicBezTo>
                    <a:pt x="21413" y="3347"/>
                    <a:pt x="21513" y="3096"/>
                    <a:pt x="21552" y="2756"/>
                  </a:cubicBezTo>
                  <a:cubicBezTo>
                    <a:pt x="21590" y="2416"/>
                    <a:pt x="21425" y="1603"/>
                    <a:pt x="21425" y="1603"/>
                  </a:cubicBezTo>
                  <a:cubicBezTo>
                    <a:pt x="21425" y="1603"/>
                    <a:pt x="21678" y="1321"/>
                    <a:pt x="21668" y="1011"/>
                  </a:cubicBezTo>
                  <a:cubicBezTo>
                    <a:pt x="21659" y="738"/>
                    <a:pt x="21390" y="563"/>
                    <a:pt x="21199" y="563"/>
                  </a:cubicBezTo>
                  <a:cubicBezTo>
                    <a:pt x="21172" y="563"/>
                    <a:pt x="21147" y="567"/>
                    <a:pt x="21124" y="574"/>
                  </a:cubicBezTo>
                  <a:cubicBezTo>
                    <a:pt x="20940" y="632"/>
                    <a:pt x="20009" y="1175"/>
                    <a:pt x="20009" y="1175"/>
                  </a:cubicBezTo>
                  <a:lnTo>
                    <a:pt x="20281" y="299"/>
                  </a:lnTo>
                  <a:cubicBezTo>
                    <a:pt x="20322" y="167"/>
                    <a:pt x="20239" y="29"/>
                    <a:pt x="20102" y="4"/>
                  </a:cubicBezTo>
                  <a:cubicBezTo>
                    <a:pt x="20088" y="1"/>
                    <a:pt x="20074" y="0"/>
                    <a:pt x="20061" y="0"/>
                  </a:cubicBezTo>
                  <a:close/>
                </a:path>
              </a:pathLst>
            </a:custGeom>
            <a:solidFill>
              <a:srgbClr val="F4C8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32"/>
            <p:cNvSpPr/>
            <p:nvPr/>
          </p:nvSpPr>
          <p:spPr>
            <a:xfrm>
              <a:off x="6958925" y="3943088"/>
              <a:ext cx="156725" cy="202850"/>
            </a:xfrm>
            <a:custGeom>
              <a:avLst/>
              <a:gdLst/>
              <a:ahLst/>
              <a:cxnLst/>
              <a:rect l="l" t="t" r="r" b="b"/>
              <a:pathLst>
                <a:path w="6269" h="8114" extrusionOk="0">
                  <a:moveTo>
                    <a:pt x="4264" y="0"/>
                  </a:moveTo>
                  <a:lnTo>
                    <a:pt x="2336" y="1372"/>
                  </a:lnTo>
                  <a:lnTo>
                    <a:pt x="0" y="5749"/>
                  </a:lnTo>
                  <a:lnTo>
                    <a:pt x="4296" y="8114"/>
                  </a:lnTo>
                  <a:lnTo>
                    <a:pt x="5255" y="7160"/>
                  </a:lnTo>
                  <a:lnTo>
                    <a:pt x="5707" y="5793"/>
                  </a:lnTo>
                  <a:lnTo>
                    <a:pt x="5719" y="5779"/>
                  </a:lnTo>
                  <a:cubicBezTo>
                    <a:pt x="6269" y="5123"/>
                    <a:pt x="5839" y="4130"/>
                    <a:pt x="4986" y="4067"/>
                  </a:cubicBezTo>
                  <a:cubicBezTo>
                    <a:pt x="4383" y="4021"/>
                    <a:pt x="3824" y="3894"/>
                    <a:pt x="3609" y="3332"/>
                  </a:cubicBezTo>
                  <a:cubicBezTo>
                    <a:pt x="3293" y="2513"/>
                    <a:pt x="3522" y="1154"/>
                    <a:pt x="4264" y="0"/>
                  </a:cubicBezTo>
                  <a:close/>
                </a:path>
              </a:pathLst>
            </a:custGeom>
            <a:solidFill>
              <a:srgbClr val="B8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32"/>
            <p:cNvSpPr/>
            <p:nvPr/>
          </p:nvSpPr>
          <p:spPr>
            <a:xfrm>
              <a:off x="6875775" y="3831288"/>
              <a:ext cx="104425" cy="201550"/>
            </a:xfrm>
            <a:custGeom>
              <a:avLst/>
              <a:gdLst/>
              <a:ahLst/>
              <a:cxnLst/>
              <a:rect l="l" t="t" r="r" b="b"/>
              <a:pathLst>
                <a:path w="4177" h="8062" extrusionOk="0">
                  <a:moveTo>
                    <a:pt x="2269" y="1"/>
                  </a:moveTo>
                  <a:lnTo>
                    <a:pt x="1" y="2124"/>
                  </a:lnTo>
                  <a:lnTo>
                    <a:pt x="254" y="4091"/>
                  </a:lnTo>
                  <a:lnTo>
                    <a:pt x="201" y="8061"/>
                  </a:lnTo>
                  <a:lnTo>
                    <a:pt x="3125" y="7470"/>
                  </a:lnTo>
                  <a:lnTo>
                    <a:pt x="3125" y="4683"/>
                  </a:lnTo>
                  <a:cubicBezTo>
                    <a:pt x="3125" y="4683"/>
                    <a:pt x="3862" y="4514"/>
                    <a:pt x="4018" y="4007"/>
                  </a:cubicBezTo>
                  <a:cubicBezTo>
                    <a:pt x="4176" y="3500"/>
                    <a:pt x="3741" y="2957"/>
                    <a:pt x="3476" y="2209"/>
                  </a:cubicBezTo>
                  <a:cubicBezTo>
                    <a:pt x="3753" y="809"/>
                    <a:pt x="2269" y="1"/>
                    <a:pt x="2269" y="1"/>
                  </a:cubicBezTo>
                  <a:close/>
                </a:path>
              </a:pathLst>
            </a:custGeom>
            <a:solidFill>
              <a:srgbClr val="F4C8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32"/>
            <p:cNvSpPr/>
            <p:nvPr/>
          </p:nvSpPr>
          <p:spPr>
            <a:xfrm>
              <a:off x="6822150" y="3791413"/>
              <a:ext cx="182775" cy="160975"/>
            </a:xfrm>
            <a:custGeom>
              <a:avLst/>
              <a:gdLst/>
              <a:ahLst/>
              <a:cxnLst/>
              <a:rect l="l" t="t" r="r" b="b"/>
              <a:pathLst>
                <a:path w="7311" h="6439" extrusionOk="0">
                  <a:moveTo>
                    <a:pt x="5053" y="1"/>
                  </a:moveTo>
                  <a:cubicBezTo>
                    <a:pt x="4330" y="1"/>
                    <a:pt x="3660" y="571"/>
                    <a:pt x="3340" y="884"/>
                  </a:cubicBezTo>
                  <a:cubicBezTo>
                    <a:pt x="2845" y="1366"/>
                    <a:pt x="3017" y="1358"/>
                    <a:pt x="1509" y="1974"/>
                  </a:cubicBezTo>
                  <a:cubicBezTo>
                    <a:pt x="0" y="2588"/>
                    <a:pt x="419" y="4203"/>
                    <a:pt x="851" y="4951"/>
                  </a:cubicBezTo>
                  <a:cubicBezTo>
                    <a:pt x="1359" y="5835"/>
                    <a:pt x="2118" y="6439"/>
                    <a:pt x="2335" y="6439"/>
                  </a:cubicBezTo>
                  <a:cubicBezTo>
                    <a:pt x="2362" y="6439"/>
                    <a:pt x="2381" y="6429"/>
                    <a:pt x="2389" y="6410"/>
                  </a:cubicBezTo>
                  <a:lnTo>
                    <a:pt x="2822" y="3972"/>
                  </a:lnTo>
                  <a:cubicBezTo>
                    <a:pt x="3518" y="3719"/>
                    <a:pt x="3883" y="2780"/>
                    <a:pt x="4021" y="2326"/>
                  </a:cubicBezTo>
                  <a:cubicBezTo>
                    <a:pt x="4055" y="2217"/>
                    <a:pt x="4155" y="2147"/>
                    <a:pt x="4261" y="2147"/>
                  </a:cubicBezTo>
                  <a:cubicBezTo>
                    <a:pt x="4297" y="2147"/>
                    <a:pt x="4334" y="2156"/>
                    <a:pt x="4369" y="2174"/>
                  </a:cubicBezTo>
                  <a:cubicBezTo>
                    <a:pt x="5104" y="2550"/>
                    <a:pt x="5621" y="3804"/>
                    <a:pt x="5621" y="3804"/>
                  </a:cubicBezTo>
                  <a:cubicBezTo>
                    <a:pt x="5886" y="3333"/>
                    <a:pt x="7310" y="1982"/>
                    <a:pt x="6236" y="642"/>
                  </a:cubicBezTo>
                  <a:cubicBezTo>
                    <a:pt x="5858" y="170"/>
                    <a:pt x="5448" y="1"/>
                    <a:pt x="5053" y="1"/>
                  </a:cubicBezTo>
                  <a:close/>
                </a:path>
              </a:pathLst>
            </a:custGeom>
            <a:solidFill>
              <a:srgbClr val="B8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32"/>
            <p:cNvSpPr/>
            <p:nvPr/>
          </p:nvSpPr>
          <p:spPr>
            <a:xfrm>
              <a:off x="6903325" y="3941913"/>
              <a:ext cx="50625" cy="58700"/>
            </a:xfrm>
            <a:custGeom>
              <a:avLst/>
              <a:gdLst/>
              <a:ahLst/>
              <a:cxnLst/>
              <a:rect l="l" t="t" r="r" b="b"/>
              <a:pathLst>
                <a:path w="2025" h="2348" extrusionOk="0">
                  <a:moveTo>
                    <a:pt x="304" y="0"/>
                  </a:moveTo>
                  <a:cubicBezTo>
                    <a:pt x="136" y="0"/>
                    <a:pt x="1" y="192"/>
                    <a:pt x="103" y="363"/>
                  </a:cubicBezTo>
                  <a:cubicBezTo>
                    <a:pt x="298" y="685"/>
                    <a:pt x="632" y="867"/>
                    <a:pt x="766" y="1054"/>
                  </a:cubicBezTo>
                  <a:cubicBezTo>
                    <a:pt x="974" y="1343"/>
                    <a:pt x="1391" y="2312"/>
                    <a:pt x="2024" y="2348"/>
                  </a:cubicBezTo>
                  <a:lnTo>
                    <a:pt x="2024" y="257"/>
                  </a:lnTo>
                  <a:lnTo>
                    <a:pt x="2023" y="257"/>
                  </a:lnTo>
                  <a:cubicBezTo>
                    <a:pt x="1861" y="311"/>
                    <a:pt x="1692" y="335"/>
                    <a:pt x="1525" y="335"/>
                  </a:cubicBezTo>
                  <a:cubicBezTo>
                    <a:pt x="1119" y="335"/>
                    <a:pt x="718" y="198"/>
                    <a:pt x="419" y="31"/>
                  </a:cubicBezTo>
                  <a:cubicBezTo>
                    <a:pt x="381" y="10"/>
                    <a:pt x="342" y="0"/>
                    <a:pt x="304" y="0"/>
                  </a:cubicBezTo>
                  <a:close/>
                </a:path>
              </a:pathLst>
            </a:custGeom>
            <a:solidFill>
              <a:srgbClr val="F0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32"/>
            <p:cNvSpPr/>
            <p:nvPr/>
          </p:nvSpPr>
          <p:spPr>
            <a:xfrm>
              <a:off x="6750075" y="3840738"/>
              <a:ext cx="105525" cy="185675"/>
            </a:xfrm>
            <a:custGeom>
              <a:avLst/>
              <a:gdLst/>
              <a:ahLst/>
              <a:cxnLst/>
              <a:rect l="l" t="t" r="r" b="b"/>
              <a:pathLst>
                <a:path w="4221" h="7427" extrusionOk="0">
                  <a:moveTo>
                    <a:pt x="2979" y="0"/>
                  </a:moveTo>
                  <a:cubicBezTo>
                    <a:pt x="2700" y="0"/>
                    <a:pt x="2400" y="56"/>
                    <a:pt x="2109" y="214"/>
                  </a:cubicBezTo>
                  <a:cubicBezTo>
                    <a:pt x="1108" y="757"/>
                    <a:pt x="1228" y="1735"/>
                    <a:pt x="1421" y="2953"/>
                  </a:cubicBezTo>
                  <a:cubicBezTo>
                    <a:pt x="1614" y="4172"/>
                    <a:pt x="1418" y="4915"/>
                    <a:pt x="733" y="5426"/>
                  </a:cubicBezTo>
                  <a:cubicBezTo>
                    <a:pt x="181" y="5839"/>
                    <a:pt x="1" y="6464"/>
                    <a:pt x="59" y="7008"/>
                  </a:cubicBezTo>
                  <a:cubicBezTo>
                    <a:pt x="86" y="7264"/>
                    <a:pt x="305" y="7426"/>
                    <a:pt x="538" y="7426"/>
                  </a:cubicBezTo>
                  <a:cubicBezTo>
                    <a:pt x="631" y="7426"/>
                    <a:pt x="726" y="7400"/>
                    <a:pt x="811" y="7345"/>
                  </a:cubicBezTo>
                  <a:cubicBezTo>
                    <a:pt x="1140" y="7129"/>
                    <a:pt x="1632" y="6952"/>
                    <a:pt x="2121" y="6753"/>
                  </a:cubicBezTo>
                  <a:cubicBezTo>
                    <a:pt x="2953" y="6416"/>
                    <a:pt x="3533" y="5680"/>
                    <a:pt x="3207" y="4522"/>
                  </a:cubicBezTo>
                  <a:cubicBezTo>
                    <a:pt x="2881" y="3363"/>
                    <a:pt x="2832" y="3870"/>
                    <a:pt x="2724" y="3013"/>
                  </a:cubicBezTo>
                  <a:cubicBezTo>
                    <a:pt x="2637" y="2329"/>
                    <a:pt x="3582" y="2260"/>
                    <a:pt x="3966" y="2260"/>
                  </a:cubicBezTo>
                  <a:cubicBezTo>
                    <a:pt x="4063" y="2260"/>
                    <a:pt x="4124" y="2265"/>
                    <a:pt x="4124" y="2265"/>
                  </a:cubicBezTo>
                  <a:lnTo>
                    <a:pt x="4221" y="335"/>
                  </a:lnTo>
                  <a:cubicBezTo>
                    <a:pt x="4221" y="335"/>
                    <a:pt x="3662" y="0"/>
                    <a:pt x="2979" y="0"/>
                  </a:cubicBezTo>
                  <a:close/>
                </a:path>
              </a:pathLst>
            </a:custGeom>
            <a:solidFill>
              <a:srgbClr val="B8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32"/>
            <p:cNvSpPr/>
            <p:nvPr/>
          </p:nvSpPr>
          <p:spPr>
            <a:xfrm>
              <a:off x="6802950" y="3977363"/>
              <a:ext cx="287350" cy="349725"/>
            </a:xfrm>
            <a:custGeom>
              <a:avLst/>
              <a:gdLst/>
              <a:ahLst/>
              <a:cxnLst/>
              <a:rect l="l" t="t" r="r" b="b"/>
              <a:pathLst>
                <a:path w="11494" h="13989" extrusionOk="0">
                  <a:moveTo>
                    <a:pt x="8575" y="1"/>
                  </a:moveTo>
                  <a:lnTo>
                    <a:pt x="8575" y="1"/>
                  </a:lnTo>
                  <a:cubicBezTo>
                    <a:pt x="7947" y="215"/>
                    <a:pt x="6210" y="1120"/>
                    <a:pt x="6210" y="1120"/>
                  </a:cubicBezTo>
                  <a:cubicBezTo>
                    <a:pt x="6210" y="1120"/>
                    <a:pt x="5975" y="1063"/>
                    <a:pt x="5556" y="1063"/>
                  </a:cubicBezTo>
                  <a:cubicBezTo>
                    <a:pt x="5208" y="1063"/>
                    <a:pt x="4732" y="1103"/>
                    <a:pt x="4159" y="1247"/>
                  </a:cubicBezTo>
                  <a:cubicBezTo>
                    <a:pt x="2929" y="1556"/>
                    <a:pt x="2527" y="1961"/>
                    <a:pt x="2527" y="1961"/>
                  </a:cubicBezTo>
                  <a:lnTo>
                    <a:pt x="1021" y="2593"/>
                  </a:lnTo>
                  <a:cubicBezTo>
                    <a:pt x="490" y="2815"/>
                    <a:pt x="188" y="3380"/>
                    <a:pt x="300" y="3945"/>
                  </a:cubicBezTo>
                  <a:lnTo>
                    <a:pt x="418" y="4541"/>
                  </a:lnTo>
                  <a:cubicBezTo>
                    <a:pt x="418" y="4541"/>
                    <a:pt x="1" y="5916"/>
                    <a:pt x="164" y="7093"/>
                  </a:cubicBezTo>
                  <a:cubicBezTo>
                    <a:pt x="376" y="8618"/>
                    <a:pt x="1485" y="9319"/>
                    <a:pt x="1485" y="9319"/>
                  </a:cubicBezTo>
                  <a:lnTo>
                    <a:pt x="1865" y="12613"/>
                  </a:lnTo>
                  <a:cubicBezTo>
                    <a:pt x="1269" y="12902"/>
                    <a:pt x="780" y="13989"/>
                    <a:pt x="1865" y="13989"/>
                  </a:cubicBezTo>
                  <a:lnTo>
                    <a:pt x="8689" y="13989"/>
                  </a:lnTo>
                  <a:cubicBezTo>
                    <a:pt x="10173" y="13989"/>
                    <a:pt x="10299" y="13808"/>
                    <a:pt x="10354" y="13446"/>
                  </a:cubicBezTo>
                  <a:cubicBezTo>
                    <a:pt x="10408" y="13084"/>
                    <a:pt x="9848" y="12667"/>
                    <a:pt x="9848" y="12667"/>
                  </a:cubicBezTo>
                  <a:lnTo>
                    <a:pt x="11494" y="5789"/>
                  </a:lnTo>
                  <a:lnTo>
                    <a:pt x="11494" y="5789"/>
                  </a:lnTo>
                  <a:cubicBezTo>
                    <a:pt x="11494" y="5789"/>
                    <a:pt x="11494" y="5789"/>
                    <a:pt x="11493" y="5789"/>
                  </a:cubicBezTo>
                  <a:cubicBezTo>
                    <a:pt x="11459" y="5789"/>
                    <a:pt x="10087" y="5778"/>
                    <a:pt x="9015" y="3961"/>
                  </a:cubicBezTo>
                  <a:cubicBezTo>
                    <a:pt x="8186" y="2557"/>
                    <a:pt x="8128" y="740"/>
                    <a:pt x="85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32"/>
            <p:cNvSpPr/>
            <p:nvPr/>
          </p:nvSpPr>
          <p:spPr>
            <a:xfrm>
              <a:off x="6948150" y="4154863"/>
              <a:ext cx="78525" cy="50350"/>
            </a:xfrm>
            <a:custGeom>
              <a:avLst/>
              <a:gdLst/>
              <a:ahLst/>
              <a:cxnLst/>
              <a:rect l="l" t="t" r="r" b="b"/>
              <a:pathLst>
                <a:path w="3141" h="2014" extrusionOk="0">
                  <a:moveTo>
                    <a:pt x="3129" y="0"/>
                  </a:moveTo>
                  <a:cubicBezTo>
                    <a:pt x="3126" y="4"/>
                    <a:pt x="2897" y="331"/>
                    <a:pt x="2398" y="739"/>
                  </a:cubicBezTo>
                  <a:cubicBezTo>
                    <a:pt x="1938" y="1116"/>
                    <a:pt x="1149" y="1640"/>
                    <a:pt x="1" y="2001"/>
                  </a:cubicBezTo>
                  <a:lnTo>
                    <a:pt x="4" y="2014"/>
                  </a:lnTo>
                  <a:cubicBezTo>
                    <a:pt x="1155" y="1652"/>
                    <a:pt x="1946" y="1126"/>
                    <a:pt x="2407" y="748"/>
                  </a:cubicBezTo>
                  <a:cubicBezTo>
                    <a:pt x="2906" y="340"/>
                    <a:pt x="3137" y="12"/>
                    <a:pt x="3140" y="9"/>
                  </a:cubicBezTo>
                  <a:lnTo>
                    <a:pt x="3129" y="0"/>
                  </a:lnTo>
                  <a:close/>
                </a:path>
              </a:pathLst>
            </a:custGeom>
            <a:solidFill>
              <a:srgbClr val="B8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32"/>
            <p:cNvSpPr/>
            <p:nvPr/>
          </p:nvSpPr>
          <p:spPr>
            <a:xfrm>
              <a:off x="6941900" y="4243513"/>
              <a:ext cx="69550" cy="36475"/>
            </a:xfrm>
            <a:custGeom>
              <a:avLst/>
              <a:gdLst/>
              <a:ahLst/>
              <a:cxnLst/>
              <a:rect l="l" t="t" r="r" b="b"/>
              <a:pathLst>
                <a:path w="2782" h="1459" extrusionOk="0">
                  <a:moveTo>
                    <a:pt x="2776" y="0"/>
                  </a:moveTo>
                  <a:lnTo>
                    <a:pt x="0" y="1446"/>
                  </a:lnTo>
                  <a:lnTo>
                    <a:pt x="6" y="1458"/>
                  </a:lnTo>
                  <a:lnTo>
                    <a:pt x="2782" y="12"/>
                  </a:lnTo>
                  <a:lnTo>
                    <a:pt x="2776" y="0"/>
                  </a:lnTo>
                  <a:close/>
                </a:path>
              </a:pathLst>
            </a:custGeom>
            <a:solidFill>
              <a:srgbClr val="B8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32"/>
            <p:cNvSpPr/>
            <p:nvPr/>
          </p:nvSpPr>
          <p:spPr>
            <a:xfrm>
              <a:off x="6623050" y="4073888"/>
              <a:ext cx="28200" cy="10450"/>
            </a:xfrm>
            <a:custGeom>
              <a:avLst/>
              <a:gdLst/>
              <a:ahLst/>
              <a:cxnLst/>
              <a:rect l="l" t="t" r="r" b="b"/>
              <a:pathLst>
                <a:path w="1128" h="418" extrusionOk="0">
                  <a:moveTo>
                    <a:pt x="1121" y="1"/>
                  </a:moveTo>
                  <a:lnTo>
                    <a:pt x="1" y="401"/>
                  </a:lnTo>
                  <a:lnTo>
                    <a:pt x="7" y="417"/>
                  </a:lnTo>
                  <a:lnTo>
                    <a:pt x="1128" y="16"/>
                  </a:lnTo>
                  <a:lnTo>
                    <a:pt x="1121" y="1"/>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32"/>
            <p:cNvSpPr/>
            <p:nvPr/>
          </p:nvSpPr>
          <p:spPr>
            <a:xfrm>
              <a:off x="6630550" y="4088713"/>
              <a:ext cx="37200" cy="10425"/>
            </a:xfrm>
            <a:custGeom>
              <a:avLst/>
              <a:gdLst/>
              <a:ahLst/>
              <a:cxnLst/>
              <a:rect l="l" t="t" r="r" b="b"/>
              <a:pathLst>
                <a:path w="1488" h="417" extrusionOk="0">
                  <a:moveTo>
                    <a:pt x="1484" y="0"/>
                  </a:moveTo>
                  <a:lnTo>
                    <a:pt x="0" y="400"/>
                  </a:lnTo>
                  <a:lnTo>
                    <a:pt x="6" y="417"/>
                  </a:lnTo>
                  <a:lnTo>
                    <a:pt x="1488" y="18"/>
                  </a:lnTo>
                  <a:lnTo>
                    <a:pt x="1484" y="0"/>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32"/>
            <p:cNvSpPr/>
            <p:nvPr/>
          </p:nvSpPr>
          <p:spPr>
            <a:xfrm>
              <a:off x="6640175" y="4103488"/>
              <a:ext cx="29625" cy="8375"/>
            </a:xfrm>
            <a:custGeom>
              <a:avLst/>
              <a:gdLst/>
              <a:ahLst/>
              <a:cxnLst/>
              <a:rect l="l" t="t" r="r" b="b"/>
              <a:pathLst>
                <a:path w="1185" h="335" extrusionOk="0">
                  <a:moveTo>
                    <a:pt x="1179" y="1"/>
                  </a:moveTo>
                  <a:lnTo>
                    <a:pt x="0" y="318"/>
                  </a:lnTo>
                  <a:lnTo>
                    <a:pt x="6" y="335"/>
                  </a:lnTo>
                  <a:lnTo>
                    <a:pt x="1184" y="17"/>
                  </a:lnTo>
                  <a:lnTo>
                    <a:pt x="1179" y="1"/>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32"/>
            <p:cNvSpPr/>
            <p:nvPr/>
          </p:nvSpPr>
          <p:spPr>
            <a:xfrm>
              <a:off x="6719775" y="4282888"/>
              <a:ext cx="31175" cy="62350"/>
            </a:xfrm>
            <a:custGeom>
              <a:avLst/>
              <a:gdLst/>
              <a:ahLst/>
              <a:cxnLst/>
              <a:rect l="l" t="t" r="r" b="b"/>
              <a:pathLst>
                <a:path w="1247" h="2494" extrusionOk="0">
                  <a:moveTo>
                    <a:pt x="16" y="1"/>
                  </a:moveTo>
                  <a:lnTo>
                    <a:pt x="0" y="8"/>
                  </a:lnTo>
                  <a:lnTo>
                    <a:pt x="1231" y="2493"/>
                  </a:lnTo>
                  <a:lnTo>
                    <a:pt x="1247" y="2486"/>
                  </a:lnTo>
                  <a:lnTo>
                    <a:pt x="16" y="1"/>
                  </a:lnTo>
                  <a:close/>
                </a:path>
              </a:pathLst>
            </a:custGeom>
            <a:solidFill>
              <a:srgbClr val="B8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32"/>
            <p:cNvSpPr/>
            <p:nvPr/>
          </p:nvSpPr>
          <p:spPr>
            <a:xfrm>
              <a:off x="7464675" y="3560338"/>
              <a:ext cx="76775" cy="102325"/>
            </a:xfrm>
            <a:custGeom>
              <a:avLst/>
              <a:gdLst/>
              <a:ahLst/>
              <a:cxnLst/>
              <a:rect l="l" t="t" r="r" b="b"/>
              <a:pathLst>
                <a:path w="3071" h="4093" extrusionOk="0">
                  <a:moveTo>
                    <a:pt x="2724" y="1"/>
                  </a:moveTo>
                  <a:cubicBezTo>
                    <a:pt x="2671" y="1"/>
                    <a:pt x="2617" y="13"/>
                    <a:pt x="2566" y="41"/>
                  </a:cubicBezTo>
                  <a:lnTo>
                    <a:pt x="534" y="1279"/>
                  </a:lnTo>
                  <a:cubicBezTo>
                    <a:pt x="403" y="1350"/>
                    <a:pt x="341" y="1502"/>
                    <a:pt x="383" y="1645"/>
                  </a:cubicBezTo>
                  <a:lnTo>
                    <a:pt x="446" y="1852"/>
                  </a:lnTo>
                  <a:cubicBezTo>
                    <a:pt x="471" y="1937"/>
                    <a:pt x="439" y="2028"/>
                    <a:pt x="366" y="2079"/>
                  </a:cubicBezTo>
                  <a:lnTo>
                    <a:pt x="230" y="2174"/>
                  </a:lnTo>
                  <a:cubicBezTo>
                    <a:pt x="73" y="2284"/>
                    <a:pt x="0" y="2479"/>
                    <a:pt x="48" y="2664"/>
                  </a:cubicBezTo>
                  <a:lnTo>
                    <a:pt x="346" y="3836"/>
                  </a:lnTo>
                  <a:cubicBezTo>
                    <a:pt x="386" y="3996"/>
                    <a:pt x="528" y="4092"/>
                    <a:pt x="676" y="4092"/>
                  </a:cubicBezTo>
                  <a:cubicBezTo>
                    <a:pt x="749" y="4092"/>
                    <a:pt x="823" y="4069"/>
                    <a:pt x="887" y="4017"/>
                  </a:cubicBezTo>
                  <a:lnTo>
                    <a:pt x="1083" y="3860"/>
                  </a:lnTo>
                  <a:cubicBezTo>
                    <a:pt x="1306" y="3681"/>
                    <a:pt x="1430" y="3406"/>
                    <a:pt x="1416" y="3120"/>
                  </a:cubicBezTo>
                  <a:lnTo>
                    <a:pt x="1351" y="1804"/>
                  </a:lnTo>
                  <a:cubicBezTo>
                    <a:pt x="1347" y="1719"/>
                    <a:pt x="1385" y="1638"/>
                    <a:pt x="1453" y="1585"/>
                  </a:cubicBezTo>
                  <a:lnTo>
                    <a:pt x="2926" y="599"/>
                  </a:lnTo>
                  <a:cubicBezTo>
                    <a:pt x="3022" y="526"/>
                    <a:pt x="3071" y="406"/>
                    <a:pt x="3054" y="286"/>
                  </a:cubicBezTo>
                  <a:cubicBezTo>
                    <a:pt x="3029" y="115"/>
                    <a:pt x="2882" y="1"/>
                    <a:pt x="2724" y="1"/>
                  </a:cubicBezTo>
                  <a:close/>
                </a:path>
              </a:pathLst>
            </a:custGeom>
            <a:solidFill>
              <a:srgbClr val="F0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32"/>
            <p:cNvSpPr/>
            <p:nvPr/>
          </p:nvSpPr>
          <p:spPr>
            <a:xfrm>
              <a:off x="7475375" y="3601563"/>
              <a:ext cx="19500" cy="9000"/>
            </a:xfrm>
            <a:custGeom>
              <a:avLst/>
              <a:gdLst/>
              <a:ahLst/>
              <a:cxnLst/>
              <a:rect l="l" t="t" r="r" b="b"/>
              <a:pathLst>
                <a:path w="780" h="360" extrusionOk="0">
                  <a:moveTo>
                    <a:pt x="773" y="0"/>
                  </a:moveTo>
                  <a:lnTo>
                    <a:pt x="1" y="344"/>
                  </a:lnTo>
                  <a:lnTo>
                    <a:pt x="8" y="360"/>
                  </a:lnTo>
                  <a:lnTo>
                    <a:pt x="779" y="16"/>
                  </a:lnTo>
                  <a:lnTo>
                    <a:pt x="773" y="0"/>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32"/>
            <p:cNvSpPr/>
            <p:nvPr/>
          </p:nvSpPr>
          <p:spPr>
            <a:xfrm>
              <a:off x="7468025" y="3618988"/>
              <a:ext cx="26925" cy="17050"/>
            </a:xfrm>
            <a:custGeom>
              <a:avLst/>
              <a:gdLst/>
              <a:ahLst/>
              <a:cxnLst/>
              <a:rect l="l" t="t" r="r" b="b"/>
              <a:pathLst>
                <a:path w="1077" h="682" extrusionOk="0">
                  <a:moveTo>
                    <a:pt x="1067" y="1"/>
                  </a:moveTo>
                  <a:lnTo>
                    <a:pt x="1" y="667"/>
                  </a:lnTo>
                  <a:lnTo>
                    <a:pt x="10" y="682"/>
                  </a:lnTo>
                  <a:lnTo>
                    <a:pt x="1077" y="15"/>
                  </a:lnTo>
                  <a:lnTo>
                    <a:pt x="1067" y="1"/>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32"/>
            <p:cNvSpPr/>
            <p:nvPr/>
          </p:nvSpPr>
          <p:spPr>
            <a:xfrm>
              <a:off x="7471700" y="3633388"/>
              <a:ext cx="26925" cy="17075"/>
            </a:xfrm>
            <a:custGeom>
              <a:avLst/>
              <a:gdLst/>
              <a:ahLst/>
              <a:cxnLst/>
              <a:rect l="l" t="t" r="r" b="b"/>
              <a:pathLst>
                <a:path w="1077" h="683" extrusionOk="0">
                  <a:moveTo>
                    <a:pt x="1067" y="0"/>
                  </a:moveTo>
                  <a:lnTo>
                    <a:pt x="1" y="668"/>
                  </a:lnTo>
                  <a:lnTo>
                    <a:pt x="10" y="683"/>
                  </a:lnTo>
                  <a:lnTo>
                    <a:pt x="1077" y="16"/>
                  </a:lnTo>
                  <a:lnTo>
                    <a:pt x="1067" y="0"/>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43700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userDrawn="1">
  <p:cSld name="Background">
    <p:spTree>
      <p:nvGrpSpPr>
        <p:cNvPr id="1" name="Shape 539"/>
        <p:cNvGrpSpPr/>
        <p:nvPr/>
      </p:nvGrpSpPr>
      <p:grpSpPr>
        <a:xfrm>
          <a:off x="0" y="0"/>
          <a:ext cx="0" cy="0"/>
          <a:chOff x="0" y="0"/>
          <a:chExt cx="0" cy="0"/>
        </a:xfrm>
      </p:grpSpPr>
      <p:sp>
        <p:nvSpPr>
          <p:cNvPr id="9" name="Google Shape;95;p6"/>
          <p:cNvSpPr/>
          <p:nvPr userDrawn="1"/>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Tree>
    <p:extLst>
      <p:ext uri="{BB962C8B-B14F-4D97-AF65-F5344CB8AC3E}">
        <p14:creationId xmlns:p14="http://schemas.microsoft.com/office/powerpoint/2010/main" val="3072626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bg1"/>
        </a:solidFill>
        <a:effectLst/>
      </p:bgPr>
    </p:bg>
    <p:spTree>
      <p:nvGrpSpPr>
        <p:cNvPr id="1" name="Shape 61"/>
        <p:cNvGrpSpPr/>
        <p:nvPr/>
      </p:nvGrpSpPr>
      <p:grpSpPr>
        <a:xfrm>
          <a:off x="0" y="0"/>
          <a:ext cx="0" cy="0"/>
          <a:chOff x="0" y="0"/>
          <a:chExt cx="0" cy="0"/>
        </a:xfrm>
      </p:grpSpPr>
      <p:sp>
        <p:nvSpPr>
          <p:cNvPr id="64" name="Google Shape;64;p3"/>
          <p:cNvSpPr txBox="1">
            <a:spLocks noGrp="1"/>
          </p:cNvSpPr>
          <p:nvPr>
            <p:ph type="title"/>
          </p:nvPr>
        </p:nvSpPr>
        <p:spPr>
          <a:xfrm>
            <a:off x="2806700" y="3012033"/>
            <a:ext cx="6578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733">
                <a:latin typeface="微軟正黑體" panose="020B0604030504040204" pitchFamily="34" charset="-120"/>
                <a:ea typeface="微軟正黑體" panose="020B0604030504040204" pitchFamily="34" charset="-120"/>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dirty="0"/>
          </a:p>
        </p:txBody>
      </p:sp>
      <p:sp>
        <p:nvSpPr>
          <p:cNvPr id="65" name="Google Shape;65;p3"/>
          <p:cNvSpPr txBox="1">
            <a:spLocks noGrp="1"/>
          </p:cNvSpPr>
          <p:nvPr>
            <p:ph type="title" idx="2" hasCustomPrompt="1"/>
          </p:nvPr>
        </p:nvSpPr>
        <p:spPr>
          <a:xfrm>
            <a:off x="5062600" y="1719032"/>
            <a:ext cx="2066800" cy="1292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10000">
                <a:solidFill>
                  <a:schemeClr val="accent1"/>
                </a:solidFill>
                <a:latin typeface="微軟正黑體" panose="020B0604030504040204" pitchFamily="34" charset="-120"/>
                <a:ea typeface="微軟正黑體" panose="020B0604030504040204" pitchFamily="34" charset="-120"/>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rPr dirty="0"/>
              <a:t>xx%</a:t>
            </a:r>
          </a:p>
        </p:txBody>
      </p:sp>
      <p:sp>
        <p:nvSpPr>
          <p:cNvPr id="66" name="Google Shape;66;p3"/>
          <p:cNvSpPr txBox="1">
            <a:spLocks noGrp="1"/>
          </p:cNvSpPr>
          <p:nvPr>
            <p:ph type="subTitle" idx="1"/>
          </p:nvPr>
        </p:nvSpPr>
        <p:spPr>
          <a:xfrm rot="710">
            <a:off x="3189400" y="4440665"/>
            <a:ext cx="5813200" cy="46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67" name="Google Shape;67;p3"/>
          <p:cNvGrpSpPr/>
          <p:nvPr/>
        </p:nvGrpSpPr>
        <p:grpSpPr>
          <a:xfrm>
            <a:off x="-1091352" y="-2302176"/>
            <a:ext cx="3108800" cy="366000"/>
            <a:chOff x="720000" y="540000"/>
            <a:chExt cx="2331600" cy="274500"/>
          </a:xfrm>
        </p:grpSpPr>
        <p:sp>
          <p:nvSpPr>
            <p:cNvPr id="68" name="Google Shape;68;p3"/>
            <p:cNvSpPr/>
            <p:nvPr/>
          </p:nvSpPr>
          <p:spPr>
            <a:xfrm>
              <a:off x="720000" y="540000"/>
              <a:ext cx="2331600" cy="274500"/>
            </a:xfrm>
            <a:prstGeom prst="roundRect">
              <a:avLst>
                <a:gd name="adj" fmla="val 50000"/>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9" name="Google Shape;69;p3"/>
            <p:cNvGrpSpPr/>
            <p:nvPr/>
          </p:nvGrpSpPr>
          <p:grpSpPr>
            <a:xfrm>
              <a:off x="2783393" y="590851"/>
              <a:ext cx="173819" cy="172772"/>
              <a:chOff x="1979925" y="448850"/>
              <a:chExt cx="79500" cy="79025"/>
            </a:xfrm>
          </p:grpSpPr>
          <p:sp>
            <p:nvSpPr>
              <p:cNvPr id="70" name="Google Shape;70;p3"/>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3"/>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039725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3"/>
        </a:solidFill>
        <a:effectLst/>
      </p:bgPr>
    </p:bg>
    <p:spTree>
      <p:nvGrpSpPr>
        <p:cNvPr id="1" name="Shape 547"/>
        <p:cNvGrpSpPr/>
        <p:nvPr/>
      </p:nvGrpSpPr>
      <p:grpSpPr>
        <a:xfrm>
          <a:off x="0" y="0"/>
          <a:ext cx="0" cy="0"/>
          <a:chOff x="0" y="0"/>
          <a:chExt cx="0" cy="0"/>
        </a:xfrm>
      </p:grpSpPr>
      <p:sp>
        <p:nvSpPr>
          <p:cNvPr id="548" name="Google Shape;548;p34"/>
          <p:cNvSpPr/>
          <p:nvPr/>
        </p:nvSpPr>
        <p:spPr>
          <a:xfrm rot="-6289639">
            <a:off x="-1091136" y="-2442569"/>
            <a:ext cx="11579008" cy="11895739"/>
          </a:xfrm>
          <a:custGeom>
            <a:avLst/>
            <a:gdLst/>
            <a:ahLst/>
            <a:cxnLst/>
            <a:rect l="l" t="t" r="r" b="b"/>
            <a:pathLst>
              <a:path w="49609" h="50966" extrusionOk="0">
                <a:moveTo>
                  <a:pt x="6871" y="45273"/>
                </a:moveTo>
                <a:cubicBezTo>
                  <a:pt x="6871" y="45273"/>
                  <a:pt x="1" y="36777"/>
                  <a:pt x="11156" y="31660"/>
                </a:cubicBezTo>
                <a:cubicBezTo>
                  <a:pt x="22312" y="26543"/>
                  <a:pt x="4727" y="12038"/>
                  <a:pt x="12942" y="6020"/>
                </a:cubicBezTo>
                <a:cubicBezTo>
                  <a:pt x="21156" y="1"/>
                  <a:pt x="45681" y="2119"/>
                  <a:pt x="45561" y="15428"/>
                </a:cubicBezTo>
                <a:cubicBezTo>
                  <a:pt x="45561" y="15428"/>
                  <a:pt x="49609" y="29550"/>
                  <a:pt x="37109" y="30499"/>
                </a:cubicBezTo>
                <a:cubicBezTo>
                  <a:pt x="24609" y="31447"/>
                  <a:pt x="33159" y="44730"/>
                  <a:pt x="25253" y="46153"/>
                </a:cubicBezTo>
                <a:cubicBezTo>
                  <a:pt x="17347" y="47578"/>
                  <a:pt x="13299" y="50966"/>
                  <a:pt x="6871" y="45273"/>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9" name="Google Shape;549;p34"/>
          <p:cNvGrpSpPr/>
          <p:nvPr/>
        </p:nvGrpSpPr>
        <p:grpSpPr>
          <a:xfrm>
            <a:off x="8123200" y="913200"/>
            <a:ext cx="3108800" cy="366000"/>
            <a:chOff x="720000" y="540000"/>
            <a:chExt cx="2331600" cy="274500"/>
          </a:xfrm>
        </p:grpSpPr>
        <p:sp>
          <p:nvSpPr>
            <p:cNvPr id="550" name="Google Shape;550;p34"/>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51" name="Google Shape;551;p34"/>
            <p:cNvGrpSpPr/>
            <p:nvPr/>
          </p:nvGrpSpPr>
          <p:grpSpPr>
            <a:xfrm>
              <a:off x="2783393" y="590851"/>
              <a:ext cx="173819" cy="172772"/>
              <a:chOff x="1979925" y="448850"/>
              <a:chExt cx="79500" cy="79025"/>
            </a:xfrm>
          </p:grpSpPr>
          <p:sp>
            <p:nvSpPr>
              <p:cNvPr id="552" name="Google Shape;552;p34"/>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34"/>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554" name="Google Shape;554;p34"/>
          <p:cNvPicPr preferRelativeResize="0"/>
          <p:nvPr/>
        </p:nvPicPr>
        <p:blipFill>
          <a:blip r:embed="rId2">
            <a:alphaModFix/>
          </a:blip>
          <a:stretch>
            <a:fillRect/>
          </a:stretch>
        </p:blipFill>
        <p:spPr>
          <a:xfrm rot="-2051358">
            <a:off x="8710257" y="3804341"/>
            <a:ext cx="5221287" cy="5078513"/>
          </a:xfrm>
          <a:prstGeom prst="rect">
            <a:avLst/>
          </a:prstGeom>
          <a:noFill/>
          <a:ln>
            <a:noFill/>
          </a:ln>
        </p:spPr>
      </p:pic>
    </p:spTree>
    <p:extLst>
      <p:ext uri="{BB962C8B-B14F-4D97-AF65-F5344CB8AC3E}">
        <p14:creationId xmlns:p14="http://schemas.microsoft.com/office/powerpoint/2010/main" val="2246083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3"/>
        </a:solidFill>
        <a:effectLst/>
      </p:bgPr>
    </p:bg>
    <p:spTree>
      <p:nvGrpSpPr>
        <p:cNvPr id="1" name="Shape 556"/>
        <p:cNvGrpSpPr/>
        <p:nvPr/>
      </p:nvGrpSpPr>
      <p:grpSpPr>
        <a:xfrm>
          <a:off x="0" y="0"/>
          <a:ext cx="0" cy="0"/>
          <a:chOff x="0" y="0"/>
          <a:chExt cx="0" cy="0"/>
        </a:xfrm>
      </p:grpSpPr>
    </p:spTree>
    <p:extLst>
      <p:ext uri="{BB962C8B-B14F-4D97-AF65-F5344CB8AC3E}">
        <p14:creationId xmlns:p14="http://schemas.microsoft.com/office/powerpoint/2010/main" val="617254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A7AB97C-7B9B-49FA-AD6F-BADE5E449781}" type="datetime1">
              <a:rPr lang="zh-CN" altLang="en-US" smtClean="0"/>
              <a:t>2022/5/10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D040DF0-06CD-458C-B284-08541C528958}" type="slidenum">
              <a:rPr lang="zh-TW" altLang="en-US" smtClean="0"/>
              <a:t>‹#›</a:t>
            </a:fld>
            <a:endParaRPr lang="zh-TW" altLang="en-US"/>
          </a:p>
        </p:txBody>
      </p:sp>
    </p:spTree>
    <p:extLst>
      <p:ext uri="{BB962C8B-B14F-4D97-AF65-F5344CB8AC3E}">
        <p14:creationId xmlns:p14="http://schemas.microsoft.com/office/powerpoint/2010/main" val="617154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AF7BCCE-B996-4806-8952-0CF314FA7DCB}"/>
              </a:ext>
            </a:extLst>
          </p:cNvPr>
          <p:cNvSpPr>
            <a:spLocks noGrp="1"/>
          </p:cNvSpPr>
          <p:nvPr>
            <p:ph type="dt" sz="half" idx="10"/>
          </p:nvPr>
        </p:nvSpPr>
        <p:spPr/>
        <p:txBody>
          <a:bodyPr/>
          <a:lstStyle/>
          <a:p>
            <a:fld id="{2D13DBDB-604E-4171-895E-DA38E0D0DC9E}" type="datetime1">
              <a:rPr lang="zh-CN" altLang="en-US" smtClean="0"/>
              <a:t>2022/5/10</a:t>
            </a:fld>
            <a:endParaRPr lang="zh-CN" altLang="en-US"/>
          </a:p>
        </p:txBody>
      </p:sp>
      <p:sp>
        <p:nvSpPr>
          <p:cNvPr id="3" name="页脚占位符 2">
            <a:extLst>
              <a:ext uri="{FF2B5EF4-FFF2-40B4-BE49-F238E27FC236}">
                <a16:creationId xmlns:a16="http://schemas.microsoft.com/office/drawing/2014/main" id="{8835C8A0-F46B-403F-AD01-826079A6DAB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B73DD43-BFD0-4A49-9297-3FF91B04A113}"/>
              </a:ext>
            </a:extLst>
          </p:cNvPr>
          <p:cNvSpPr>
            <a:spLocks noGrp="1"/>
          </p:cNvSpPr>
          <p:nvPr>
            <p:ph type="sldNum" sz="quarter" idx="12"/>
          </p:nvPr>
        </p:nvSpPr>
        <p:spPr/>
        <p:txBody>
          <a:bodyPr/>
          <a:lstStyle/>
          <a:p>
            <a:fld id="{6E991A3C-0EAB-4EA9-B10E-362C554889B1}" type="slidenum">
              <a:rPr lang="zh-CN" altLang="en-US" smtClean="0"/>
              <a:t>‹#›</a:t>
            </a:fld>
            <a:endParaRPr lang="zh-CN" altLang="en-US"/>
          </a:p>
        </p:txBody>
      </p:sp>
    </p:spTree>
    <p:extLst>
      <p:ext uri="{BB962C8B-B14F-4D97-AF65-F5344CB8AC3E}">
        <p14:creationId xmlns:p14="http://schemas.microsoft.com/office/powerpoint/2010/main" val="3733145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userDrawn="1">
  <p:cSld name="1_Title slide">
    <p:bg>
      <p:bgPr>
        <a:solidFill>
          <a:srgbClr val="4A67B4"/>
        </a:solidFill>
        <a:effectLst/>
      </p:bgPr>
    </p:bg>
    <p:spTree>
      <p:nvGrpSpPr>
        <p:cNvPr id="1" name="Shape 8"/>
        <p:cNvGrpSpPr/>
        <p:nvPr/>
      </p:nvGrpSpPr>
      <p:grpSpPr>
        <a:xfrm>
          <a:off x="0" y="0"/>
          <a:ext cx="0" cy="0"/>
          <a:chOff x="0" y="0"/>
          <a:chExt cx="0" cy="0"/>
        </a:xfrm>
      </p:grpSpPr>
      <p:sp>
        <p:nvSpPr>
          <p:cNvPr id="9" name="Google Shape;9;p2"/>
          <p:cNvSpPr/>
          <p:nvPr/>
        </p:nvSpPr>
        <p:spPr>
          <a:xfrm>
            <a:off x="6279259" y="1216610"/>
            <a:ext cx="5992791" cy="5686475"/>
          </a:xfrm>
          <a:custGeom>
            <a:avLst/>
            <a:gdLst/>
            <a:ahLst/>
            <a:cxnLst/>
            <a:rect l="l" t="t" r="r" b="b"/>
            <a:pathLst>
              <a:path w="13556" h="12863" extrusionOk="0">
                <a:moveTo>
                  <a:pt x="11587" y="0"/>
                </a:moveTo>
                <a:cubicBezTo>
                  <a:pt x="10232" y="0"/>
                  <a:pt x="9019" y="822"/>
                  <a:pt x="8388" y="2849"/>
                </a:cubicBezTo>
                <a:cubicBezTo>
                  <a:pt x="7306" y="6325"/>
                  <a:pt x="2669" y="5903"/>
                  <a:pt x="1116" y="8291"/>
                </a:cubicBezTo>
                <a:cubicBezTo>
                  <a:pt x="0" y="10008"/>
                  <a:pt x="26" y="11634"/>
                  <a:pt x="353" y="12863"/>
                </a:cubicBezTo>
                <a:lnTo>
                  <a:pt x="13556" y="12863"/>
                </a:lnTo>
                <a:lnTo>
                  <a:pt x="13556" y="510"/>
                </a:lnTo>
                <a:cubicBezTo>
                  <a:pt x="12899" y="184"/>
                  <a:pt x="12227" y="0"/>
                  <a:pt x="11587" y="0"/>
                </a:cubicBezTo>
                <a:close/>
              </a:path>
            </a:pathLst>
          </a:custGeom>
          <a:solidFill>
            <a:srgbClr val="A3C8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b="1"/>
          </a:p>
        </p:txBody>
      </p:sp>
      <p:sp>
        <p:nvSpPr>
          <p:cNvPr id="12" name="Google Shape;12;p2"/>
          <p:cNvSpPr/>
          <p:nvPr/>
        </p:nvSpPr>
        <p:spPr>
          <a:xfrm rot="10800000">
            <a:off x="-3" y="2197262"/>
            <a:ext cx="4922269" cy="4660737"/>
          </a:xfrm>
          <a:custGeom>
            <a:avLst/>
            <a:gdLst/>
            <a:ahLst/>
            <a:cxnLst/>
            <a:rect l="l" t="t" r="r" b="b"/>
            <a:pathLst>
              <a:path w="6361" h="6023" extrusionOk="0">
                <a:moveTo>
                  <a:pt x="609" y="1"/>
                </a:moveTo>
                <a:cubicBezTo>
                  <a:pt x="1" y="2987"/>
                  <a:pt x="988" y="6022"/>
                  <a:pt x="3765" y="6022"/>
                </a:cubicBezTo>
                <a:cubicBezTo>
                  <a:pt x="4297" y="6022"/>
                  <a:pt x="4894" y="5911"/>
                  <a:pt x="5559" y="5667"/>
                </a:cubicBezTo>
                <a:cubicBezTo>
                  <a:pt x="5832" y="5566"/>
                  <a:pt x="6098" y="5499"/>
                  <a:pt x="6360" y="5461"/>
                </a:cubicBezTo>
                <a:lnTo>
                  <a:pt x="6360" y="1"/>
                </a:lnTo>
                <a:close/>
              </a:path>
            </a:pathLst>
          </a:custGeom>
          <a:solidFill>
            <a:srgbClr val="A3C8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Tree>
    <p:extLst>
      <p:ext uri="{BB962C8B-B14F-4D97-AF65-F5344CB8AC3E}">
        <p14:creationId xmlns:p14="http://schemas.microsoft.com/office/powerpoint/2010/main" val="3517109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72"/>
        <p:cNvGrpSpPr/>
        <p:nvPr/>
      </p:nvGrpSpPr>
      <p:grpSpPr>
        <a:xfrm>
          <a:off x="0" y="0"/>
          <a:ext cx="0" cy="0"/>
          <a:chOff x="0" y="0"/>
          <a:chExt cx="0" cy="0"/>
        </a:xfrm>
      </p:grpSpPr>
      <p:sp>
        <p:nvSpPr>
          <p:cNvPr id="11" name="Google Shape;95;p6"/>
          <p:cNvSpPr/>
          <p:nvPr userDrawn="1"/>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Tree>
    <p:extLst>
      <p:ext uri="{BB962C8B-B14F-4D97-AF65-F5344CB8AC3E}">
        <p14:creationId xmlns:p14="http://schemas.microsoft.com/office/powerpoint/2010/main" val="966603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4"/>
        <p:cNvGrpSpPr/>
        <p:nvPr/>
      </p:nvGrpSpPr>
      <p:grpSpPr>
        <a:xfrm>
          <a:off x="0" y="0"/>
          <a:ext cx="0" cy="0"/>
          <a:chOff x="0" y="0"/>
          <a:chExt cx="0" cy="0"/>
        </a:xfrm>
      </p:grpSpPr>
      <p:sp>
        <p:nvSpPr>
          <p:cNvPr id="95" name="Google Shape;95;p6"/>
          <p:cNvSpPr/>
          <p:nvPr/>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grpSp>
        <p:nvGrpSpPr>
          <p:cNvPr id="97" name="Google Shape;97;p6"/>
          <p:cNvGrpSpPr/>
          <p:nvPr/>
        </p:nvGrpSpPr>
        <p:grpSpPr>
          <a:xfrm>
            <a:off x="8471543" y="-1157504"/>
            <a:ext cx="3108800" cy="366000"/>
            <a:chOff x="720000" y="540000"/>
            <a:chExt cx="2331600" cy="274500"/>
          </a:xfrm>
        </p:grpSpPr>
        <p:sp>
          <p:nvSpPr>
            <p:cNvPr id="98" name="Google Shape;98;p6"/>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 name="Google Shape;99;p6"/>
            <p:cNvGrpSpPr/>
            <p:nvPr/>
          </p:nvGrpSpPr>
          <p:grpSpPr>
            <a:xfrm>
              <a:off x="2783393" y="590851"/>
              <a:ext cx="173819" cy="172772"/>
              <a:chOff x="1979925" y="448850"/>
              <a:chExt cx="79500" cy="79025"/>
            </a:xfrm>
          </p:grpSpPr>
          <p:sp>
            <p:nvSpPr>
              <p:cNvPr id="100" name="Google Shape;100;p6"/>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6"/>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5459988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3"/>
        </a:solidFill>
        <a:effectLst/>
      </p:bgPr>
    </p:bg>
    <p:spTree>
      <p:nvGrpSpPr>
        <p:cNvPr id="1" name="Shape 112"/>
        <p:cNvGrpSpPr/>
        <p:nvPr/>
      </p:nvGrpSpPr>
      <p:grpSpPr>
        <a:xfrm>
          <a:off x="0" y="0"/>
          <a:ext cx="0" cy="0"/>
          <a:chOff x="0" y="0"/>
          <a:chExt cx="0" cy="0"/>
        </a:xfrm>
      </p:grpSpPr>
      <p:sp>
        <p:nvSpPr>
          <p:cNvPr id="113" name="Google Shape;113;p8"/>
          <p:cNvSpPr/>
          <p:nvPr/>
        </p:nvSpPr>
        <p:spPr>
          <a:xfrm rot="5400000">
            <a:off x="3222981" y="-1339945"/>
            <a:ext cx="8271239" cy="10951127"/>
          </a:xfrm>
          <a:custGeom>
            <a:avLst/>
            <a:gdLst/>
            <a:ahLst/>
            <a:cxnLst/>
            <a:rect l="l" t="t" r="r" b="b"/>
            <a:pathLst>
              <a:path w="22216" h="29414" extrusionOk="0">
                <a:moveTo>
                  <a:pt x="12843" y="1"/>
                </a:moveTo>
                <a:cubicBezTo>
                  <a:pt x="12808" y="1"/>
                  <a:pt x="12774" y="1"/>
                  <a:pt x="12739" y="2"/>
                </a:cubicBezTo>
                <a:cubicBezTo>
                  <a:pt x="10638" y="19"/>
                  <a:pt x="8555" y="1199"/>
                  <a:pt x="6914" y="2638"/>
                </a:cubicBezTo>
                <a:cubicBezTo>
                  <a:pt x="5254" y="4076"/>
                  <a:pt x="4057" y="5772"/>
                  <a:pt x="2730" y="7578"/>
                </a:cubicBezTo>
                <a:cubicBezTo>
                  <a:pt x="1420" y="9385"/>
                  <a:pt x="0" y="11283"/>
                  <a:pt x="333" y="12980"/>
                </a:cubicBezTo>
                <a:cubicBezTo>
                  <a:pt x="683" y="14694"/>
                  <a:pt x="2785" y="16206"/>
                  <a:pt x="3725" y="18658"/>
                </a:cubicBezTo>
                <a:cubicBezTo>
                  <a:pt x="4664" y="21110"/>
                  <a:pt x="4443" y="24502"/>
                  <a:pt x="5753" y="26659"/>
                </a:cubicBezTo>
                <a:cubicBezTo>
                  <a:pt x="6854" y="28474"/>
                  <a:pt x="9026" y="29414"/>
                  <a:pt x="11235" y="29414"/>
                </a:cubicBezTo>
                <a:cubicBezTo>
                  <a:pt x="11652" y="29414"/>
                  <a:pt x="12069" y="29380"/>
                  <a:pt x="12481" y="29313"/>
                </a:cubicBezTo>
                <a:cubicBezTo>
                  <a:pt x="15062" y="28889"/>
                  <a:pt x="17404" y="27101"/>
                  <a:pt x="18436" y="24797"/>
                </a:cubicBezTo>
                <a:cubicBezTo>
                  <a:pt x="19469" y="22473"/>
                  <a:pt x="19192" y="19616"/>
                  <a:pt x="19395" y="17607"/>
                </a:cubicBezTo>
                <a:cubicBezTo>
                  <a:pt x="19597" y="15579"/>
                  <a:pt x="20280" y="14380"/>
                  <a:pt x="20925" y="12814"/>
                </a:cubicBezTo>
                <a:cubicBezTo>
                  <a:pt x="21571" y="11228"/>
                  <a:pt x="22215" y="9292"/>
                  <a:pt x="21902" y="7449"/>
                </a:cubicBezTo>
                <a:cubicBezTo>
                  <a:pt x="21588" y="5606"/>
                  <a:pt x="20335" y="3891"/>
                  <a:pt x="18657" y="2471"/>
                </a:cubicBezTo>
                <a:cubicBezTo>
                  <a:pt x="16989" y="1093"/>
                  <a:pt x="14911" y="1"/>
                  <a:pt x="12843"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8"/>
          <p:cNvSpPr txBox="1">
            <a:spLocks noGrp="1"/>
          </p:cNvSpPr>
          <p:nvPr>
            <p:ph type="title"/>
          </p:nvPr>
        </p:nvSpPr>
        <p:spPr>
          <a:xfrm>
            <a:off x="2608900" y="2388751"/>
            <a:ext cx="8407200" cy="36080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12000">
                <a:latin typeface="微軟正黑體" panose="020B0604030504040204" pitchFamily="34" charset="-120"/>
                <a:ea typeface="微軟正黑體" panose="020B0604030504040204" pitchFamily="34" charset="-120"/>
              </a:defRPr>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dirty="0"/>
          </a:p>
        </p:txBody>
      </p:sp>
      <p:sp>
        <p:nvSpPr>
          <p:cNvPr id="115" name="Google Shape;115;p8"/>
          <p:cNvSpPr/>
          <p:nvPr/>
        </p:nvSpPr>
        <p:spPr>
          <a:xfrm flipH="1">
            <a:off x="1162400" y="1517801"/>
            <a:ext cx="1912000" cy="1911200"/>
          </a:xfrm>
          <a:prstGeom prst="ellipse">
            <a:avLst/>
          </a:prstGeom>
          <a:gradFill>
            <a:gsLst>
              <a:gs pos="0">
                <a:schemeClr val="lt2"/>
              </a:gs>
              <a:gs pos="100000">
                <a:schemeClr val="accent2"/>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6" name="Google Shape;116;p8"/>
          <p:cNvGrpSpPr/>
          <p:nvPr/>
        </p:nvGrpSpPr>
        <p:grpSpPr>
          <a:xfrm>
            <a:off x="553070" y="1914329"/>
            <a:ext cx="2771044" cy="4943507"/>
            <a:chOff x="4158788" y="397050"/>
            <a:chExt cx="774150" cy="1381125"/>
          </a:xfrm>
        </p:grpSpPr>
        <p:sp>
          <p:nvSpPr>
            <p:cNvPr id="117" name="Google Shape;117;p8"/>
            <p:cNvSpPr/>
            <p:nvPr userDrawn="1"/>
          </p:nvSpPr>
          <p:spPr>
            <a:xfrm>
              <a:off x="4547563" y="397050"/>
              <a:ext cx="123400" cy="93550"/>
            </a:xfrm>
            <a:custGeom>
              <a:avLst/>
              <a:gdLst/>
              <a:ahLst/>
              <a:cxnLst/>
              <a:rect l="l" t="t" r="r" b="b"/>
              <a:pathLst>
                <a:path w="4936" h="3742" extrusionOk="0">
                  <a:moveTo>
                    <a:pt x="3536" y="1"/>
                  </a:moveTo>
                  <a:cubicBezTo>
                    <a:pt x="3244" y="1"/>
                    <a:pt x="2932" y="86"/>
                    <a:pt x="2645" y="276"/>
                  </a:cubicBezTo>
                  <a:cubicBezTo>
                    <a:pt x="2009" y="698"/>
                    <a:pt x="1753" y="860"/>
                    <a:pt x="1210" y="1117"/>
                  </a:cubicBezTo>
                  <a:cubicBezTo>
                    <a:pt x="666" y="1373"/>
                    <a:pt x="1" y="1689"/>
                    <a:pt x="21" y="2408"/>
                  </a:cubicBezTo>
                  <a:cubicBezTo>
                    <a:pt x="41" y="3129"/>
                    <a:pt x="810" y="3741"/>
                    <a:pt x="810" y="3741"/>
                  </a:cubicBezTo>
                  <a:lnTo>
                    <a:pt x="3629" y="2419"/>
                  </a:lnTo>
                  <a:cubicBezTo>
                    <a:pt x="3629" y="2419"/>
                    <a:pt x="3629" y="2419"/>
                    <a:pt x="3630" y="2419"/>
                  </a:cubicBezTo>
                  <a:cubicBezTo>
                    <a:pt x="3658" y="2419"/>
                    <a:pt x="4394" y="2409"/>
                    <a:pt x="4706" y="1352"/>
                  </a:cubicBezTo>
                  <a:cubicBezTo>
                    <a:pt x="4935" y="575"/>
                    <a:pt x="4298" y="1"/>
                    <a:pt x="3536" y="1"/>
                  </a:cubicBezTo>
                  <a:close/>
                </a:path>
              </a:pathLst>
            </a:custGeom>
            <a:solidFill>
              <a:srgbClr val="101A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4580488" y="1715850"/>
              <a:ext cx="188400" cy="62325"/>
            </a:xfrm>
            <a:custGeom>
              <a:avLst/>
              <a:gdLst/>
              <a:ahLst/>
              <a:cxnLst/>
              <a:rect l="l" t="t" r="r" b="b"/>
              <a:pathLst>
                <a:path w="7536" h="2493" extrusionOk="0">
                  <a:moveTo>
                    <a:pt x="970" y="0"/>
                  </a:moveTo>
                  <a:lnTo>
                    <a:pt x="1" y="2492"/>
                  </a:lnTo>
                  <a:lnTo>
                    <a:pt x="7520" y="2492"/>
                  </a:lnTo>
                  <a:cubicBezTo>
                    <a:pt x="7536" y="1277"/>
                    <a:pt x="4629" y="984"/>
                    <a:pt x="4629" y="984"/>
                  </a:cubicBezTo>
                  <a:lnTo>
                    <a:pt x="387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4580488" y="1764200"/>
              <a:ext cx="188075" cy="13950"/>
            </a:xfrm>
            <a:custGeom>
              <a:avLst/>
              <a:gdLst/>
              <a:ahLst/>
              <a:cxnLst/>
              <a:rect l="l" t="t" r="r" b="b"/>
              <a:pathLst>
                <a:path w="7523" h="558" extrusionOk="0">
                  <a:moveTo>
                    <a:pt x="217" y="0"/>
                  </a:moveTo>
                  <a:lnTo>
                    <a:pt x="1" y="557"/>
                  </a:lnTo>
                  <a:lnTo>
                    <a:pt x="7520" y="557"/>
                  </a:lnTo>
                  <a:cubicBezTo>
                    <a:pt x="7523" y="344"/>
                    <a:pt x="7434" y="160"/>
                    <a:pt x="7289" y="0"/>
                  </a:cubicBezTo>
                  <a:close/>
                </a:path>
              </a:pathLst>
            </a:custGeom>
            <a:solidFill>
              <a:srgbClr val="0A0A0A">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4158788" y="1715850"/>
              <a:ext cx="188400" cy="62325"/>
            </a:xfrm>
            <a:custGeom>
              <a:avLst/>
              <a:gdLst/>
              <a:ahLst/>
              <a:cxnLst/>
              <a:rect l="l" t="t" r="r" b="b"/>
              <a:pathLst>
                <a:path w="7536" h="2493" extrusionOk="0">
                  <a:moveTo>
                    <a:pt x="969" y="0"/>
                  </a:moveTo>
                  <a:lnTo>
                    <a:pt x="1" y="2492"/>
                  </a:lnTo>
                  <a:lnTo>
                    <a:pt x="7520" y="2492"/>
                  </a:lnTo>
                  <a:cubicBezTo>
                    <a:pt x="7536" y="1277"/>
                    <a:pt x="4628" y="984"/>
                    <a:pt x="4628" y="984"/>
                  </a:cubicBezTo>
                  <a:lnTo>
                    <a:pt x="387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4158788" y="1764200"/>
              <a:ext cx="188075" cy="13950"/>
            </a:xfrm>
            <a:custGeom>
              <a:avLst/>
              <a:gdLst/>
              <a:ahLst/>
              <a:cxnLst/>
              <a:rect l="l" t="t" r="r" b="b"/>
              <a:pathLst>
                <a:path w="7523" h="558" extrusionOk="0">
                  <a:moveTo>
                    <a:pt x="217" y="0"/>
                  </a:moveTo>
                  <a:lnTo>
                    <a:pt x="1" y="557"/>
                  </a:lnTo>
                  <a:lnTo>
                    <a:pt x="7520" y="557"/>
                  </a:lnTo>
                  <a:cubicBezTo>
                    <a:pt x="7523" y="344"/>
                    <a:pt x="7434" y="160"/>
                    <a:pt x="7289" y="0"/>
                  </a:cubicBezTo>
                  <a:close/>
                </a:path>
              </a:pathLst>
            </a:custGeom>
            <a:solidFill>
              <a:srgbClr val="0A0A0A">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4639438" y="710525"/>
              <a:ext cx="293500" cy="272775"/>
            </a:xfrm>
            <a:custGeom>
              <a:avLst/>
              <a:gdLst/>
              <a:ahLst/>
              <a:cxnLst/>
              <a:rect l="l" t="t" r="r" b="b"/>
              <a:pathLst>
                <a:path w="11740" h="10911" extrusionOk="0">
                  <a:moveTo>
                    <a:pt x="11232" y="1"/>
                  </a:moveTo>
                  <a:cubicBezTo>
                    <a:pt x="10931" y="1"/>
                    <a:pt x="10253" y="399"/>
                    <a:pt x="9960" y="746"/>
                  </a:cubicBezTo>
                  <a:cubicBezTo>
                    <a:pt x="9632" y="1136"/>
                    <a:pt x="9444" y="1891"/>
                    <a:pt x="9444" y="1891"/>
                  </a:cubicBezTo>
                  <a:lnTo>
                    <a:pt x="4486" y="5800"/>
                  </a:lnTo>
                  <a:lnTo>
                    <a:pt x="4670" y="4564"/>
                  </a:lnTo>
                  <a:lnTo>
                    <a:pt x="1056" y="4564"/>
                  </a:lnTo>
                  <a:cubicBezTo>
                    <a:pt x="1056" y="4564"/>
                    <a:pt x="700" y="5963"/>
                    <a:pt x="358" y="7511"/>
                  </a:cubicBezTo>
                  <a:cubicBezTo>
                    <a:pt x="0" y="9128"/>
                    <a:pt x="1151" y="10910"/>
                    <a:pt x="2823" y="10910"/>
                  </a:cubicBezTo>
                  <a:cubicBezTo>
                    <a:pt x="3421" y="10910"/>
                    <a:pt x="4086" y="10682"/>
                    <a:pt x="4772" y="10136"/>
                  </a:cubicBezTo>
                  <a:cubicBezTo>
                    <a:pt x="6790" y="8532"/>
                    <a:pt x="9396" y="4196"/>
                    <a:pt x="10120" y="2954"/>
                  </a:cubicBezTo>
                  <a:cubicBezTo>
                    <a:pt x="10235" y="2756"/>
                    <a:pt x="10425" y="2608"/>
                    <a:pt x="10648" y="2557"/>
                  </a:cubicBezTo>
                  <a:cubicBezTo>
                    <a:pt x="11740" y="2307"/>
                    <a:pt x="11636" y="1729"/>
                    <a:pt x="11478" y="1608"/>
                  </a:cubicBezTo>
                  <a:cubicBezTo>
                    <a:pt x="11590" y="1423"/>
                    <a:pt x="11682" y="1187"/>
                    <a:pt x="11487" y="1033"/>
                  </a:cubicBezTo>
                  <a:cubicBezTo>
                    <a:pt x="11620" y="592"/>
                    <a:pt x="11323" y="473"/>
                    <a:pt x="11323" y="473"/>
                  </a:cubicBezTo>
                  <a:cubicBezTo>
                    <a:pt x="11323" y="473"/>
                    <a:pt x="11548" y="132"/>
                    <a:pt x="11323" y="18"/>
                  </a:cubicBezTo>
                  <a:cubicBezTo>
                    <a:pt x="11299" y="6"/>
                    <a:pt x="11268" y="1"/>
                    <a:pt x="11232" y="1"/>
                  </a:cubicBezTo>
                  <a:close/>
                </a:path>
              </a:pathLst>
            </a:custGeom>
            <a:solidFill>
              <a:srgbClr val="F4C8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4657288" y="824625"/>
              <a:ext cx="98900" cy="62200"/>
            </a:xfrm>
            <a:custGeom>
              <a:avLst/>
              <a:gdLst/>
              <a:ahLst/>
              <a:cxnLst/>
              <a:rect l="l" t="t" r="r" b="b"/>
              <a:pathLst>
                <a:path w="3956" h="2488" extrusionOk="0">
                  <a:moveTo>
                    <a:pt x="342" y="0"/>
                  </a:moveTo>
                  <a:cubicBezTo>
                    <a:pt x="342" y="0"/>
                    <a:pt x="195" y="576"/>
                    <a:pt x="1" y="1396"/>
                  </a:cubicBezTo>
                  <a:cubicBezTo>
                    <a:pt x="899" y="1530"/>
                    <a:pt x="1350" y="1894"/>
                    <a:pt x="1575" y="2230"/>
                  </a:cubicBezTo>
                  <a:cubicBezTo>
                    <a:pt x="1690" y="2400"/>
                    <a:pt x="1876" y="2488"/>
                    <a:pt x="2065" y="2488"/>
                  </a:cubicBezTo>
                  <a:cubicBezTo>
                    <a:pt x="2204" y="2488"/>
                    <a:pt x="2344" y="2440"/>
                    <a:pt x="2459" y="2344"/>
                  </a:cubicBezTo>
                  <a:lnTo>
                    <a:pt x="3772" y="1236"/>
                  </a:lnTo>
                  <a:lnTo>
                    <a:pt x="3956" y="0"/>
                  </a:lnTo>
                  <a:close/>
                </a:path>
              </a:pathLst>
            </a:custGeom>
            <a:solidFill>
              <a:srgbClr val="F0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4171863" y="941600"/>
              <a:ext cx="655100" cy="780425"/>
            </a:xfrm>
            <a:custGeom>
              <a:avLst/>
              <a:gdLst/>
              <a:ahLst/>
              <a:cxnLst/>
              <a:rect l="l" t="t" r="r" b="b"/>
              <a:pathLst>
                <a:path w="26204" h="31217" extrusionOk="0">
                  <a:moveTo>
                    <a:pt x="8858" y="1"/>
                  </a:moveTo>
                  <a:cubicBezTo>
                    <a:pt x="8858" y="1"/>
                    <a:pt x="4675" y="12436"/>
                    <a:pt x="4593" y="15389"/>
                  </a:cubicBezTo>
                  <a:cubicBezTo>
                    <a:pt x="3691" y="16578"/>
                    <a:pt x="3506" y="17890"/>
                    <a:pt x="3445" y="18874"/>
                  </a:cubicBezTo>
                  <a:cubicBezTo>
                    <a:pt x="3383" y="19858"/>
                    <a:pt x="2655" y="20002"/>
                    <a:pt x="2378" y="21540"/>
                  </a:cubicBezTo>
                  <a:cubicBezTo>
                    <a:pt x="2102" y="23077"/>
                    <a:pt x="2183" y="24174"/>
                    <a:pt x="1907" y="25250"/>
                  </a:cubicBezTo>
                  <a:cubicBezTo>
                    <a:pt x="1630" y="26326"/>
                    <a:pt x="801" y="27434"/>
                    <a:pt x="523" y="28756"/>
                  </a:cubicBezTo>
                  <a:cubicBezTo>
                    <a:pt x="246" y="30078"/>
                    <a:pt x="1" y="31217"/>
                    <a:pt x="1" y="31217"/>
                  </a:cubicBezTo>
                  <a:lnTo>
                    <a:pt x="3845" y="31217"/>
                  </a:lnTo>
                  <a:lnTo>
                    <a:pt x="13183" y="5926"/>
                  </a:lnTo>
                  <a:lnTo>
                    <a:pt x="14353" y="5896"/>
                  </a:lnTo>
                  <a:lnTo>
                    <a:pt x="20790" y="16854"/>
                  </a:lnTo>
                  <a:cubicBezTo>
                    <a:pt x="20175" y="17931"/>
                    <a:pt x="19898" y="19438"/>
                    <a:pt x="19867" y="20391"/>
                  </a:cubicBezTo>
                  <a:cubicBezTo>
                    <a:pt x="19837" y="21345"/>
                    <a:pt x="19191" y="21837"/>
                    <a:pt x="18730" y="23098"/>
                  </a:cubicBezTo>
                  <a:cubicBezTo>
                    <a:pt x="18269" y="24358"/>
                    <a:pt x="18330" y="25958"/>
                    <a:pt x="18175" y="27188"/>
                  </a:cubicBezTo>
                  <a:cubicBezTo>
                    <a:pt x="18022" y="28418"/>
                    <a:pt x="17346" y="29033"/>
                    <a:pt x="17285" y="29771"/>
                  </a:cubicBezTo>
                  <a:cubicBezTo>
                    <a:pt x="17222" y="30509"/>
                    <a:pt x="16885" y="31217"/>
                    <a:pt x="16885" y="31217"/>
                  </a:cubicBezTo>
                  <a:lnTo>
                    <a:pt x="20575" y="31217"/>
                  </a:lnTo>
                  <a:cubicBezTo>
                    <a:pt x="20575" y="31217"/>
                    <a:pt x="23803" y="23252"/>
                    <a:pt x="25003" y="20330"/>
                  </a:cubicBezTo>
                  <a:cubicBezTo>
                    <a:pt x="26203" y="17409"/>
                    <a:pt x="25895" y="15563"/>
                    <a:pt x="24650" y="12949"/>
                  </a:cubicBezTo>
                  <a:cubicBezTo>
                    <a:pt x="23405" y="10335"/>
                    <a:pt x="19590" y="2216"/>
                    <a:pt x="19590" y="2216"/>
                  </a:cubicBezTo>
                  <a:cubicBezTo>
                    <a:pt x="20113" y="770"/>
                    <a:pt x="19418" y="2"/>
                    <a:pt x="19418" y="2"/>
                  </a:cubicBezTo>
                  <a:lnTo>
                    <a:pt x="194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4378538" y="941600"/>
              <a:ext cx="304125" cy="121125"/>
            </a:xfrm>
            <a:custGeom>
              <a:avLst/>
              <a:gdLst/>
              <a:ahLst/>
              <a:cxnLst/>
              <a:rect l="l" t="t" r="r" b="b"/>
              <a:pathLst>
                <a:path w="12165" h="4845" extrusionOk="0">
                  <a:moveTo>
                    <a:pt x="591" y="1"/>
                  </a:moveTo>
                  <a:cubicBezTo>
                    <a:pt x="591" y="1"/>
                    <a:pt x="360" y="777"/>
                    <a:pt x="0" y="1791"/>
                  </a:cubicBezTo>
                  <a:cubicBezTo>
                    <a:pt x="423" y="2067"/>
                    <a:pt x="1412" y="2343"/>
                    <a:pt x="3707" y="2595"/>
                  </a:cubicBezTo>
                  <a:cubicBezTo>
                    <a:pt x="5889" y="2835"/>
                    <a:pt x="8413" y="4194"/>
                    <a:pt x="10437" y="4795"/>
                  </a:cubicBezTo>
                  <a:cubicBezTo>
                    <a:pt x="10551" y="4829"/>
                    <a:pt x="10664" y="4845"/>
                    <a:pt x="10772" y="4845"/>
                  </a:cubicBezTo>
                  <a:cubicBezTo>
                    <a:pt x="11565" y="4845"/>
                    <a:pt x="12165" y="4006"/>
                    <a:pt x="11796" y="3222"/>
                  </a:cubicBezTo>
                  <a:cubicBezTo>
                    <a:pt x="11503" y="2598"/>
                    <a:pt x="11323" y="2216"/>
                    <a:pt x="11323" y="2216"/>
                  </a:cubicBezTo>
                  <a:cubicBezTo>
                    <a:pt x="11846" y="770"/>
                    <a:pt x="11151" y="1"/>
                    <a:pt x="11151" y="1"/>
                  </a:cubicBezTo>
                  <a:close/>
                </a:path>
              </a:pathLst>
            </a:custGeom>
            <a:solidFill>
              <a:srgbClr val="0A0A0A">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4515038" y="947000"/>
              <a:ext cx="45275" cy="142475"/>
            </a:xfrm>
            <a:custGeom>
              <a:avLst/>
              <a:gdLst/>
              <a:ahLst/>
              <a:cxnLst/>
              <a:rect l="l" t="t" r="r" b="b"/>
              <a:pathLst>
                <a:path w="1811" h="5699" extrusionOk="0">
                  <a:moveTo>
                    <a:pt x="1801" y="1"/>
                  </a:moveTo>
                  <a:lnTo>
                    <a:pt x="0" y="5697"/>
                  </a:lnTo>
                  <a:lnTo>
                    <a:pt x="9" y="5699"/>
                  </a:lnTo>
                  <a:lnTo>
                    <a:pt x="1811" y="4"/>
                  </a:lnTo>
                  <a:lnTo>
                    <a:pt x="18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4532513" y="949525"/>
              <a:ext cx="56175" cy="84700"/>
            </a:xfrm>
            <a:custGeom>
              <a:avLst/>
              <a:gdLst/>
              <a:ahLst/>
              <a:cxnLst/>
              <a:rect l="l" t="t" r="r" b="b"/>
              <a:pathLst>
                <a:path w="2247" h="3388" extrusionOk="0">
                  <a:moveTo>
                    <a:pt x="2238" y="0"/>
                  </a:moveTo>
                  <a:lnTo>
                    <a:pt x="1666" y="1676"/>
                  </a:lnTo>
                  <a:cubicBezTo>
                    <a:pt x="1534" y="2065"/>
                    <a:pt x="1313" y="2423"/>
                    <a:pt x="1026" y="2716"/>
                  </a:cubicBezTo>
                  <a:cubicBezTo>
                    <a:pt x="740" y="3010"/>
                    <a:pt x="386" y="3238"/>
                    <a:pt x="1" y="3379"/>
                  </a:cubicBezTo>
                  <a:lnTo>
                    <a:pt x="4" y="3387"/>
                  </a:lnTo>
                  <a:cubicBezTo>
                    <a:pt x="390" y="3247"/>
                    <a:pt x="746" y="3017"/>
                    <a:pt x="1033" y="2723"/>
                  </a:cubicBezTo>
                  <a:cubicBezTo>
                    <a:pt x="1320" y="2430"/>
                    <a:pt x="1542" y="2069"/>
                    <a:pt x="1675" y="1680"/>
                  </a:cubicBezTo>
                  <a:lnTo>
                    <a:pt x="2247" y="4"/>
                  </a:lnTo>
                  <a:lnTo>
                    <a:pt x="22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4359488" y="946975"/>
              <a:ext cx="93150" cy="90025"/>
            </a:xfrm>
            <a:custGeom>
              <a:avLst/>
              <a:gdLst/>
              <a:ahLst/>
              <a:cxnLst/>
              <a:rect l="l" t="t" r="r" b="b"/>
              <a:pathLst>
                <a:path w="3726" h="3601" extrusionOk="0">
                  <a:moveTo>
                    <a:pt x="3716" y="1"/>
                  </a:moveTo>
                  <a:cubicBezTo>
                    <a:pt x="3715" y="10"/>
                    <a:pt x="3588" y="889"/>
                    <a:pt x="3068" y="1767"/>
                  </a:cubicBezTo>
                  <a:cubicBezTo>
                    <a:pt x="2763" y="2282"/>
                    <a:pt x="2385" y="2696"/>
                    <a:pt x="1942" y="2996"/>
                  </a:cubicBezTo>
                  <a:cubicBezTo>
                    <a:pt x="1390" y="3373"/>
                    <a:pt x="737" y="3573"/>
                    <a:pt x="1" y="3592"/>
                  </a:cubicBezTo>
                  <a:lnTo>
                    <a:pt x="2" y="3600"/>
                  </a:lnTo>
                  <a:cubicBezTo>
                    <a:pt x="739" y="3582"/>
                    <a:pt x="1394" y="3381"/>
                    <a:pt x="1949" y="3005"/>
                  </a:cubicBezTo>
                  <a:cubicBezTo>
                    <a:pt x="2391" y="2702"/>
                    <a:pt x="2771" y="2287"/>
                    <a:pt x="3077" y="1771"/>
                  </a:cubicBezTo>
                  <a:cubicBezTo>
                    <a:pt x="3597" y="892"/>
                    <a:pt x="3724" y="11"/>
                    <a:pt x="3725" y="3"/>
                  </a:cubicBezTo>
                  <a:lnTo>
                    <a:pt x="371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4171863" y="1697400"/>
              <a:ext cx="105200" cy="24625"/>
            </a:xfrm>
            <a:custGeom>
              <a:avLst/>
              <a:gdLst/>
              <a:ahLst/>
              <a:cxnLst/>
              <a:rect l="l" t="t" r="r" b="b"/>
              <a:pathLst>
                <a:path w="4208" h="985" extrusionOk="0">
                  <a:moveTo>
                    <a:pt x="211" y="1"/>
                  </a:moveTo>
                  <a:cubicBezTo>
                    <a:pt x="85" y="591"/>
                    <a:pt x="1" y="985"/>
                    <a:pt x="1" y="985"/>
                  </a:cubicBezTo>
                  <a:lnTo>
                    <a:pt x="3845" y="985"/>
                  </a:lnTo>
                  <a:lnTo>
                    <a:pt x="42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8"/>
            <p:cNvSpPr/>
            <p:nvPr/>
          </p:nvSpPr>
          <p:spPr>
            <a:xfrm>
              <a:off x="4593963" y="1697400"/>
              <a:ext cx="102275" cy="24625"/>
            </a:xfrm>
            <a:custGeom>
              <a:avLst/>
              <a:gdLst/>
              <a:ahLst/>
              <a:cxnLst/>
              <a:rect l="l" t="t" r="r" b="b"/>
              <a:pathLst>
                <a:path w="4091" h="985" extrusionOk="0">
                  <a:moveTo>
                    <a:pt x="329" y="1"/>
                  </a:moveTo>
                  <a:cubicBezTo>
                    <a:pt x="209" y="547"/>
                    <a:pt x="1" y="985"/>
                    <a:pt x="1" y="985"/>
                  </a:cubicBezTo>
                  <a:lnTo>
                    <a:pt x="3690" y="985"/>
                  </a:lnTo>
                  <a:cubicBezTo>
                    <a:pt x="3690" y="985"/>
                    <a:pt x="3841" y="612"/>
                    <a:pt x="40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8"/>
            <p:cNvSpPr/>
            <p:nvPr/>
          </p:nvSpPr>
          <p:spPr>
            <a:xfrm>
              <a:off x="4269238" y="574425"/>
              <a:ext cx="522325" cy="378775"/>
            </a:xfrm>
            <a:custGeom>
              <a:avLst/>
              <a:gdLst/>
              <a:ahLst/>
              <a:cxnLst/>
              <a:rect l="l" t="t" r="r" b="b"/>
              <a:pathLst>
                <a:path w="20893" h="15151" extrusionOk="0">
                  <a:moveTo>
                    <a:pt x="15156" y="1"/>
                  </a:moveTo>
                  <a:cubicBezTo>
                    <a:pt x="13631" y="1"/>
                    <a:pt x="10180" y="429"/>
                    <a:pt x="10180" y="429"/>
                  </a:cubicBezTo>
                  <a:cubicBezTo>
                    <a:pt x="8816" y="716"/>
                    <a:pt x="6326" y="1031"/>
                    <a:pt x="5280" y="2032"/>
                  </a:cubicBezTo>
                  <a:cubicBezTo>
                    <a:pt x="4234" y="3033"/>
                    <a:pt x="4224" y="3864"/>
                    <a:pt x="3296" y="4563"/>
                  </a:cubicBezTo>
                  <a:cubicBezTo>
                    <a:pt x="2411" y="5232"/>
                    <a:pt x="2440" y="6108"/>
                    <a:pt x="1907" y="7052"/>
                  </a:cubicBezTo>
                  <a:cubicBezTo>
                    <a:pt x="1375" y="7994"/>
                    <a:pt x="186" y="8835"/>
                    <a:pt x="0" y="9553"/>
                  </a:cubicBezTo>
                  <a:lnTo>
                    <a:pt x="5947" y="9553"/>
                  </a:lnTo>
                  <a:lnTo>
                    <a:pt x="4552" y="15150"/>
                  </a:lnTo>
                  <a:lnTo>
                    <a:pt x="15172" y="15150"/>
                  </a:lnTo>
                  <a:cubicBezTo>
                    <a:pt x="16034" y="15150"/>
                    <a:pt x="16198" y="14720"/>
                    <a:pt x="15726" y="14084"/>
                  </a:cubicBezTo>
                  <a:lnTo>
                    <a:pt x="16690" y="10024"/>
                  </a:lnTo>
                  <a:lnTo>
                    <a:pt x="20319" y="10004"/>
                  </a:lnTo>
                  <a:cubicBezTo>
                    <a:pt x="20319" y="10004"/>
                    <a:pt x="20360" y="8036"/>
                    <a:pt x="20319" y="6703"/>
                  </a:cubicBezTo>
                  <a:cubicBezTo>
                    <a:pt x="20278" y="5370"/>
                    <a:pt x="20892" y="2295"/>
                    <a:pt x="19540" y="1311"/>
                  </a:cubicBezTo>
                  <a:cubicBezTo>
                    <a:pt x="18187" y="326"/>
                    <a:pt x="16726" y="139"/>
                    <a:pt x="15592" y="19"/>
                  </a:cubicBezTo>
                  <a:cubicBezTo>
                    <a:pt x="15477" y="6"/>
                    <a:pt x="15329" y="1"/>
                    <a:pt x="151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8"/>
            <p:cNvSpPr/>
            <p:nvPr/>
          </p:nvSpPr>
          <p:spPr>
            <a:xfrm>
              <a:off x="4686463" y="722350"/>
              <a:ext cx="91050" cy="102675"/>
            </a:xfrm>
            <a:custGeom>
              <a:avLst/>
              <a:gdLst/>
              <a:ahLst/>
              <a:cxnLst/>
              <a:rect l="l" t="t" r="r" b="b"/>
              <a:pathLst>
                <a:path w="3642" h="4107" extrusionOk="0">
                  <a:moveTo>
                    <a:pt x="1135" y="1"/>
                  </a:moveTo>
                  <a:cubicBezTo>
                    <a:pt x="1000" y="1"/>
                    <a:pt x="865" y="87"/>
                    <a:pt x="831" y="244"/>
                  </a:cubicBezTo>
                  <a:lnTo>
                    <a:pt x="1" y="4107"/>
                  </a:lnTo>
                  <a:lnTo>
                    <a:pt x="3630" y="4087"/>
                  </a:lnTo>
                  <a:cubicBezTo>
                    <a:pt x="3630" y="4087"/>
                    <a:pt x="3636" y="3751"/>
                    <a:pt x="3642" y="3267"/>
                  </a:cubicBezTo>
                  <a:cubicBezTo>
                    <a:pt x="2888" y="2842"/>
                    <a:pt x="1908" y="2841"/>
                    <a:pt x="1866" y="1842"/>
                  </a:cubicBezTo>
                  <a:cubicBezTo>
                    <a:pt x="1835" y="1103"/>
                    <a:pt x="1611" y="535"/>
                    <a:pt x="1395" y="153"/>
                  </a:cubicBezTo>
                  <a:cubicBezTo>
                    <a:pt x="1337" y="49"/>
                    <a:pt x="1236" y="1"/>
                    <a:pt x="1135" y="1"/>
                  </a:cubicBezTo>
                  <a:close/>
                </a:path>
              </a:pathLst>
            </a:custGeom>
            <a:solidFill>
              <a:srgbClr val="0A0A0A">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8"/>
            <p:cNvSpPr/>
            <p:nvPr/>
          </p:nvSpPr>
          <p:spPr>
            <a:xfrm>
              <a:off x="4710838" y="658025"/>
              <a:ext cx="10225" cy="55400"/>
            </a:xfrm>
            <a:custGeom>
              <a:avLst/>
              <a:gdLst/>
              <a:ahLst/>
              <a:cxnLst/>
              <a:rect l="l" t="t" r="r" b="b"/>
              <a:pathLst>
                <a:path w="409" h="2216" extrusionOk="0">
                  <a:moveTo>
                    <a:pt x="399" y="0"/>
                  </a:moveTo>
                  <a:lnTo>
                    <a:pt x="0" y="2215"/>
                  </a:lnTo>
                  <a:lnTo>
                    <a:pt x="10" y="2216"/>
                  </a:lnTo>
                  <a:lnTo>
                    <a:pt x="409" y="2"/>
                  </a:lnTo>
                  <a:lnTo>
                    <a:pt x="3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8"/>
            <p:cNvSpPr/>
            <p:nvPr/>
          </p:nvSpPr>
          <p:spPr>
            <a:xfrm>
              <a:off x="4722288" y="680950"/>
              <a:ext cx="26350" cy="32450"/>
            </a:xfrm>
            <a:custGeom>
              <a:avLst/>
              <a:gdLst/>
              <a:ahLst/>
              <a:cxnLst/>
              <a:rect l="l" t="t" r="r" b="b"/>
              <a:pathLst>
                <a:path w="1054" h="1298" extrusionOk="0">
                  <a:moveTo>
                    <a:pt x="1045" y="1"/>
                  </a:moveTo>
                  <a:cubicBezTo>
                    <a:pt x="1042" y="8"/>
                    <a:pt x="714" y="743"/>
                    <a:pt x="0" y="1290"/>
                  </a:cubicBezTo>
                  <a:lnTo>
                    <a:pt x="6" y="1298"/>
                  </a:lnTo>
                  <a:cubicBezTo>
                    <a:pt x="721" y="750"/>
                    <a:pt x="1050" y="11"/>
                    <a:pt x="1053" y="4"/>
                  </a:cubicBezTo>
                  <a:lnTo>
                    <a:pt x="10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8"/>
            <p:cNvSpPr/>
            <p:nvPr/>
          </p:nvSpPr>
          <p:spPr>
            <a:xfrm>
              <a:off x="4383038" y="730625"/>
              <a:ext cx="201625" cy="222600"/>
            </a:xfrm>
            <a:custGeom>
              <a:avLst/>
              <a:gdLst/>
              <a:ahLst/>
              <a:cxnLst/>
              <a:rect l="l" t="t" r="r" b="b"/>
              <a:pathLst>
                <a:path w="8065" h="8904" extrusionOk="0">
                  <a:moveTo>
                    <a:pt x="3367" y="1"/>
                  </a:moveTo>
                  <a:cubicBezTo>
                    <a:pt x="3253" y="1"/>
                    <a:pt x="3140" y="66"/>
                    <a:pt x="3099" y="203"/>
                  </a:cubicBezTo>
                  <a:lnTo>
                    <a:pt x="2194" y="3305"/>
                  </a:lnTo>
                  <a:lnTo>
                    <a:pt x="1395" y="3305"/>
                  </a:lnTo>
                  <a:lnTo>
                    <a:pt x="0" y="8902"/>
                  </a:lnTo>
                  <a:cubicBezTo>
                    <a:pt x="120" y="8903"/>
                    <a:pt x="654" y="8904"/>
                    <a:pt x="1417" y="8904"/>
                  </a:cubicBezTo>
                  <a:cubicBezTo>
                    <a:pt x="3059" y="8904"/>
                    <a:pt x="5763" y="8902"/>
                    <a:pt x="7674" y="8901"/>
                  </a:cubicBezTo>
                  <a:cubicBezTo>
                    <a:pt x="7957" y="8901"/>
                    <a:pt x="8064" y="8542"/>
                    <a:pt x="7833" y="8375"/>
                  </a:cubicBezTo>
                  <a:cubicBezTo>
                    <a:pt x="7033" y="7800"/>
                    <a:pt x="6583" y="6846"/>
                    <a:pt x="6131" y="5929"/>
                  </a:cubicBezTo>
                  <a:cubicBezTo>
                    <a:pt x="5454" y="4556"/>
                    <a:pt x="3363" y="4104"/>
                    <a:pt x="3630" y="2280"/>
                  </a:cubicBezTo>
                  <a:cubicBezTo>
                    <a:pt x="3746" y="1478"/>
                    <a:pt x="3716" y="778"/>
                    <a:pt x="3648" y="246"/>
                  </a:cubicBezTo>
                  <a:cubicBezTo>
                    <a:pt x="3626" y="86"/>
                    <a:pt x="3496" y="1"/>
                    <a:pt x="3367" y="1"/>
                  </a:cubicBezTo>
                  <a:close/>
                </a:path>
              </a:pathLst>
            </a:custGeom>
            <a:solidFill>
              <a:srgbClr val="0A0A0A">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8"/>
            <p:cNvSpPr/>
            <p:nvPr/>
          </p:nvSpPr>
          <p:spPr>
            <a:xfrm>
              <a:off x="4434813" y="619750"/>
              <a:ext cx="46675" cy="90150"/>
            </a:xfrm>
            <a:custGeom>
              <a:avLst/>
              <a:gdLst/>
              <a:ahLst/>
              <a:cxnLst/>
              <a:rect l="l" t="t" r="r" b="b"/>
              <a:pathLst>
                <a:path w="1867" h="3606" extrusionOk="0">
                  <a:moveTo>
                    <a:pt x="0" y="0"/>
                  </a:moveTo>
                  <a:lnTo>
                    <a:pt x="0" y="10"/>
                  </a:lnTo>
                  <a:cubicBezTo>
                    <a:pt x="263" y="10"/>
                    <a:pt x="512" y="72"/>
                    <a:pt x="739" y="196"/>
                  </a:cubicBezTo>
                  <a:cubicBezTo>
                    <a:pt x="955" y="313"/>
                    <a:pt x="1147" y="485"/>
                    <a:pt x="1308" y="704"/>
                  </a:cubicBezTo>
                  <a:cubicBezTo>
                    <a:pt x="1563" y="1048"/>
                    <a:pt x="1730" y="1494"/>
                    <a:pt x="1792" y="1996"/>
                  </a:cubicBezTo>
                  <a:cubicBezTo>
                    <a:pt x="1857" y="2514"/>
                    <a:pt x="1804" y="3070"/>
                    <a:pt x="1641" y="3602"/>
                  </a:cubicBezTo>
                  <a:lnTo>
                    <a:pt x="1650" y="3605"/>
                  </a:lnTo>
                  <a:cubicBezTo>
                    <a:pt x="1814" y="3072"/>
                    <a:pt x="1867" y="2514"/>
                    <a:pt x="1802" y="1994"/>
                  </a:cubicBezTo>
                  <a:cubicBezTo>
                    <a:pt x="1740" y="1492"/>
                    <a:pt x="1571" y="1043"/>
                    <a:pt x="1316" y="697"/>
                  </a:cubicBezTo>
                  <a:cubicBezTo>
                    <a:pt x="1153" y="478"/>
                    <a:pt x="961" y="306"/>
                    <a:pt x="743" y="187"/>
                  </a:cubicBezTo>
                  <a:cubicBezTo>
                    <a:pt x="515" y="64"/>
                    <a:pt x="266"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8"/>
            <p:cNvSpPr/>
            <p:nvPr/>
          </p:nvSpPr>
          <p:spPr>
            <a:xfrm>
              <a:off x="4257988" y="761250"/>
              <a:ext cx="362650" cy="228150"/>
            </a:xfrm>
            <a:custGeom>
              <a:avLst/>
              <a:gdLst/>
              <a:ahLst/>
              <a:cxnLst/>
              <a:rect l="l" t="t" r="r" b="b"/>
              <a:pathLst>
                <a:path w="14506" h="9126" extrusionOk="0">
                  <a:moveTo>
                    <a:pt x="13722" y="0"/>
                  </a:moveTo>
                  <a:cubicBezTo>
                    <a:pt x="13397" y="0"/>
                    <a:pt x="12962" y="78"/>
                    <a:pt x="12762" y="286"/>
                  </a:cubicBezTo>
                  <a:cubicBezTo>
                    <a:pt x="12476" y="583"/>
                    <a:pt x="11737" y="1526"/>
                    <a:pt x="11737" y="1526"/>
                  </a:cubicBezTo>
                  <a:lnTo>
                    <a:pt x="6406" y="3740"/>
                  </a:lnTo>
                  <a:lnTo>
                    <a:pt x="6806" y="2080"/>
                  </a:lnTo>
                  <a:lnTo>
                    <a:pt x="1968" y="2080"/>
                  </a:lnTo>
                  <a:cubicBezTo>
                    <a:pt x="1968" y="2080"/>
                    <a:pt x="1382" y="3304"/>
                    <a:pt x="601" y="5680"/>
                  </a:cubicBezTo>
                  <a:cubicBezTo>
                    <a:pt x="0" y="7505"/>
                    <a:pt x="729" y="9126"/>
                    <a:pt x="2604" y="9126"/>
                  </a:cubicBezTo>
                  <a:cubicBezTo>
                    <a:pt x="3950" y="9126"/>
                    <a:pt x="5886" y="8291"/>
                    <a:pt x="8344" y="6099"/>
                  </a:cubicBezTo>
                  <a:cubicBezTo>
                    <a:pt x="9433" y="5127"/>
                    <a:pt x="12220" y="2418"/>
                    <a:pt x="12220" y="2418"/>
                  </a:cubicBezTo>
                  <a:cubicBezTo>
                    <a:pt x="12250" y="2421"/>
                    <a:pt x="12281" y="2422"/>
                    <a:pt x="12312" y="2422"/>
                  </a:cubicBezTo>
                  <a:cubicBezTo>
                    <a:pt x="12820" y="2422"/>
                    <a:pt x="13439" y="2041"/>
                    <a:pt x="13604" y="1752"/>
                  </a:cubicBezTo>
                  <a:cubicBezTo>
                    <a:pt x="13647" y="1752"/>
                    <a:pt x="13712" y="1757"/>
                    <a:pt x="13784" y="1757"/>
                  </a:cubicBezTo>
                  <a:cubicBezTo>
                    <a:pt x="14001" y="1757"/>
                    <a:pt x="14288" y="1716"/>
                    <a:pt x="14280" y="1393"/>
                  </a:cubicBezTo>
                  <a:cubicBezTo>
                    <a:pt x="14485" y="1249"/>
                    <a:pt x="14505" y="1013"/>
                    <a:pt x="14341" y="849"/>
                  </a:cubicBezTo>
                  <a:cubicBezTo>
                    <a:pt x="14505" y="542"/>
                    <a:pt x="14218" y="378"/>
                    <a:pt x="14218" y="378"/>
                  </a:cubicBezTo>
                  <a:cubicBezTo>
                    <a:pt x="14218" y="378"/>
                    <a:pt x="14290" y="122"/>
                    <a:pt x="14054" y="40"/>
                  </a:cubicBezTo>
                  <a:cubicBezTo>
                    <a:pt x="13983" y="15"/>
                    <a:pt x="13863" y="0"/>
                    <a:pt x="13722" y="0"/>
                  </a:cubicBezTo>
                  <a:close/>
                </a:path>
              </a:pathLst>
            </a:custGeom>
            <a:solidFill>
              <a:srgbClr val="F4C8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8"/>
            <p:cNvSpPr/>
            <p:nvPr/>
          </p:nvSpPr>
          <p:spPr>
            <a:xfrm>
              <a:off x="4323363" y="854450"/>
              <a:ext cx="94800" cy="42000"/>
            </a:xfrm>
            <a:custGeom>
              <a:avLst/>
              <a:gdLst/>
              <a:ahLst/>
              <a:cxnLst/>
              <a:rect l="l" t="t" r="r" b="b"/>
              <a:pathLst>
                <a:path w="3792" h="1680" extrusionOk="0">
                  <a:moveTo>
                    <a:pt x="3783" y="1"/>
                  </a:moveTo>
                  <a:lnTo>
                    <a:pt x="0" y="1661"/>
                  </a:lnTo>
                  <a:lnTo>
                    <a:pt x="9" y="1680"/>
                  </a:lnTo>
                  <a:lnTo>
                    <a:pt x="3791" y="20"/>
                  </a:lnTo>
                  <a:lnTo>
                    <a:pt x="3783" y="1"/>
                  </a:lnTo>
                  <a:close/>
                </a:path>
              </a:pathLst>
            </a:custGeom>
            <a:solidFill>
              <a:srgbClr val="B8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8"/>
            <p:cNvSpPr/>
            <p:nvPr/>
          </p:nvSpPr>
          <p:spPr>
            <a:xfrm>
              <a:off x="4286563" y="813250"/>
              <a:ext cx="141600" cy="50875"/>
            </a:xfrm>
            <a:custGeom>
              <a:avLst/>
              <a:gdLst/>
              <a:ahLst/>
              <a:cxnLst/>
              <a:rect l="l" t="t" r="r" b="b"/>
              <a:pathLst>
                <a:path w="5664" h="2035" extrusionOk="0">
                  <a:moveTo>
                    <a:pt x="825" y="0"/>
                  </a:moveTo>
                  <a:cubicBezTo>
                    <a:pt x="825" y="0"/>
                    <a:pt x="496" y="689"/>
                    <a:pt x="0" y="2035"/>
                  </a:cubicBezTo>
                  <a:cubicBezTo>
                    <a:pt x="808" y="1340"/>
                    <a:pt x="1852" y="1302"/>
                    <a:pt x="3515" y="1276"/>
                  </a:cubicBezTo>
                  <a:cubicBezTo>
                    <a:pt x="3969" y="1269"/>
                    <a:pt x="4344" y="1232"/>
                    <a:pt x="4652" y="1178"/>
                  </a:cubicBezTo>
                  <a:cubicBezTo>
                    <a:pt x="5111" y="1097"/>
                    <a:pt x="5481" y="758"/>
                    <a:pt x="5590" y="304"/>
                  </a:cubicBezTo>
                  <a:lnTo>
                    <a:pt x="5663" y="0"/>
                  </a:lnTo>
                  <a:close/>
                </a:path>
              </a:pathLst>
            </a:custGeom>
            <a:solidFill>
              <a:srgbClr val="F0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8"/>
            <p:cNvSpPr/>
            <p:nvPr/>
          </p:nvSpPr>
          <p:spPr>
            <a:xfrm>
              <a:off x="4595813" y="770375"/>
              <a:ext cx="17600" cy="1200"/>
            </a:xfrm>
            <a:custGeom>
              <a:avLst/>
              <a:gdLst/>
              <a:ahLst/>
              <a:cxnLst/>
              <a:rect l="l" t="t" r="r" b="b"/>
              <a:pathLst>
                <a:path w="704" h="48" extrusionOk="0">
                  <a:moveTo>
                    <a:pt x="703" y="1"/>
                  </a:moveTo>
                  <a:lnTo>
                    <a:pt x="1" y="26"/>
                  </a:lnTo>
                  <a:lnTo>
                    <a:pt x="2" y="48"/>
                  </a:lnTo>
                  <a:lnTo>
                    <a:pt x="703" y="21"/>
                  </a:lnTo>
                  <a:lnTo>
                    <a:pt x="703" y="1"/>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8"/>
            <p:cNvSpPr/>
            <p:nvPr/>
          </p:nvSpPr>
          <p:spPr>
            <a:xfrm>
              <a:off x="4598013" y="782475"/>
              <a:ext cx="17600" cy="1200"/>
            </a:xfrm>
            <a:custGeom>
              <a:avLst/>
              <a:gdLst/>
              <a:ahLst/>
              <a:cxnLst/>
              <a:rect l="l" t="t" r="r" b="b"/>
              <a:pathLst>
                <a:path w="704" h="48" extrusionOk="0">
                  <a:moveTo>
                    <a:pt x="702" y="0"/>
                  </a:moveTo>
                  <a:lnTo>
                    <a:pt x="0" y="26"/>
                  </a:lnTo>
                  <a:lnTo>
                    <a:pt x="0" y="47"/>
                  </a:lnTo>
                  <a:lnTo>
                    <a:pt x="703" y="21"/>
                  </a:lnTo>
                  <a:lnTo>
                    <a:pt x="702" y="0"/>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8"/>
            <p:cNvSpPr/>
            <p:nvPr/>
          </p:nvSpPr>
          <p:spPr>
            <a:xfrm>
              <a:off x="4596988" y="794575"/>
              <a:ext cx="17575" cy="1175"/>
            </a:xfrm>
            <a:custGeom>
              <a:avLst/>
              <a:gdLst/>
              <a:ahLst/>
              <a:cxnLst/>
              <a:rect l="l" t="t" r="r" b="b"/>
              <a:pathLst>
                <a:path w="703" h="47" extrusionOk="0">
                  <a:moveTo>
                    <a:pt x="703" y="0"/>
                  </a:moveTo>
                  <a:lnTo>
                    <a:pt x="0" y="26"/>
                  </a:lnTo>
                  <a:lnTo>
                    <a:pt x="1" y="47"/>
                  </a:lnTo>
                  <a:lnTo>
                    <a:pt x="703" y="20"/>
                  </a:lnTo>
                  <a:lnTo>
                    <a:pt x="703" y="0"/>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8"/>
            <p:cNvSpPr/>
            <p:nvPr/>
          </p:nvSpPr>
          <p:spPr>
            <a:xfrm>
              <a:off x="4902213" y="722075"/>
              <a:ext cx="20500" cy="10675"/>
            </a:xfrm>
            <a:custGeom>
              <a:avLst/>
              <a:gdLst/>
              <a:ahLst/>
              <a:cxnLst/>
              <a:rect l="l" t="t" r="r" b="b"/>
              <a:pathLst>
                <a:path w="820" h="427" extrusionOk="0">
                  <a:moveTo>
                    <a:pt x="810" y="1"/>
                  </a:moveTo>
                  <a:lnTo>
                    <a:pt x="1" y="407"/>
                  </a:lnTo>
                  <a:lnTo>
                    <a:pt x="10" y="426"/>
                  </a:lnTo>
                  <a:lnTo>
                    <a:pt x="819" y="20"/>
                  </a:lnTo>
                  <a:lnTo>
                    <a:pt x="810" y="1"/>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8"/>
            <p:cNvSpPr/>
            <p:nvPr/>
          </p:nvSpPr>
          <p:spPr>
            <a:xfrm>
              <a:off x="4904838" y="736225"/>
              <a:ext cx="21850" cy="8425"/>
            </a:xfrm>
            <a:custGeom>
              <a:avLst/>
              <a:gdLst/>
              <a:ahLst/>
              <a:cxnLst/>
              <a:rect l="l" t="t" r="r" b="b"/>
              <a:pathLst>
                <a:path w="874" h="337" extrusionOk="0">
                  <a:moveTo>
                    <a:pt x="866" y="1"/>
                  </a:moveTo>
                  <a:lnTo>
                    <a:pt x="0" y="316"/>
                  </a:lnTo>
                  <a:lnTo>
                    <a:pt x="7" y="336"/>
                  </a:lnTo>
                  <a:lnTo>
                    <a:pt x="873" y="20"/>
                  </a:lnTo>
                  <a:lnTo>
                    <a:pt x="866" y="1"/>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8"/>
            <p:cNvSpPr/>
            <p:nvPr/>
          </p:nvSpPr>
          <p:spPr>
            <a:xfrm>
              <a:off x="4905988" y="750425"/>
              <a:ext cx="20575" cy="5375"/>
            </a:xfrm>
            <a:custGeom>
              <a:avLst/>
              <a:gdLst/>
              <a:ahLst/>
              <a:cxnLst/>
              <a:rect l="l" t="t" r="r" b="b"/>
              <a:pathLst>
                <a:path w="823" h="215" extrusionOk="0">
                  <a:moveTo>
                    <a:pt x="819" y="0"/>
                  </a:moveTo>
                  <a:lnTo>
                    <a:pt x="1" y="195"/>
                  </a:lnTo>
                  <a:lnTo>
                    <a:pt x="5" y="215"/>
                  </a:lnTo>
                  <a:lnTo>
                    <a:pt x="823" y="20"/>
                  </a:lnTo>
                  <a:lnTo>
                    <a:pt x="819" y="0"/>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8"/>
            <p:cNvSpPr/>
            <p:nvPr/>
          </p:nvSpPr>
          <p:spPr>
            <a:xfrm>
              <a:off x="4890288" y="725525"/>
              <a:ext cx="30325" cy="40300"/>
            </a:xfrm>
            <a:custGeom>
              <a:avLst/>
              <a:gdLst/>
              <a:ahLst/>
              <a:cxnLst/>
              <a:rect l="l" t="t" r="r" b="b"/>
              <a:pathLst>
                <a:path w="1213" h="1612" extrusionOk="0">
                  <a:moveTo>
                    <a:pt x="54" y="0"/>
                  </a:moveTo>
                  <a:cubicBezTo>
                    <a:pt x="53" y="4"/>
                    <a:pt x="0" y="244"/>
                    <a:pt x="258" y="393"/>
                  </a:cubicBezTo>
                  <a:cubicBezTo>
                    <a:pt x="229" y="646"/>
                    <a:pt x="242" y="716"/>
                    <a:pt x="429" y="777"/>
                  </a:cubicBezTo>
                  <a:cubicBezTo>
                    <a:pt x="399" y="837"/>
                    <a:pt x="271" y="1125"/>
                    <a:pt x="467" y="1274"/>
                  </a:cubicBezTo>
                  <a:cubicBezTo>
                    <a:pt x="420" y="1388"/>
                    <a:pt x="429" y="1492"/>
                    <a:pt x="488" y="1557"/>
                  </a:cubicBezTo>
                  <a:cubicBezTo>
                    <a:pt x="521" y="1593"/>
                    <a:pt x="569" y="1612"/>
                    <a:pt x="622" y="1612"/>
                  </a:cubicBezTo>
                  <a:cubicBezTo>
                    <a:pt x="651" y="1612"/>
                    <a:pt x="682" y="1607"/>
                    <a:pt x="712" y="1596"/>
                  </a:cubicBezTo>
                  <a:cubicBezTo>
                    <a:pt x="941" y="1520"/>
                    <a:pt x="1210" y="1435"/>
                    <a:pt x="1213" y="1435"/>
                  </a:cubicBezTo>
                  <a:lnTo>
                    <a:pt x="1207" y="1415"/>
                  </a:lnTo>
                  <a:cubicBezTo>
                    <a:pt x="1203" y="1416"/>
                    <a:pt x="935" y="1501"/>
                    <a:pt x="706" y="1577"/>
                  </a:cubicBezTo>
                  <a:cubicBezTo>
                    <a:pt x="677" y="1587"/>
                    <a:pt x="648" y="1592"/>
                    <a:pt x="622" y="1592"/>
                  </a:cubicBezTo>
                  <a:cubicBezTo>
                    <a:pt x="574" y="1592"/>
                    <a:pt x="532" y="1575"/>
                    <a:pt x="503" y="1543"/>
                  </a:cubicBezTo>
                  <a:cubicBezTo>
                    <a:pt x="448" y="1484"/>
                    <a:pt x="443" y="1381"/>
                    <a:pt x="488" y="1275"/>
                  </a:cubicBezTo>
                  <a:lnTo>
                    <a:pt x="491" y="1268"/>
                  </a:lnTo>
                  <a:lnTo>
                    <a:pt x="485" y="1263"/>
                  </a:lnTo>
                  <a:cubicBezTo>
                    <a:pt x="272" y="1109"/>
                    <a:pt x="450" y="780"/>
                    <a:pt x="452" y="777"/>
                  </a:cubicBezTo>
                  <a:lnTo>
                    <a:pt x="458" y="765"/>
                  </a:lnTo>
                  <a:lnTo>
                    <a:pt x="447" y="762"/>
                  </a:lnTo>
                  <a:cubicBezTo>
                    <a:pt x="260" y="702"/>
                    <a:pt x="249" y="646"/>
                    <a:pt x="280" y="389"/>
                  </a:cubicBezTo>
                  <a:lnTo>
                    <a:pt x="280" y="381"/>
                  </a:lnTo>
                  <a:lnTo>
                    <a:pt x="274" y="378"/>
                  </a:lnTo>
                  <a:cubicBezTo>
                    <a:pt x="23" y="237"/>
                    <a:pt x="72" y="15"/>
                    <a:pt x="74" y="6"/>
                  </a:cubicBezTo>
                  <a:lnTo>
                    <a:pt x="54" y="0"/>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8"/>
            <p:cNvSpPr/>
            <p:nvPr/>
          </p:nvSpPr>
          <p:spPr>
            <a:xfrm>
              <a:off x="4523713" y="437100"/>
              <a:ext cx="136550" cy="188150"/>
            </a:xfrm>
            <a:custGeom>
              <a:avLst/>
              <a:gdLst/>
              <a:ahLst/>
              <a:cxnLst/>
              <a:rect l="l" t="t" r="r" b="b"/>
              <a:pathLst>
                <a:path w="5462" h="7526" extrusionOk="0">
                  <a:moveTo>
                    <a:pt x="4469" y="1"/>
                  </a:moveTo>
                  <a:cubicBezTo>
                    <a:pt x="4463" y="1"/>
                    <a:pt x="4457" y="1"/>
                    <a:pt x="4452" y="1"/>
                  </a:cubicBezTo>
                  <a:lnTo>
                    <a:pt x="3270" y="29"/>
                  </a:lnTo>
                  <a:cubicBezTo>
                    <a:pt x="3055" y="34"/>
                    <a:pt x="2860" y="139"/>
                    <a:pt x="2719" y="300"/>
                  </a:cubicBezTo>
                  <a:cubicBezTo>
                    <a:pt x="2521" y="527"/>
                    <a:pt x="2232" y="721"/>
                    <a:pt x="2041" y="835"/>
                  </a:cubicBezTo>
                  <a:cubicBezTo>
                    <a:pt x="1920" y="908"/>
                    <a:pt x="1846" y="1038"/>
                    <a:pt x="1846" y="1180"/>
                  </a:cubicBezTo>
                  <a:lnTo>
                    <a:pt x="1846" y="2222"/>
                  </a:lnTo>
                  <a:lnTo>
                    <a:pt x="1998" y="2671"/>
                  </a:lnTo>
                  <a:cubicBezTo>
                    <a:pt x="2079" y="2913"/>
                    <a:pt x="2086" y="3173"/>
                    <a:pt x="2017" y="3419"/>
                  </a:cubicBezTo>
                  <a:lnTo>
                    <a:pt x="1521" y="5196"/>
                  </a:lnTo>
                  <a:cubicBezTo>
                    <a:pt x="1455" y="5430"/>
                    <a:pt x="1270" y="5609"/>
                    <a:pt x="1035" y="5667"/>
                  </a:cubicBezTo>
                  <a:lnTo>
                    <a:pt x="0" y="5922"/>
                  </a:lnTo>
                  <a:cubicBezTo>
                    <a:pt x="0" y="5922"/>
                    <a:pt x="662" y="7525"/>
                    <a:pt x="3097" y="7525"/>
                  </a:cubicBezTo>
                  <a:cubicBezTo>
                    <a:pt x="3306" y="7525"/>
                    <a:pt x="3527" y="7514"/>
                    <a:pt x="3763" y="7488"/>
                  </a:cubicBezTo>
                  <a:cubicBezTo>
                    <a:pt x="5461" y="7303"/>
                    <a:pt x="5413" y="5512"/>
                    <a:pt x="5413" y="5512"/>
                  </a:cubicBezTo>
                  <a:lnTo>
                    <a:pt x="4163" y="5378"/>
                  </a:lnTo>
                  <a:lnTo>
                    <a:pt x="4368" y="3666"/>
                  </a:lnTo>
                  <a:cubicBezTo>
                    <a:pt x="4407" y="3670"/>
                    <a:pt x="4446" y="3671"/>
                    <a:pt x="4484" y="3671"/>
                  </a:cubicBezTo>
                  <a:cubicBezTo>
                    <a:pt x="4954" y="3671"/>
                    <a:pt x="5327" y="3407"/>
                    <a:pt x="5306" y="2952"/>
                  </a:cubicBezTo>
                  <a:cubicBezTo>
                    <a:pt x="5283" y="2460"/>
                    <a:pt x="5244" y="1203"/>
                    <a:pt x="5244" y="1203"/>
                  </a:cubicBezTo>
                  <a:lnTo>
                    <a:pt x="5148" y="583"/>
                  </a:lnTo>
                  <a:cubicBezTo>
                    <a:pt x="5095" y="247"/>
                    <a:pt x="4806" y="1"/>
                    <a:pt x="4469" y="1"/>
                  </a:cubicBezTo>
                  <a:close/>
                </a:path>
              </a:pathLst>
            </a:custGeom>
            <a:solidFill>
              <a:srgbClr val="F4C8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8"/>
            <p:cNvSpPr/>
            <p:nvPr/>
          </p:nvSpPr>
          <p:spPr>
            <a:xfrm>
              <a:off x="4587163" y="515875"/>
              <a:ext cx="45775" cy="49775"/>
            </a:xfrm>
            <a:custGeom>
              <a:avLst/>
              <a:gdLst/>
              <a:ahLst/>
              <a:cxnLst/>
              <a:rect l="l" t="t" r="r" b="b"/>
              <a:pathLst>
                <a:path w="1831" h="1991" extrusionOk="0">
                  <a:moveTo>
                    <a:pt x="162" y="0"/>
                  </a:moveTo>
                  <a:cubicBezTo>
                    <a:pt x="78" y="0"/>
                    <a:pt x="0" y="79"/>
                    <a:pt x="21" y="175"/>
                  </a:cubicBezTo>
                  <a:cubicBezTo>
                    <a:pt x="112" y="589"/>
                    <a:pt x="310" y="837"/>
                    <a:pt x="615" y="1046"/>
                  </a:cubicBezTo>
                  <a:cubicBezTo>
                    <a:pt x="1007" y="1315"/>
                    <a:pt x="969" y="1943"/>
                    <a:pt x="1653" y="1990"/>
                  </a:cubicBezTo>
                  <a:lnTo>
                    <a:pt x="1830" y="515"/>
                  </a:lnTo>
                  <a:cubicBezTo>
                    <a:pt x="1241" y="490"/>
                    <a:pt x="693" y="371"/>
                    <a:pt x="243" y="29"/>
                  </a:cubicBezTo>
                  <a:cubicBezTo>
                    <a:pt x="217" y="9"/>
                    <a:pt x="189" y="0"/>
                    <a:pt x="162" y="0"/>
                  </a:cubicBez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8"/>
            <p:cNvSpPr/>
            <p:nvPr/>
          </p:nvSpPr>
          <p:spPr>
            <a:xfrm>
              <a:off x="4574638" y="584850"/>
              <a:ext cx="32800" cy="18550"/>
            </a:xfrm>
            <a:custGeom>
              <a:avLst/>
              <a:gdLst/>
              <a:ahLst/>
              <a:cxnLst/>
              <a:rect l="l" t="t" r="r" b="b"/>
              <a:pathLst>
                <a:path w="1312" h="742" extrusionOk="0">
                  <a:moveTo>
                    <a:pt x="10" y="0"/>
                  </a:moveTo>
                  <a:lnTo>
                    <a:pt x="0" y="18"/>
                  </a:lnTo>
                  <a:lnTo>
                    <a:pt x="1300" y="741"/>
                  </a:lnTo>
                  <a:lnTo>
                    <a:pt x="1311" y="723"/>
                  </a:lnTo>
                  <a:lnTo>
                    <a:pt x="10" y="0"/>
                  </a:lnTo>
                  <a:close/>
                </a:path>
              </a:pathLst>
            </a:custGeom>
            <a:solidFill>
              <a:srgbClr val="50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6" name="Google Shape;156;p8"/>
          <p:cNvGrpSpPr/>
          <p:nvPr/>
        </p:nvGrpSpPr>
        <p:grpSpPr>
          <a:xfrm>
            <a:off x="-1821543" y="-2531523"/>
            <a:ext cx="3108800" cy="366000"/>
            <a:chOff x="720000" y="540000"/>
            <a:chExt cx="2331600" cy="274500"/>
          </a:xfrm>
        </p:grpSpPr>
        <p:sp>
          <p:nvSpPr>
            <p:cNvPr id="157" name="Google Shape;157;p8"/>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8" name="Google Shape;158;p8"/>
            <p:cNvGrpSpPr/>
            <p:nvPr/>
          </p:nvGrpSpPr>
          <p:grpSpPr>
            <a:xfrm>
              <a:off x="2783393" y="590851"/>
              <a:ext cx="173819" cy="172772"/>
              <a:chOff x="1979925" y="448850"/>
              <a:chExt cx="79500" cy="79025"/>
            </a:xfrm>
          </p:grpSpPr>
          <p:sp>
            <p:nvSpPr>
              <p:cNvPr id="159" name="Google Shape;159;p8"/>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8"/>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815168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71"/>
        <p:cNvGrpSpPr/>
        <p:nvPr/>
      </p:nvGrpSpPr>
      <p:grpSpPr>
        <a:xfrm>
          <a:off x="0" y="0"/>
          <a:ext cx="0" cy="0"/>
          <a:chOff x="0" y="0"/>
          <a:chExt cx="0" cy="0"/>
        </a:xfrm>
      </p:grpSpPr>
      <p:sp>
        <p:nvSpPr>
          <p:cNvPr id="172" name="Google Shape;172;p10"/>
          <p:cNvSpPr txBox="1">
            <a:spLocks noGrp="1"/>
          </p:cNvSpPr>
          <p:nvPr>
            <p:ph type="title"/>
          </p:nvPr>
        </p:nvSpPr>
        <p:spPr>
          <a:xfrm>
            <a:off x="960000" y="2645200"/>
            <a:ext cx="3548400" cy="334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3100"/>
              <a:buNone/>
              <a:defRPr sz="4933">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
        <p:nvSpPr>
          <p:cNvPr id="173" name="Google Shape;173;p10"/>
          <p:cNvSpPr/>
          <p:nvPr/>
        </p:nvSpPr>
        <p:spPr>
          <a:xfrm rot="10800000" flipH="1">
            <a:off x="657980" y="0"/>
            <a:ext cx="7928296" cy="6858000"/>
          </a:xfrm>
          <a:custGeom>
            <a:avLst/>
            <a:gdLst/>
            <a:ahLst/>
            <a:cxnLst/>
            <a:rect l="l" t="t" r="r" b="b"/>
            <a:pathLst>
              <a:path w="64465" h="69028" extrusionOk="0">
                <a:moveTo>
                  <a:pt x="0" y="1"/>
                </a:moveTo>
                <a:lnTo>
                  <a:pt x="0" y="69027"/>
                </a:lnTo>
                <a:lnTo>
                  <a:pt x="64465" y="69027"/>
                </a:lnTo>
                <a:cubicBezTo>
                  <a:pt x="57959" y="66148"/>
                  <a:pt x="52338" y="61264"/>
                  <a:pt x="48680" y="55158"/>
                </a:cubicBezTo>
                <a:cubicBezTo>
                  <a:pt x="47748" y="53599"/>
                  <a:pt x="46920" y="51888"/>
                  <a:pt x="46945" y="50075"/>
                </a:cubicBezTo>
                <a:cubicBezTo>
                  <a:pt x="46967" y="48634"/>
                  <a:pt x="47530" y="47258"/>
                  <a:pt x="48140" y="45951"/>
                </a:cubicBezTo>
                <a:cubicBezTo>
                  <a:pt x="49756" y="42505"/>
                  <a:pt x="51801" y="39180"/>
                  <a:pt x="52507" y="35440"/>
                </a:cubicBezTo>
                <a:cubicBezTo>
                  <a:pt x="53136" y="32112"/>
                  <a:pt x="52630" y="28576"/>
                  <a:pt x="51090" y="25558"/>
                </a:cubicBezTo>
                <a:cubicBezTo>
                  <a:pt x="49472" y="22379"/>
                  <a:pt x="46781" y="19811"/>
                  <a:pt x="45398" y="16524"/>
                </a:cubicBezTo>
                <a:cubicBezTo>
                  <a:pt x="44287" y="13884"/>
                  <a:pt x="44095" y="10965"/>
                  <a:pt x="43586" y="8145"/>
                </a:cubicBezTo>
                <a:cubicBezTo>
                  <a:pt x="43077" y="5326"/>
                  <a:pt x="42129" y="2403"/>
                  <a:pt x="39942" y="554"/>
                </a:cubicBezTo>
                <a:cubicBezTo>
                  <a:pt x="39707" y="355"/>
                  <a:pt x="39460" y="170"/>
                  <a:pt x="39207" y="1"/>
                </a:cubicBezTo>
                <a:lnTo>
                  <a:pt x="0"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4" name="Google Shape;174;p10"/>
          <p:cNvSpPr/>
          <p:nvPr/>
        </p:nvSpPr>
        <p:spPr>
          <a:xfrm>
            <a:off x="-25400" y="-38100"/>
            <a:ext cx="686000" cy="6896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837647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75"/>
        <p:cNvGrpSpPr/>
        <p:nvPr/>
      </p:nvGrpSpPr>
      <p:grpSpPr>
        <a:xfrm>
          <a:off x="0" y="0"/>
          <a:ext cx="0" cy="0"/>
          <a:chOff x="0" y="0"/>
          <a:chExt cx="0" cy="0"/>
        </a:xfrm>
      </p:grpSpPr>
      <p:sp>
        <p:nvSpPr>
          <p:cNvPr id="176" name="Google Shape;176;p11"/>
          <p:cNvSpPr/>
          <p:nvPr/>
        </p:nvSpPr>
        <p:spPr>
          <a:xfrm rot="-800352">
            <a:off x="-1498865" y="-1849745"/>
            <a:ext cx="14326053" cy="12451693"/>
          </a:xfrm>
          <a:custGeom>
            <a:avLst/>
            <a:gdLst/>
            <a:ahLst/>
            <a:cxnLst/>
            <a:rect l="l" t="t" r="r" b="b"/>
            <a:pathLst>
              <a:path w="45298" h="39371" extrusionOk="0">
                <a:moveTo>
                  <a:pt x="7516" y="9112"/>
                </a:moveTo>
                <a:cubicBezTo>
                  <a:pt x="7516" y="9112"/>
                  <a:pt x="11481" y="1"/>
                  <a:pt x="23345" y="1790"/>
                </a:cubicBezTo>
                <a:cubicBezTo>
                  <a:pt x="35210" y="3579"/>
                  <a:pt x="27099" y="16436"/>
                  <a:pt x="36198" y="15646"/>
                </a:cubicBezTo>
                <a:cubicBezTo>
                  <a:pt x="45298" y="14854"/>
                  <a:pt x="44902" y="19206"/>
                  <a:pt x="44308" y="21184"/>
                </a:cubicBezTo>
                <a:cubicBezTo>
                  <a:pt x="43715" y="23163"/>
                  <a:pt x="1" y="39370"/>
                  <a:pt x="7516" y="9112"/>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5156200" y="3073400"/>
            <a:ext cx="7214000" cy="3886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 name="Google Shape;178;p11"/>
          <p:cNvSpPr txBox="1">
            <a:spLocks noGrp="1"/>
          </p:cNvSpPr>
          <p:nvPr>
            <p:ph type="title" hasCustomPrompt="1"/>
          </p:nvPr>
        </p:nvSpPr>
        <p:spPr>
          <a:xfrm rot="349">
            <a:off x="1362700" y="2876367"/>
            <a:ext cx="7879600" cy="16488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SzPts val="9600"/>
              <a:buNone/>
              <a:defRPr sz="9333">
                <a:latin typeface="微軟正黑體" panose="020B0604030504040204" pitchFamily="34" charset="-120"/>
                <a:ea typeface="微軟正黑體" panose="020B0604030504040204" pitchFamily="34" charset="-120"/>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rPr dirty="0"/>
              <a:t>xx%</a:t>
            </a:r>
          </a:p>
        </p:txBody>
      </p:sp>
      <p:sp>
        <p:nvSpPr>
          <p:cNvPr id="179" name="Google Shape;179;p11"/>
          <p:cNvSpPr txBox="1">
            <a:spLocks noGrp="1"/>
          </p:cNvSpPr>
          <p:nvPr>
            <p:ph type="subTitle" idx="1"/>
          </p:nvPr>
        </p:nvSpPr>
        <p:spPr>
          <a:xfrm>
            <a:off x="1378700" y="4801433"/>
            <a:ext cx="6114000" cy="483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180" name="Google Shape;180;p11"/>
          <p:cNvGrpSpPr/>
          <p:nvPr/>
        </p:nvGrpSpPr>
        <p:grpSpPr>
          <a:xfrm>
            <a:off x="8122233" y="-750500"/>
            <a:ext cx="3108800" cy="366000"/>
            <a:chOff x="720000" y="540000"/>
            <a:chExt cx="2331600" cy="274500"/>
          </a:xfrm>
        </p:grpSpPr>
        <p:sp>
          <p:nvSpPr>
            <p:cNvPr id="181" name="Google Shape;181;p11"/>
            <p:cNvSpPr/>
            <p:nvPr/>
          </p:nvSpPr>
          <p:spPr>
            <a:xfrm>
              <a:off x="720000" y="540000"/>
              <a:ext cx="2331600" cy="2745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2" name="Google Shape;182;p11"/>
            <p:cNvGrpSpPr/>
            <p:nvPr/>
          </p:nvGrpSpPr>
          <p:grpSpPr>
            <a:xfrm>
              <a:off x="2783393" y="590851"/>
              <a:ext cx="173819" cy="172772"/>
              <a:chOff x="1979925" y="448850"/>
              <a:chExt cx="79500" cy="79025"/>
            </a:xfrm>
          </p:grpSpPr>
          <p:sp>
            <p:nvSpPr>
              <p:cNvPr id="183" name="Google Shape;183;p11"/>
              <p:cNvSpPr/>
              <p:nvPr/>
            </p:nvSpPr>
            <p:spPr>
              <a:xfrm>
                <a:off x="1979925" y="448850"/>
                <a:ext cx="71075" cy="71075"/>
              </a:xfrm>
              <a:custGeom>
                <a:avLst/>
                <a:gdLst/>
                <a:ahLst/>
                <a:cxnLst/>
                <a:rect l="l" t="t" r="r" b="b"/>
                <a:pathLst>
                  <a:path w="2843" h="2843" extrusionOk="0">
                    <a:moveTo>
                      <a:pt x="1422" y="399"/>
                    </a:moveTo>
                    <a:cubicBezTo>
                      <a:pt x="1986" y="399"/>
                      <a:pt x="2445" y="858"/>
                      <a:pt x="2445" y="1422"/>
                    </a:cubicBezTo>
                    <a:cubicBezTo>
                      <a:pt x="2445" y="1986"/>
                      <a:pt x="1986" y="2445"/>
                      <a:pt x="1422" y="2445"/>
                    </a:cubicBezTo>
                    <a:cubicBezTo>
                      <a:pt x="858" y="2445"/>
                      <a:pt x="398" y="1986"/>
                      <a:pt x="398" y="1422"/>
                    </a:cubicBezTo>
                    <a:cubicBezTo>
                      <a:pt x="398" y="858"/>
                      <a:pt x="858" y="399"/>
                      <a:pt x="1422" y="399"/>
                    </a:cubicBezTo>
                    <a:close/>
                    <a:moveTo>
                      <a:pt x="1422" y="1"/>
                    </a:moveTo>
                    <a:cubicBezTo>
                      <a:pt x="638" y="1"/>
                      <a:pt x="1" y="638"/>
                      <a:pt x="1" y="1422"/>
                    </a:cubicBezTo>
                    <a:cubicBezTo>
                      <a:pt x="1" y="2205"/>
                      <a:pt x="638" y="2843"/>
                      <a:pt x="1422" y="2843"/>
                    </a:cubicBezTo>
                    <a:cubicBezTo>
                      <a:pt x="2206" y="2843"/>
                      <a:pt x="2843" y="2206"/>
                      <a:pt x="2843" y="1422"/>
                    </a:cubicBezTo>
                    <a:cubicBezTo>
                      <a:pt x="2843" y="638"/>
                      <a:pt x="2206" y="1"/>
                      <a:pt x="1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031575" y="501000"/>
                <a:ext cx="27850" cy="26875"/>
              </a:xfrm>
              <a:custGeom>
                <a:avLst/>
                <a:gdLst/>
                <a:ahLst/>
                <a:cxnLst/>
                <a:rect l="l" t="t" r="r" b="b"/>
                <a:pathLst>
                  <a:path w="1114" h="1075" extrusionOk="0">
                    <a:moveTo>
                      <a:pt x="220" y="1"/>
                    </a:moveTo>
                    <a:cubicBezTo>
                      <a:pt x="169" y="1"/>
                      <a:pt x="118" y="20"/>
                      <a:pt x="79" y="60"/>
                    </a:cubicBezTo>
                    <a:cubicBezTo>
                      <a:pt x="1" y="137"/>
                      <a:pt x="1" y="263"/>
                      <a:pt x="79" y="341"/>
                    </a:cubicBezTo>
                    <a:lnTo>
                      <a:pt x="754" y="1015"/>
                    </a:lnTo>
                    <a:cubicBezTo>
                      <a:pt x="792" y="1054"/>
                      <a:pt x="844" y="1074"/>
                      <a:pt x="895" y="1074"/>
                    </a:cubicBezTo>
                    <a:cubicBezTo>
                      <a:pt x="946" y="1074"/>
                      <a:pt x="997" y="1054"/>
                      <a:pt x="1036" y="1015"/>
                    </a:cubicBezTo>
                    <a:cubicBezTo>
                      <a:pt x="1113" y="938"/>
                      <a:pt x="1113" y="812"/>
                      <a:pt x="1036" y="735"/>
                    </a:cubicBezTo>
                    <a:lnTo>
                      <a:pt x="361" y="60"/>
                    </a:lnTo>
                    <a:cubicBezTo>
                      <a:pt x="322" y="20"/>
                      <a:pt x="271"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419874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186"/>
        <p:cNvGrpSpPr/>
        <p:nvPr/>
      </p:nvGrpSpPr>
      <p:grpSpPr>
        <a:xfrm>
          <a:off x="0" y="0"/>
          <a:ext cx="0" cy="0"/>
          <a:chOff x="0" y="0"/>
          <a:chExt cx="0" cy="0"/>
        </a:xfrm>
      </p:grpSpPr>
      <p:sp>
        <p:nvSpPr>
          <p:cNvPr id="21" name="Google Shape;95;p6"/>
          <p:cNvSpPr/>
          <p:nvPr userDrawn="1"/>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Tree>
    <p:extLst>
      <p:ext uri="{BB962C8B-B14F-4D97-AF65-F5344CB8AC3E}">
        <p14:creationId xmlns:p14="http://schemas.microsoft.com/office/powerpoint/2010/main" val="3543342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userDrawn="1">
  <p:cSld name="Title only 1">
    <p:spTree>
      <p:nvGrpSpPr>
        <p:cNvPr id="1" name="Shape 206"/>
        <p:cNvGrpSpPr/>
        <p:nvPr/>
      </p:nvGrpSpPr>
      <p:grpSpPr>
        <a:xfrm>
          <a:off x="0" y="0"/>
          <a:ext cx="0" cy="0"/>
          <a:chOff x="0" y="0"/>
          <a:chExt cx="0" cy="0"/>
        </a:xfrm>
      </p:grpSpPr>
      <p:sp>
        <p:nvSpPr>
          <p:cNvPr id="5" name="Google Shape;95;p6"/>
          <p:cNvSpPr/>
          <p:nvPr userDrawn="1"/>
        </p:nvSpPr>
        <p:spPr>
          <a:xfrm>
            <a:off x="-37300" y="-44766"/>
            <a:ext cx="12290800" cy="1213167"/>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 name="Google Shape;96;p6"/>
          <p:cNvSpPr txBox="1">
            <a:spLocks noGrp="1"/>
          </p:cNvSpPr>
          <p:nvPr>
            <p:ph type="title"/>
          </p:nvPr>
        </p:nvSpPr>
        <p:spPr>
          <a:xfrm>
            <a:off x="2914591" y="149943"/>
            <a:ext cx="69396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dirty="0"/>
          </a:p>
        </p:txBody>
      </p:sp>
    </p:spTree>
    <p:extLst>
      <p:ext uri="{BB962C8B-B14F-4D97-AF65-F5344CB8AC3E}">
        <p14:creationId xmlns:p14="http://schemas.microsoft.com/office/powerpoint/2010/main" val="1518984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69396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100"/>
              <a:buFont typeface="Lexend"/>
              <a:buNone/>
              <a:defRPr sz="3100" b="1">
                <a:solidFill>
                  <a:schemeClr val="dk1"/>
                </a:solidFill>
                <a:latin typeface="Lexend"/>
                <a:ea typeface="Lexend"/>
                <a:cs typeface="Lexend"/>
                <a:sym typeface="Lexend"/>
              </a:defRPr>
            </a:lvl1pPr>
            <a:lvl2pPr lvl="1" rtl="0">
              <a:spcBef>
                <a:spcPts val="0"/>
              </a:spcBef>
              <a:spcAft>
                <a:spcPts val="0"/>
              </a:spcAft>
              <a:buClr>
                <a:schemeClr val="dk1"/>
              </a:buClr>
              <a:buSzPts val="3100"/>
              <a:buFont typeface="Mukta"/>
              <a:buNone/>
              <a:defRPr sz="3100" b="1">
                <a:solidFill>
                  <a:schemeClr val="dk1"/>
                </a:solidFill>
                <a:latin typeface="Mukta"/>
                <a:ea typeface="Mukta"/>
                <a:cs typeface="Mukta"/>
                <a:sym typeface="Mukta"/>
              </a:defRPr>
            </a:lvl2pPr>
            <a:lvl3pPr lvl="2" rtl="0">
              <a:spcBef>
                <a:spcPts val="0"/>
              </a:spcBef>
              <a:spcAft>
                <a:spcPts val="0"/>
              </a:spcAft>
              <a:buClr>
                <a:schemeClr val="dk1"/>
              </a:buClr>
              <a:buSzPts val="3100"/>
              <a:buFont typeface="Mukta"/>
              <a:buNone/>
              <a:defRPr sz="3100" b="1">
                <a:solidFill>
                  <a:schemeClr val="dk1"/>
                </a:solidFill>
                <a:latin typeface="Mukta"/>
                <a:ea typeface="Mukta"/>
                <a:cs typeface="Mukta"/>
                <a:sym typeface="Mukta"/>
              </a:defRPr>
            </a:lvl3pPr>
            <a:lvl4pPr lvl="3" rtl="0">
              <a:spcBef>
                <a:spcPts val="0"/>
              </a:spcBef>
              <a:spcAft>
                <a:spcPts val="0"/>
              </a:spcAft>
              <a:buClr>
                <a:schemeClr val="dk1"/>
              </a:buClr>
              <a:buSzPts val="3100"/>
              <a:buFont typeface="Mukta"/>
              <a:buNone/>
              <a:defRPr sz="3100" b="1">
                <a:solidFill>
                  <a:schemeClr val="dk1"/>
                </a:solidFill>
                <a:latin typeface="Mukta"/>
                <a:ea typeface="Mukta"/>
                <a:cs typeface="Mukta"/>
                <a:sym typeface="Mukta"/>
              </a:defRPr>
            </a:lvl4pPr>
            <a:lvl5pPr lvl="4" rtl="0">
              <a:spcBef>
                <a:spcPts val="0"/>
              </a:spcBef>
              <a:spcAft>
                <a:spcPts val="0"/>
              </a:spcAft>
              <a:buClr>
                <a:schemeClr val="dk1"/>
              </a:buClr>
              <a:buSzPts val="3100"/>
              <a:buFont typeface="Mukta"/>
              <a:buNone/>
              <a:defRPr sz="3100" b="1">
                <a:solidFill>
                  <a:schemeClr val="dk1"/>
                </a:solidFill>
                <a:latin typeface="Mukta"/>
                <a:ea typeface="Mukta"/>
                <a:cs typeface="Mukta"/>
                <a:sym typeface="Mukta"/>
              </a:defRPr>
            </a:lvl5pPr>
            <a:lvl6pPr lvl="5" rtl="0">
              <a:spcBef>
                <a:spcPts val="0"/>
              </a:spcBef>
              <a:spcAft>
                <a:spcPts val="0"/>
              </a:spcAft>
              <a:buClr>
                <a:schemeClr val="dk1"/>
              </a:buClr>
              <a:buSzPts val="3100"/>
              <a:buFont typeface="Mukta"/>
              <a:buNone/>
              <a:defRPr sz="3100" b="1">
                <a:solidFill>
                  <a:schemeClr val="dk1"/>
                </a:solidFill>
                <a:latin typeface="Mukta"/>
                <a:ea typeface="Mukta"/>
                <a:cs typeface="Mukta"/>
                <a:sym typeface="Mukta"/>
              </a:defRPr>
            </a:lvl6pPr>
            <a:lvl7pPr lvl="6" rtl="0">
              <a:spcBef>
                <a:spcPts val="0"/>
              </a:spcBef>
              <a:spcAft>
                <a:spcPts val="0"/>
              </a:spcAft>
              <a:buClr>
                <a:schemeClr val="dk1"/>
              </a:buClr>
              <a:buSzPts val="3100"/>
              <a:buFont typeface="Mukta"/>
              <a:buNone/>
              <a:defRPr sz="3100" b="1">
                <a:solidFill>
                  <a:schemeClr val="dk1"/>
                </a:solidFill>
                <a:latin typeface="Mukta"/>
                <a:ea typeface="Mukta"/>
                <a:cs typeface="Mukta"/>
                <a:sym typeface="Mukta"/>
              </a:defRPr>
            </a:lvl7pPr>
            <a:lvl8pPr lvl="7" rtl="0">
              <a:spcBef>
                <a:spcPts val="0"/>
              </a:spcBef>
              <a:spcAft>
                <a:spcPts val="0"/>
              </a:spcAft>
              <a:buClr>
                <a:schemeClr val="dk1"/>
              </a:buClr>
              <a:buSzPts val="3100"/>
              <a:buFont typeface="Mukta"/>
              <a:buNone/>
              <a:defRPr sz="3100" b="1">
                <a:solidFill>
                  <a:schemeClr val="dk1"/>
                </a:solidFill>
                <a:latin typeface="Mukta"/>
                <a:ea typeface="Mukta"/>
                <a:cs typeface="Mukta"/>
                <a:sym typeface="Mukta"/>
              </a:defRPr>
            </a:lvl8pPr>
            <a:lvl9pPr lvl="8" rtl="0">
              <a:spcBef>
                <a:spcPts val="0"/>
              </a:spcBef>
              <a:spcAft>
                <a:spcPts val="0"/>
              </a:spcAft>
              <a:buClr>
                <a:schemeClr val="dk1"/>
              </a:buClr>
              <a:buSzPts val="3100"/>
              <a:buFont typeface="Mukta"/>
              <a:buNone/>
              <a:defRPr sz="3100" b="1">
                <a:solidFill>
                  <a:schemeClr val="dk1"/>
                </a:solidFill>
                <a:latin typeface="Mukta"/>
                <a:ea typeface="Mukta"/>
                <a:cs typeface="Mukta"/>
                <a:sym typeface="Mukta"/>
              </a:defRPr>
            </a:lvl9pPr>
          </a:lstStyle>
          <a:p>
            <a:endParaRPr dirty="0"/>
          </a:p>
        </p:txBody>
      </p:sp>
      <p:sp>
        <p:nvSpPr>
          <p:cNvPr id="7" name="Google Shape;7;p1"/>
          <p:cNvSpPr txBox="1">
            <a:spLocks noGrp="1"/>
          </p:cNvSpPr>
          <p:nvPr>
            <p:ph type="body" idx="1"/>
          </p:nvPr>
        </p:nvSpPr>
        <p:spPr>
          <a:xfrm>
            <a:off x="960000" y="1649444"/>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Mukta"/>
              <a:buChar char="●"/>
              <a:defRPr>
                <a:solidFill>
                  <a:schemeClr val="dk1"/>
                </a:solidFill>
                <a:latin typeface="Mukta"/>
                <a:ea typeface="Mukta"/>
                <a:cs typeface="Mukta"/>
                <a:sym typeface="Mukta"/>
              </a:defRPr>
            </a:lvl1pPr>
            <a:lvl2pPr marL="914400" lvl="1" indent="-317500">
              <a:lnSpc>
                <a:spcPct val="100000"/>
              </a:lnSpc>
              <a:spcBef>
                <a:spcPts val="1600"/>
              </a:spcBef>
              <a:spcAft>
                <a:spcPts val="0"/>
              </a:spcAft>
              <a:buClr>
                <a:schemeClr val="dk1"/>
              </a:buClr>
              <a:buSzPts val="1400"/>
              <a:buFont typeface="Mukta"/>
              <a:buChar char="○"/>
              <a:defRPr>
                <a:solidFill>
                  <a:schemeClr val="dk1"/>
                </a:solidFill>
                <a:latin typeface="Mukta"/>
                <a:ea typeface="Mukta"/>
                <a:cs typeface="Mukta"/>
                <a:sym typeface="Mukta"/>
              </a:defRPr>
            </a:lvl2pPr>
            <a:lvl3pPr marL="1371600" lvl="2" indent="-317500">
              <a:lnSpc>
                <a:spcPct val="100000"/>
              </a:lnSpc>
              <a:spcBef>
                <a:spcPts val="1600"/>
              </a:spcBef>
              <a:spcAft>
                <a:spcPts val="0"/>
              </a:spcAft>
              <a:buClr>
                <a:schemeClr val="dk1"/>
              </a:buClr>
              <a:buSzPts val="1400"/>
              <a:buFont typeface="Mukta"/>
              <a:buChar char="■"/>
              <a:defRPr>
                <a:solidFill>
                  <a:schemeClr val="dk1"/>
                </a:solidFill>
                <a:latin typeface="Mukta"/>
                <a:ea typeface="Mukta"/>
                <a:cs typeface="Mukta"/>
                <a:sym typeface="Mukta"/>
              </a:defRPr>
            </a:lvl3pPr>
            <a:lvl4pPr marL="1828800" lvl="3" indent="-317500">
              <a:lnSpc>
                <a:spcPct val="100000"/>
              </a:lnSpc>
              <a:spcBef>
                <a:spcPts val="1600"/>
              </a:spcBef>
              <a:spcAft>
                <a:spcPts val="0"/>
              </a:spcAft>
              <a:buClr>
                <a:schemeClr val="dk1"/>
              </a:buClr>
              <a:buSzPts val="1400"/>
              <a:buFont typeface="Mukta"/>
              <a:buChar char="●"/>
              <a:defRPr>
                <a:solidFill>
                  <a:schemeClr val="dk1"/>
                </a:solidFill>
                <a:latin typeface="Mukta"/>
                <a:ea typeface="Mukta"/>
                <a:cs typeface="Mukta"/>
                <a:sym typeface="Mukta"/>
              </a:defRPr>
            </a:lvl4pPr>
            <a:lvl5pPr marL="2286000" lvl="4" indent="-317500">
              <a:lnSpc>
                <a:spcPct val="100000"/>
              </a:lnSpc>
              <a:spcBef>
                <a:spcPts val="1600"/>
              </a:spcBef>
              <a:spcAft>
                <a:spcPts val="0"/>
              </a:spcAft>
              <a:buClr>
                <a:schemeClr val="dk1"/>
              </a:buClr>
              <a:buSzPts val="1400"/>
              <a:buFont typeface="Mukta"/>
              <a:buChar char="○"/>
              <a:defRPr>
                <a:solidFill>
                  <a:schemeClr val="dk1"/>
                </a:solidFill>
                <a:latin typeface="Mukta"/>
                <a:ea typeface="Mukta"/>
                <a:cs typeface="Mukta"/>
                <a:sym typeface="Mukta"/>
              </a:defRPr>
            </a:lvl5pPr>
            <a:lvl6pPr marL="2743200" lvl="5" indent="-317500">
              <a:lnSpc>
                <a:spcPct val="100000"/>
              </a:lnSpc>
              <a:spcBef>
                <a:spcPts val="1600"/>
              </a:spcBef>
              <a:spcAft>
                <a:spcPts val="0"/>
              </a:spcAft>
              <a:buClr>
                <a:schemeClr val="dk1"/>
              </a:buClr>
              <a:buSzPts val="1400"/>
              <a:buFont typeface="Mukta"/>
              <a:buChar char="■"/>
              <a:defRPr>
                <a:solidFill>
                  <a:schemeClr val="dk1"/>
                </a:solidFill>
                <a:latin typeface="Mukta"/>
                <a:ea typeface="Mukta"/>
                <a:cs typeface="Mukta"/>
                <a:sym typeface="Mukta"/>
              </a:defRPr>
            </a:lvl6pPr>
            <a:lvl7pPr marL="3200400" lvl="6" indent="-317500">
              <a:lnSpc>
                <a:spcPct val="100000"/>
              </a:lnSpc>
              <a:spcBef>
                <a:spcPts val="1600"/>
              </a:spcBef>
              <a:spcAft>
                <a:spcPts val="0"/>
              </a:spcAft>
              <a:buClr>
                <a:schemeClr val="dk1"/>
              </a:buClr>
              <a:buSzPts val="1400"/>
              <a:buFont typeface="Mukta"/>
              <a:buChar char="●"/>
              <a:defRPr>
                <a:solidFill>
                  <a:schemeClr val="dk1"/>
                </a:solidFill>
                <a:latin typeface="Mukta"/>
                <a:ea typeface="Mukta"/>
                <a:cs typeface="Mukta"/>
                <a:sym typeface="Mukta"/>
              </a:defRPr>
            </a:lvl7pPr>
            <a:lvl8pPr marL="3657600" lvl="7" indent="-317500">
              <a:lnSpc>
                <a:spcPct val="100000"/>
              </a:lnSpc>
              <a:spcBef>
                <a:spcPts val="1600"/>
              </a:spcBef>
              <a:spcAft>
                <a:spcPts val="0"/>
              </a:spcAft>
              <a:buClr>
                <a:schemeClr val="dk1"/>
              </a:buClr>
              <a:buSzPts val="1400"/>
              <a:buFont typeface="Mukta"/>
              <a:buChar char="○"/>
              <a:defRPr>
                <a:solidFill>
                  <a:schemeClr val="dk1"/>
                </a:solidFill>
                <a:latin typeface="Mukta"/>
                <a:ea typeface="Mukta"/>
                <a:cs typeface="Mukta"/>
                <a:sym typeface="Mukta"/>
              </a:defRPr>
            </a:lvl8pPr>
            <a:lvl9pPr marL="4114800" lvl="8" indent="-317500">
              <a:lnSpc>
                <a:spcPct val="100000"/>
              </a:lnSpc>
              <a:spcBef>
                <a:spcPts val="1600"/>
              </a:spcBef>
              <a:spcAft>
                <a:spcPts val="1600"/>
              </a:spcAft>
              <a:buClr>
                <a:schemeClr val="dk1"/>
              </a:buClr>
              <a:buSzPts val="1400"/>
              <a:buFont typeface="Mukta"/>
              <a:buChar char="■"/>
              <a:defRPr>
                <a:solidFill>
                  <a:schemeClr val="dk1"/>
                </a:solidFill>
                <a:latin typeface="Mukta"/>
                <a:ea typeface="Mukta"/>
                <a:cs typeface="Mukta"/>
                <a:sym typeface="Mukta"/>
              </a:defRPr>
            </a:lvl9pPr>
          </a:lstStyle>
          <a:p>
            <a:endParaRPr/>
          </a:p>
        </p:txBody>
      </p:sp>
      <p:sp>
        <p:nvSpPr>
          <p:cNvPr id="8" name="Google Shape;3978;p81"/>
          <p:cNvSpPr/>
          <p:nvPr userDrawn="1"/>
        </p:nvSpPr>
        <p:spPr>
          <a:xfrm>
            <a:off x="518292" y="-1298900"/>
            <a:ext cx="1055200" cy="1005600"/>
          </a:xfrm>
          <a:prstGeom prst="roundRect">
            <a:avLst>
              <a:gd name="adj" fmla="val 16667"/>
            </a:avLst>
          </a:prstGeom>
          <a:solidFill>
            <a:srgbClr val="E9E9E9"/>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3981;p81"/>
          <p:cNvSpPr txBox="1"/>
          <p:nvPr userDrawn="1"/>
        </p:nvSpPr>
        <p:spPr>
          <a:xfrm>
            <a:off x="518307" y="-1089500"/>
            <a:ext cx="1055200" cy="586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333">
                <a:solidFill>
                  <a:schemeClr val="dk1"/>
                </a:solidFill>
              </a:rPr>
              <a:t>#e9e9e9</a:t>
            </a:r>
            <a:endParaRPr sz="1333">
              <a:solidFill>
                <a:schemeClr val="dk1"/>
              </a:solidFill>
            </a:endParaRPr>
          </a:p>
        </p:txBody>
      </p:sp>
      <p:sp>
        <p:nvSpPr>
          <p:cNvPr id="12" name="Google Shape;3982;p81"/>
          <p:cNvSpPr/>
          <p:nvPr userDrawn="1"/>
        </p:nvSpPr>
        <p:spPr>
          <a:xfrm>
            <a:off x="1934073" y="-1298900"/>
            <a:ext cx="1055200" cy="1005600"/>
          </a:xfrm>
          <a:prstGeom prst="roundRect">
            <a:avLst>
              <a:gd name="adj" fmla="val 16667"/>
            </a:avLst>
          </a:prstGeom>
          <a:solidFill>
            <a:srgbClr val="A3C8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3983;p81"/>
          <p:cNvSpPr txBox="1"/>
          <p:nvPr userDrawn="1"/>
        </p:nvSpPr>
        <p:spPr>
          <a:xfrm>
            <a:off x="1934073" y="-1089500"/>
            <a:ext cx="1055200" cy="586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333">
                <a:solidFill>
                  <a:schemeClr val="dk1"/>
                </a:solidFill>
              </a:rPr>
              <a:t>#a3c8ff</a:t>
            </a:r>
            <a:endParaRPr sz="1333">
              <a:solidFill>
                <a:schemeClr val="dk1"/>
              </a:solidFill>
            </a:endParaRPr>
          </a:p>
        </p:txBody>
      </p:sp>
      <p:sp>
        <p:nvSpPr>
          <p:cNvPr id="14" name="Google Shape;3984;p81"/>
          <p:cNvSpPr/>
          <p:nvPr userDrawn="1"/>
        </p:nvSpPr>
        <p:spPr>
          <a:xfrm>
            <a:off x="4680240" y="-1259700"/>
            <a:ext cx="1055200" cy="1005600"/>
          </a:xfrm>
          <a:prstGeom prst="roundRect">
            <a:avLst>
              <a:gd name="adj" fmla="val 16667"/>
            </a:avLst>
          </a:prstGeom>
          <a:solidFill>
            <a:srgbClr val="3676F7"/>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3985;p81"/>
          <p:cNvSpPr/>
          <p:nvPr userDrawn="1"/>
        </p:nvSpPr>
        <p:spPr>
          <a:xfrm>
            <a:off x="6096000" y="-1259700"/>
            <a:ext cx="1055200" cy="1005600"/>
          </a:xfrm>
          <a:prstGeom prst="roundRect">
            <a:avLst>
              <a:gd name="adj" fmla="val 16667"/>
            </a:avLst>
          </a:prstGeom>
          <a:solidFill>
            <a:srgbClr val="4A67B4"/>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3986;p81"/>
          <p:cNvSpPr/>
          <p:nvPr userDrawn="1"/>
        </p:nvSpPr>
        <p:spPr>
          <a:xfrm>
            <a:off x="7511759" y="-1259700"/>
            <a:ext cx="1055200" cy="1005600"/>
          </a:xfrm>
          <a:prstGeom prst="roundRect">
            <a:avLst>
              <a:gd name="adj" fmla="val 16667"/>
            </a:avLst>
          </a:prstGeom>
          <a:solidFill>
            <a:srgbClr val="74CA7E"/>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3987;p81"/>
          <p:cNvSpPr txBox="1"/>
          <p:nvPr userDrawn="1"/>
        </p:nvSpPr>
        <p:spPr>
          <a:xfrm>
            <a:off x="4680240" y="-1050300"/>
            <a:ext cx="1055200" cy="586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333">
                <a:solidFill>
                  <a:schemeClr val="lt1"/>
                </a:solidFill>
              </a:rPr>
              <a:t>#3676f7</a:t>
            </a:r>
            <a:endParaRPr sz="1333">
              <a:solidFill>
                <a:schemeClr val="lt1"/>
              </a:solidFill>
            </a:endParaRPr>
          </a:p>
        </p:txBody>
      </p:sp>
      <p:sp>
        <p:nvSpPr>
          <p:cNvPr id="18" name="Google Shape;3988;p81"/>
          <p:cNvSpPr txBox="1"/>
          <p:nvPr userDrawn="1"/>
        </p:nvSpPr>
        <p:spPr>
          <a:xfrm>
            <a:off x="6096007" y="-1050300"/>
            <a:ext cx="1055200" cy="586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333" dirty="0">
                <a:solidFill>
                  <a:schemeClr val="lt1"/>
                </a:solidFill>
              </a:rPr>
              <a:t>#4a67b4</a:t>
            </a:r>
            <a:endParaRPr sz="1333" dirty="0">
              <a:solidFill>
                <a:schemeClr val="lt1"/>
              </a:solidFill>
            </a:endParaRPr>
          </a:p>
        </p:txBody>
      </p:sp>
      <p:sp>
        <p:nvSpPr>
          <p:cNvPr id="19" name="Google Shape;3989;p81"/>
          <p:cNvSpPr txBox="1"/>
          <p:nvPr userDrawn="1"/>
        </p:nvSpPr>
        <p:spPr>
          <a:xfrm>
            <a:off x="7511773" y="-1050300"/>
            <a:ext cx="1055200" cy="586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333">
                <a:solidFill>
                  <a:schemeClr val="dk1"/>
                </a:solidFill>
              </a:rPr>
              <a:t>#74ca7e</a:t>
            </a:r>
            <a:endParaRPr sz="1333">
              <a:solidFill>
                <a:schemeClr val="dk1"/>
              </a:solidFill>
            </a:endParaRPr>
          </a:p>
        </p:txBody>
      </p:sp>
      <p:sp>
        <p:nvSpPr>
          <p:cNvPr id="20" name="Google Shape;3990;p81"/>
          <p:cNvSpPr/>
          <p:nvPr userDrawn="1"/>
        </p:nvSpPr>
        <p:spPr>
          <a:xfrm>
            <a:off x="8927540" y="-1259700"/>
            <a:ext cx="1055200" cy="1005600"/>
          </a:xfrm>
          <a:prstGeom prst="roundRect">
            <a:avLst>
              <a:gd name="adj" fmla="val 16667"/>
            </a:avLst>
          </a:prstGeom>
          <a:solidFill>
            <a:srgbClr val="ECA200"/>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3991;p81"/>
          <p:cNvSpPr txBox="1"/>
          <p:nvPr userDrawn="1"/>
        </p:nvSpPr>
        <p:spPr>
          <a:xfrm>
            <a:off x="8927540" y="-1050300"/>
            <a:ext cx="1055200" cy="586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333">
                <a:solidFill>
                  <a:schemeClr val="dk1"/>
                </a:solidFill>
              </a:rPr>
              <a:t>#eca200</a:t>
            </a:r>
            <a:endParaRPr sz="1333">
              <a:solidFill>
                <a:schemeClr val="dk1"/>
              </a:solidFill>
            </a:endParaRPr>
          </a:p>
        </p:txBody>
      </p:sp>
      <p:sp>
        <p:nvSpPr>
          <p:cNvPr id="22" name="Google Shape;3992;p81"/>
          <p:cNvSpPr/>
          <p:nvPr userDrawn="1"/>
        </p:nvSpPr>
        <p:spPr>
          <a:xfrm>
            <a:off x="3349840" y="-1298900"/>
            <a:ext cx="1055200" cy="1005600"/>
          </a:xfrm>
          <a:prstGeom prst="roundRect">
            <a:avLst>
              <a:gd name="adj" fmla="val 16667"/>
            </a:avLst>
          </a:prstGeom>
          <a:solidFill>
            <a:srgbClr val="628E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3993;p81"/>
          <p:cNvSpPr txBox="1"/>
          <p:nvPr userDrawn="1"/>
        </p:nvSpPr>
        <p:spPr>
          <a:xfrm>
            <a:off x="3349840" y="-1089500"/>
            <a:ext cx="1055200" cy="586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333">
                <a:solidFill>
                  <a:schemeClr val="dk1"/>
                </a:solidFill>
              </a:rPr>
              <a:t>#628eff</a:t>
            </a:r>
            <a:endParaRPr sz="1333">
              <a:solidFill>
                <a:schemeClr val="dk1"/>
              </a:solidFill>
            </a:endParaRPr>
          </a:p>
        </p:txBody>
      </p:sp>
      <p:sp>
        <p:nvSpPr>
          <p:cNvPr id="24" name="Google Shape;3994;p81"/>
          <p:cNvSpPr/>
          <p:nvPr userDrawn="1"/>
        </p:nvSpPr>
        <p:spPr>
          <a:xfrm>
            <a:off x="10343307" y="-1259700"/>
            <a:ext cx="1055200" cy="1005600"/>
          </a:xfrm>
          <a:prstGeom prst="roundRect">
            <a:avLst>
              <a:gd name="adj" fmla="val 16667"/>
            </a:avLst>
          </a:prstGeom>
          <a:solidFill>
            <a:srgbClr val="E64C40"/>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3995;p81"/>
          <p:cNvSpPr txBox="1"/>
          <p:nvPr userDrawn="1"/>
        </p:nvSpPr>
        <p:spPr>
          <a:xfrm>
            <a:off x="10343307" y="-1050300"/>
            <a:ext cx="1055200" cy="586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333">
                <a:solidFill>
                  <a:schemeClr val="lt1"/>
                </a:solidFill>
              </a:rPr>
              <a:t>#e64c40</a:t>
            </a:r>
            <a:endParaRPr sz="1333">
              <a:solidFill>
                <a:schemeClr val="lt1"/>
              </a:solidFill>
            </a:endParaRPr>
          </a:p>
        </p:txBody>
      </p:sp>
    </p:spTree>
    <p:extLst>
      <p:ext uri="{BB962C8B-B14F-4D97-AF65-F5344CB8AC3E}">
        <p14:creationId xmlns:p14="http://schemas.microsoft.com/office/powerpoint/2010/main" val="194504943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Lst>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27">
          <p15:clr>
            <a:srgbClr val="EA4335"/>
          </p15:clr>
        </p15:guide>
        <p15:guide id="2" pos="453">
          <p15:clr>
            <a:srgbClr val="EA4335"/>
          </p15:clr>
        </p15:guide>
        <p15:guide id="3" orient="horz" pos="2913">
          <p15:clr>
            <a:srgbClr val="EA4335"/>
          </p15:clr>
        </p15:guide>
        <p15:guide id="4" pos="5307">
          <p15:clr>
            <a:srgbClr val="EA4335"/>
          </p15:clr>
        </p15:guide>
        <p15:guide id="5" orient="horz" pos="1620">
          <p15:clr>
            <a:srgbClr val="EA4335"/>
          </p15:clr>
        </p15:guide>
        <p15:guide id="6" pos="288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jp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png"/><Relationship Id="rId4" Type="http://schemas.openxmlformats.org/officeDocument/2006/relationships/image" Target="../media/image10.jpg"/><Relationship Id="rId9"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4.xml"/><Relationship Id="rId7" Type="http://schemas.openxmlformats.org/officeDocument/2006/relationships/image" Target="../media/image1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4.xml"/><Relationship Id="rId5" Type="http://schemas.openxmlformats.org/officeDocument/2006/relationships/slideLayout" Target="../slideLayouts/slideLayout23.xml"/><Relationship Id="rId4" Type="http://schemas.openxmlformats.org/officeDocument/2006/relationships/tags" Target="../tags/tag5.xml"/><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 Id="rId9" Type="http://schemas.openxmlformats.org/officeDocument/2006/relationships/image" Target="../media/image30.sv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4.png"/><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4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notesSlide" Target="../notesSlides/notesSlide30.xml"/><Relationship Id="rId7"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8" Type="http://schemas.openxmlformats.org/officeDocument/2006/relationships/image" Target="../media/image45.png"/><Relationship Id="rId13" Type="http://schemas.microsoft.com/office/2007/relationships/hdphoto" Target="../media/hdphoto6.wdp"/><Relationship Id="rId3" Type="http://schemas.openxmlformats.org/officeDocument/2006/relationships/notesSlide" Target="../notesSlides/notesSlide31.xml"/><Relationship Id="rId7" Type="http://schemas.openxmlformats.org/officeDocument/2006/relationships/image" Target="../media/image4.gif"/><Relationship Id="rId12"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9.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44.png"/><Relationship Id="rId10" Type="http://schemas.openxmlformats.org/officeDocument/2006/relationships/image" Target="../media/image46.png"/><Relationship Id="rId4" Type="http://schemas.openxmlformats.org/officeDocument/2006/relationships/image" Target="../media/image18.png"/><Relationship Id="rId9" Type="http://schemas.microsoft.com/office/2007/relationships/hdphoto" Target="../media/hdphoto4.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18.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8.png"/><Relationship Id="rId5" Type="http://schemas.openxmlformats.org/officeDocument/2006/relationships/notesSlide" Target="../notesSlides/notesSlide33.xml"/><Relationship Id="rId4"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4.xml"/><Relationship Id="rId1" Type="http://schemas.openxmlformats.org/officeDocument/2006/relationships/tags" Target="../tags/tag13.xml"/><Relationship Id="rId4" Type="http://schemas.openxmlformats.org/officeDocument/2006/relationships/image" Target="../media/image49.gif"/></Relationships>
</file>

<file path=ppt/slides/_rels/slide35.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50.png"/><Relationship Id="rId7"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21.xml"/><Relationship Id="rId6" Type="http://schemas.openxmlformats.org/officeDocument/2006/relationships/image" Target="../media/image56.svg"/><Relationship Id="rId5" Type="http://schemas.openxmlformats.org/officeDocument/2006/relationships/image" Target="../media/image51.png"/><Relationship Id="rId4" Type="http://schemas.openxmlformats.org/officeDocument/2006/relationships/image" Target="../media/image54.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grpSp>
        <p:nvGrpSpPr>
          <p:cNvPr id="571" name="Google Shape;571;p40"/>
          <p:cNvGrpSpPr/>
          <p:nvPr/>
        </p:nvGrpSpPr>
        <p:grpSpPr>
          <a:xfrm rot="-305247">
            <a:off x="4898308" y="5571317"/>
            <a:ext cx="847617" cy="716887"/>
            <a:chOff x="1488250" y="1650750"/>
            <a:chExt cx="211450" cy="178850"/>
          </a:xfrm>
        </p:grpSpPr>
        <p:sp>
          <p:nvSpPr>
            <p:cNvPr id="572" name="Google Shape;572;p40"/>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73" name="Google Shape;573;p40"/>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74" name="Google Shape;574;p40"/>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grpSp>
        <p:nvGrpSpPr>
          <p:cNvPr id="575" name="Google Shape;575;p40"/>
          <p:cNvGrpSpPr/>
          <p:nvPr/>
        </p:nvGrpSpPr>
        <p:grpSpPr>
          <a:xfrm rot="-858253">
            <a:off x="8691767" y="-2848865"/>
            <a:ext cx="762845" cy="645263"/>
            <a:chOff x="1477075" y="1122475"/>
            <a:chExt cx="237775" cy="201125"/>
          </a:xfrm>
        </p:grpSpPr>
        <p:sp>
          <p:nvSpPr>
            <p:cNvPr id="576" name="Google Shape;576;p40"/>
            <p:cNvSpPr/>
            <p:nvPr/>
          </p:nvSpPr>
          <p:spPr>
            <a:xfrm>
              <a:off x="1513700" y="1122475"/>
              <a:ext cx="201150" cy="201125"/>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77" name="Google Shape;577;p40"/>
            <p:cNvSpPr/>
            <p:nvPr/>
          </p:nvSpPr>
          <p:spPr>
            <a:xfrm>
              <a:off x="1477075" y="1122475"/>
              <a:ext cx="201100" cy="201125"/>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chemeClr val="lt2"/>
                </a:gs>
                <a:gs pos="100000">
                  <a:schemeClr val="accent3"/>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78" name="Google Shape;578;p40"/>
            <p:cNvSpPr/>
            <p:nvPr/>
          </p:nvSpPr>
          <p:spPr>
            <a:xfrm>
              <a:off x="1553450" y="1147650"/>
              <a:ext cx="48350" cy="48350"/>
            </a:xfrm>
            <a:custGeom>
              <a:avLst/>
              <a:gdLst/>
              <a:ahLst/>
              <a:cxnLst/>
              <a:rect l="l" t="t" r="r" b="b"/>
              <a:pathLst>
                <a:path w="1934" h="1934" extrusionOk="0">
                  <a:moveTo>
                    <a:pt x="967" y="0"/>
                  </a:moveTo>
                  <a:cubicBezTo>
                    <a:pt x="434" y="0"/>
                    <a:pt x="1" y="433"/>
                    <a:pt x="1" y="968"/>
                  </a:cubicBezTo>
                  <a:cubicBezTo>
                    <a:pt x="1" y="1501"/>
                    <a:pt x="434" y="1934"/>
                    <a:pt x="967" y="1934"/>
                  </a:cubicBezTo>
                  <a:cubicBezTo>
                    <a:pt x="1500" y="1934"/>
                    <a:pt x="1933" y="1501"/>
                    <a:pt x="1933" y="968"/>
                  </a:cubicBezTo>
                  <a:cubicBezTo>
                    <a:pt x="1933" y="433"/>
                    <a:pt x="1501" y="0"/>
                    <a:pt x="96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79" name="Google Shape;579;p40"/>
            <p:cNvSpPr/>
            <p:nvPr/>
          </p:nvSpPr>
          <p:spPr>
            <a:xfrm>
              <a:off x="1527250" y="1203250"/>
              <a:ext cx="100750" cy="91900"/>
            </a:xfrm>
            <a:custGeom>
              <a:avLst/>
              <a:gdLst/>
              <a:ahLst/>
              <a:cxnLst/>
              <a:rect l="l" t="t" r="r" b="b"/>
              <a:pathLst>
                <a:path w="4030" h="3676" extrusionOk="0">
                  <a:moveTo>
                    <a:pt x="2015" y="1"/>
                  </a:moveTo>
                  <a:cubicBezTo>
                    <a:pt x="902" y="1"/>
                    <a:pt x="0" y="903"/>
                    <a:pt x="0" y="2015"/>
                  </a:cubicBezTo>
                  <a:lnTo>
                    <a:pt x="0" y="3443"/>
                  </a:lnTo>
                  <a:cubicBezTo>
                    <a:pt x="0" y="3572"/>
                    <a:pt x="104" y="3675"/>
                    <a:pt x="233" y="3675"/>
                  </a:cubicBezTo>
                  <a:lnTo>
                    <a:pt x="3796" y="3675"/>
                  </a:lnTo>
                  <a:cubicBezTo>
                    <a:pt x="3925" y="3675"/>
                    <a:pt x="4030" y="3572"/>
                    <a:pt x="4030" y="3443"/>
                  </a:cubicBezTo>
                  <a:lnTo>
                    <a:pt x="4030" y="2015"/>
                  </a:lnTo>
                  <a:cubicBezTo>
                    <a:pt x="4030" y="903"/>
                    <a:pt x="3128" y="1"/>
                    <a:pt x="201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grpSp>
        <p:nvGrpSpPr>
          <p:cNvPr id="18" name="群組 17"/>
          <p:cNvGrpSpPr/>
          <p:nvPr/>
        </p:nvGrpSpPr>
        <p:grpSpPr>
          <a:xfrm>
            <a:off x="366879" y="331193"/>
            <a:ext cx="3996115" cy="751850"/>
            <a:chOff x="931858" y="819034"/>
            <a:chExt cx="2997086" cy="563888"/>
          </a:xfrm>
        </p:grpSpPr>
        <p:grpSp>
          <p:nvGrpSpPr>
            <p:cNvPr id="19" name="群組 18">
              <a:extLst>
                <a:ext uri="{FF2B5EF4-FFF2-40B4-BE49-F238E27FC236}">
                  <a16:creationId xmlns:a16="http://schemas.microsoft.com/office/drawing/2014/main" id="{992565AE-E200-480F-9287-DEE2C6054FDD}"/>
                </a:ext>
              </a:extLst>
            </p:cNvPr>
            <p:cNvGrpSpPr/>
            <p:nvPr/>
          </p:nvGrpSpPr>
          <p:grpSpPr>
            <a:xfrm>
              <a:off x="931858" y="819034"/>
              <a:ext cx="2687972" cy="563888"/>
              <a:chOff x="2636609" y="2106020"/>
              <a:chExt cx="4521760" cy="705631"/>
            </a:xfrm>
          </p:grpSpPr>
          <p:sp>
            <p:nvSpPr>
              <p:cNvPr id="21" name="Google Shape;690;p37">
                <a:extLst>
                  <a:ext uri="{FF2B5EF4-FFF2-40B4-BE49-F238E27FC236}">
                    <a16:creationId xmlns:a16="http://schemas.microsoft.com/office/drawing/2014/main" id="{3D7E9D79-512D-40AE-8E63-E0E0759BC46D}"/>
                  </a:ext>
                </a:extLst>
              </p:cNvPr>
              <p:cNvSpPr txBox="1">
                <a:spLocks/>
              </p:cNvSpPr>
              <p:nvPr/>
            </p:nvSpPr>
            <p:spPr>
              <a:xfrm>
                <a:off x="3457028" y="2106020"/>
                <a:ext cx="3701341" cy="520499"/>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defRPr/>
                </a:pPr>
                <a:r>
                  <a:rPr lang="zh-TW" altLang="en-US" sz="2400" kern="0" dirty="0">
                    <a:solidFill>
                      <a:srgbClr val="FFFFFF"/>
                    </a:solidFill>
                    <a:latin typeface="Arial Black" panose="020B0604020202020204"/>
                    <a:ea typeface="微軟正黑體"/>
                    <a:cs typeface="+mn-ea"/>
                    <a:sym typeface="+mn-lt"/>
                  </a:rPr>
                  <a:t>新北市政府勞工局</a:t>
                </a:r>
                <a:endParaRPr lang="en-US" sz="2400" kern="0" dirty="0">
                  <a:solidFill>
                    <a:srgbClr val="FFFFFF"/>
                  </a:solidFill>
                  <a:latin typeface="Arial Black" panose="020B0604020202020204"/>
                  <a:ea typeface="微軟正黑體"/>
                  <a:cs typeface="+mn-ea"/>
                  <a:sym typeface="+mn-lt"/>
                </a:endParaRPr>
              </a:p>
            </p:txBody>
          </p:sp>
          <p:pic>
            <p:nvPicPr>
              <p:cNvPr id="22" name="圖片 21">
                <a:extLst>
                  <a:ext uri="{FF2B5EF4-FFF2-40B4-BE49-F238E27FC236}">
                    <a16:creationId xmlns:a16="http://schemas.microsoft.com/office/drawing/2014/main" id="{B685F8A0-6843-4978-B209-02AB6EB4CD7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36609" y="2128145"/>
                <a:ext cx="934690" cy="683506"/>
              </a:xfrm>
              <a:prstGeom prst="rect">
                <a:avLst/>
              </a:prstGeom>
            </p:spPr>
          </p:pic>
        </p:grpSp>
        <p:sp>
          <p:nvSpPr>
            <p:cNvPr id="20" name="矩形 19"/>
            <p:cNvSpPr/>
            <p:nvPr/>
          </p:nvSpPr>
          <p:spPr>
            <a:xfrm>
              <a:off x="1552680" y="1124335"/>
              <a:ext cx="2376264" cy="230833"/>
            </a:xfrm>
            <a:prstGeom prst="rect">
              <a:avLst/>
            </a:prstGeom>
          </p:spPr>
          <p:txBody>
            <a:bodyPr wrap="square">
              <a:spAutoFit/>
            </a:bodyPr>
            <a:lstStyle/>
            <a:p>
              <a:pPr defTabSz="1219170">
                <a:buClr>
                  <a:srgbClr val="000000"/>
                </a:buClr>
              </a:pPr>
              <a:r>
                <a:rPr lang="en-US" altLang="zh-TW" sz="1400" b="1" kern="0" dirty="0">
                  <a:solidFill>
                    <a:srgbClr val="FFFFFF"/>
                  </a:solidFill>
                  <a:latin typeface="Arial Black" panose="020B0604020202020204"/>
                  <a:ea typeface="微軟正黑體"/>
                  <a:cs typeface="+mn-ea"/>
                  <a:sym typeface="+mn-lt"/>
                </a:rPr>
                <a:t>Labor Affairs Department</a:t>
              </a:r>
            </a:p>
          </p:txBody>
        </p:sp>
      </p:grpSp>
      <p:grpSp>
        <p:nvGrpSpPr>
          <p:cNvPr id="25" name="Google Shape;20;p2">
            <a:extLst>
              <a:ext uri="{FF2B5EF4-FFF2-40B4-BE49-F238E27FC236}">
                <a16:creationId xmlns:a16="http://schemas.microsoft.com/office/drawing/2014/main" id="{13C8305C-6B63-4CD3-B0F0-955E4A66C6D0}"/>
              </a:ext>
            </a:extLst>
          </p:cNvPr>
          <p:cNvGrpSpPr/>
          <p:nvPr/>
        </p:nvGrpSpPr>
        <p:grpSpPr>
          <a:xfrm>
            <a:off x="218061" y="2311540"/>
            <a:ext cx="3299276" cy="3349048"/>
            <a:chOff x="2257625" y="527875"/>
            <a:chExt cx="1337400" cy="1357575"/>
          </a:xfrm>
        </p:grpSpPr>
        <p:sp>
          <p:nvSpPr>
            <p:cNvPr id="26" name="Google Shape;22;p2">
              <a:extLst>
                <a:ext uri="{FF2B5EF4-FFF2-40B4-BE49-F238E27FC236}">
                  <a16:creationId xmlns:a16="http://schemas.microsoft.com/office/drawing/2014/main" id="{F556C83A-771E-4C8F-83CC-1DC5BE5870E1}"/>
                </a:ext>
              </a:extLst>
            </p:cNvPr>
            <p:cNvSpPr/>
            <p:nvPr/>
          </p:nvSpPr>
          <p:spPr>
            <a:xfrm>
              <a:off x="3246875" y="1697750"/>
              <a:ext cx="104450" cy="86475"/>
            </a:xfrm>
            <a:custGeom>
              <a:avLst/>
              <a:gdLst/>
              <a:ahLst/>
              <a:cxnLst/>
              <a:rect l="l" t="t" r="r" b="b"/>
              <a:pathLst>
                <a:path w="4178" h="3459" extrusionOk="0">
                  <a:moveTo>
                    <a:pt x="3190" y="1"/>
                  </a:moveTo>
                  <a:cubicBezTo>
                    <a:pt x="3190" y="2"/>
                    <a:pt x="1" y="1793"/>
                    <a:pt x="548" y="3281"/>
                  </a:cubicBezTo>
                  <a:cubicBezTo>
                    <a:pt x="594" y="3406"/>
                    <a:pt x="721" y="3459"/>
                    <a:pt x="902" y="3459"/>
                  </a:cubicBezTo>
                  <a:cubicBezTo>
                    <a:pt x="1831" y="3459"/>
                    <a:pt x="4177" y="2066"/>
                    <a:pt x="4177" y="2066"/>
                  </a:cubicBezTo>
                  <a:lnTo>
                    <a:pt x="3190" y="1"/>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7" name="Google Shape;23;p2">
              <a:extLst>
                <a:ext uri="{FF2B5EF4-FFF2-40B4-BE49-F238E27FC236}">
                  <a16:creationId xmlns:a16="http://schemas.microsoft.com/office/drawing/2014/main" id="{C0079FAA-01B4-4F39-9739-4873B86D2189}"/>
                </a:ext>
              </a:extLst>
            </p:cNvPr>
            <p:cNvSpPr/>
            <p:nvPr/>
          </p:nvSpPr>
          <p:spPr>
            <a:xfrm>
              <a:off x="3283725" y="1685625"/>
              <a:ext cx="311300" cy="199825"/>
            </a:xfrm>
            <a:custGeom>
              <a:avLst/>
              <a:gdLst/>
              <a:ahLst/>
              <a:cxnLst/>
              <a:rect l="l" t="t" r="r" b="b"/>
              <a:pathLst>
                <a:path w="12452" h="7993" extrusionOk="0">
                  <a:moveTo>
                    <a:pt x="3155" y="0"/>
                  </a:moveTo>
                  <a:cubicBezTo>
                    <a:pt x="2363" y="0"/>
                    <a:pt x="1" y="1592"/>
                    <a:pt x="1" y="1592"/>
                  </a:cubicBezTo>
                  <a:cubicBezTo>
                    <a:pt x="1" y="1592"/>
                    <a:pt x="2646" y="4074"/>
                    <a:pt x="3017" y="4418"/>
                  </a:cubicBezTo>
                  <a:cubicBezTo>
                    <a:pt x="3390" y="4763"/>
                    <a:pt x="3466" y="6747"/>
                    <a:pt x="4332" y="7659"/>
                  </a:cubicBezTo>
                  <a:cubicBezTo>
                    <a:pt x="4559" y="7899"/>
                    <a:pt x="4753" y="7992"/>
                    <a:pt x="4929" y="7992"/>
                  </a:cubicBezTo>
                  <a:cubicBezTo>
                    <a:pt x="5422" y="7992"/>
                    <a:pt x="5768" y="7254"/>
                    <a:pt x="6284" y="6942"/>
                  </a:cubicBezTo>
                  <a:cubicBezTo>
                    <a:pt x="6982" y="6519"/>
                    <a:pt x="7708" y="5929"/>
                    <a:pt x="8426" y="5446"/>
                  </a:cubicBezTo>
                  <a:cubicBezTo>
                    <a:pt x="9145" y="4962"/>
                    <a:pt x="12451" y="2922"/>
                    <a:pt x="12069" y="2277"/>
                  </a:cubicBezTo>
                  <a:cubicBezTo>
                    <a:pt x="11954" y="2082"/>
                    <a:pt x="11695" y="2009"/>
                    <a:pt x="11365" y="2009"/>
                  </a:cubicBezTo>
                  <a:cubicBezTo>
                    <a:pt x="10603" y="2009"/>
                    <a:pt x="9461" y="2397"/>
                    <a:pt x="8822" y="2566"/>
                  </a:cubicBezTo>
                  <a:cubicBezTo>
                    <a:pt x="8425" y="2671"/>
                    <a:pt x="7772" y="2741"/>
                    <a:pt x="7112" y="2741"/>
                  </a:cubicBezTo>
                  <a:cubicBezTo>
                    <a:pt x="6252" y="2741"/>
                    <a:pt x="5382" y="2622"/>
                    <a:pt x="5051" y="2307"/>
                  </a:cubicBezTo>
                  <a:cubicBezTo>
                    <a:pt x="4465" y="1748"/>
                    <a:pt x="3200" y="2"/>
                    <a:pt x="3200" y="2"/>
                  </a:cubicBezTo>
                  <a:cubicBezTo>
                    <a:pt x="3186" y="1"/>
                    <a:pt x="3171" y="0"/>
                    <a:pt x="315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8" name="Google Shape;24;p2">
              <a:extLst>
                <a:ext uri="{FF2B5EF4-FFF2-40B4-BE49-F238E27FC236}">
                  <a16:creationId xmlns:a16="http://schemas.microsoft.com/office/drawing/2014/main" id="{1F8FA1F2-C028-44E9-85E4-EA91B41E451E}"/>
                </a:ext>
              </a:extLst>
            </p:cNvPr>
            <p:cNvSpPr/>
            <p:nvPr/>
          </p:nvSpPr>
          <p:spPr>
            <a:xfrm>
              <a:off x="3370900" y="1735825"/>
              <a:ext cx="224125" cy="149625"/>
            </a:xfrm>
            <a:custGeom>
              <a:avLst/>
              <a:gdLst/>
              <a:ahLst/>
              <a:cxnLst/>
              <a:rect l="l" t="t" r="r" b="b"/>
              <a:pathLst>
                <a:path w="8965" h="5985" extrusionOk="0">
                  <a:moveTo>
                    <a:pt x="7878" y="1"/>
                  </a:moveTo>
                  <a:cubicBezTo>
                    <a:pt x="7116" y="1"/>
                    <a:pt x="5974" y="389"/>
                    <a:pt x="5335" y="558"/>
                  </a:cubicBezTo>
                  <a:cubicBezTo>
                    <a:pt x="4938" y="663"/>
                    <a:pt x="4286" y="732"/>
                    <a:pt x="3627" y="732"/>
                  </a:cubicBezTo>
                  <a:cubicBezTo>
                    <a:pt x="3081" y="732"/>
                    <a:pt x="2530" y="684"/>
                    <a:pt x="2115" y="568"/>
                  </a:cubicBezTo>
                  <a:cubicBezTo>
                    <a:pt x="1718" y="1248"/>
                    <a:pt x="1465" y="2785"/>
                    <a:pt x="850" y="3141"/>
                  </a:cubicBezTo>
                  <a:cubicBezTo>
                    <a:pt x="525" y="3329"/>
                    <a:pt x="229" y="3585"/>
                    <a:pt x="0" y="3811"/>
                  </a:cubicBezTo>
                  <a:cubicBezTo>
                    <a:pt x="174" y="4466"/>
                    <a:pt x="410" y="5194"/>
                    <a:pt x="845" y="5652"/>
                  </a:cubicBezTo>
                  <a:cubicBezTo>
                    <a:pt x="1072" y="5892"/>
                    <a:pt x="1266" y="5985"/>
                    <a:pt x="1441" y="5985"/>
                  </a:cubicBezTo>
                  <a:cubicBezTo>
                    <a:pt x="1935" y="5985"/>
                    <a:pt x="2281" y="5247"/>
                    <a:pt x="2797" y="4934"/>
                  </a:cubicBezTo>
                  <a:cubicBezTo>
                    <a:pt x="3495" y="4511"/>
                    <a:pt x="4221" y="3921"/>
                    <a:pt x="4939" y="3438"/>
                  </a:cubicBezTo>
                  <a:cubicBezTo>
                    <a:pt x="5658" y="2954"/>
                    <a:pt x="8964" y="914"/>
                    <a:pt x="8582" y="269"/>
                  </a:cubicBezTo>
                  <a:cubicBezTo>
                    <a:pt x="8467" y="74"/>
                    <a:pt x="8208" y="1"/>
                    <a:pt x="787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9" name="Google Shape;25;p2">
              <a:extLst>
                <a:ext uri="{FF2B5EF4-FFF2-40B4-BE49-F238E27FC236}">
                  <a16:creationId xmlns:a16="http://schemas.microsoft.com/office/drawing/2014/main" id="{39264AD6-8F82-4CB2-837B-45EF3DE5A900}"/>
                </a:ext>
              </a:extLst>
            </p:cNvPr>
            <p:cNvSpPr/>
            <p:nvPr/>
          </p:nvSpPr>
          <p:spPr>
            <a:xfrm>
              <a:off x="3019100" y="1515650"/>
              <a:ext cx="158350" cy="297375"/>
            </a:xfrm>
            <a:custGeom>
              <a:avLst/>
              <a:gdLst/>
              <a:ahLst/>
              <a:cxnLst/>
              <a:rect l="l" t="t" r="r" b="b"/>
              <a:pathLst>
                <a:path w="6334" h="11895" extrusionOk="0">
                  <a:moveTo>
                    <a:pt x="3789" y="1"/>
                  </a:moveTo>
                  <a:cubicBezTo>
                    <a:pt x="3789" y="1"/>
                    <a:pt x="2530" y="3601"/>
                    <a:pt x="1869" y="3784"/>
                  </a:cubicBezTo>
                  <a:cubicBezTo>
                    <a:pt x="1208" y="3966"/>
                    <a:pt x="1" y="4399"/>
                    <a:pt x="92" y="5196"/>
                  </a:cubicBezTo>
                  <a:cubicBezTo>
                    <a:pt x="184" y="5994"/>
                    <a:pt x="730" y="6745"/>
                    <a:pt x="821" y="8362"/>
                  </a:cubicBezTo>
                  <a:cubicBezTo>
                    <a:pt x="907" y="9894"/>
                    <a:pt x="1423" y="11895"/>
                    <a:pt x="2134" y="11895"/>
                  </a:cubicBezTo>
                  <a:cubicBezTo>
                    <a:pt x="2174" y="11895"/>
                    <a:pt x="2215" y="11889"/>
                    <a:pt x="2255" y="11876"/>
                  </a:cubicBezTo>
                  <a:cubicBezTo>
                    <a:pt x="3030" y="11631"/>
                    <a:pt x="2552" y="10025"/>
                    <a:pt x="2757" y="9023"/>
                  </a:cubicBezTo>
                  <a:cubicBezTo>
                    <a:pt x="2962" y="8020"/>
                    <a:pt x="3873" y="5561"/>
                    <a:pt x="4283" y="4786"/>
                  </a:cubicBezTo>
                  <a:cubicBezTo>
                    <a:pt x="4693" y="4012"/>
                    <a:pt x="6333" y="1301"/>
                    <a:pt x="6333" y="1301"/>
                  </a:cubicBezTo>
                  <a:lnTo>
                    <a:pt x="3789"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0" name="Google Shape;26;p2">
              <a:extLst>
                <a:ext uri="{FF2B5EF4-FFF2-40B4-BE49-F238E27FC236}">
                  <a16:creationId xmlns:a16="http://schemas.microsoft.com/office/drawing/2014/main" id="{6F33C939-4196-4111-BBED-5C1CD8EDF121}"/>
                </a:ext>
              </a:extLst>
            </p:cNvPr>
            <p:cNvSpPr/>
            <p:nvPr/>
          </p:nvSpPr>
          <p:spPr>
            <a:xfrm>
              <a:off x="3018050" y="1609225"/>
              <a:ext cx="93600" cy="206700"/>
            </a:xfrm>
            <a:custGeom>
              <a:avLst/>
              <a:gdLst/>
              <a:ahLst/>
              <a:cxnLst/>
              <a:rect l="l" t="t" r="r" b="b"/>
              <a:pathLst>
                <a:path w="3744" h="8268" extrusionOk="0">
                  <a:moveTo>
                    <a:pt x="1651" y="0"/>
                  </a:moveTo>
                  <a:cubicBezTo>
                    <a:pt x="958" y="220"/>
                    <a:pt x="0" y="652"/>
                    <a:pt x="83" y="1376"/>
                  </a:cubicBezTo>
                  <a:cubicBezTo>
                    <a:pt x="177" y="2196"/>
                    <a:pt x="739" y="2969"/>
                    <a:pt x="833" y="4634"/>
                  </a:cubicBezTo>
                  <a:cubicBezTo>
                    <a:pt x="921" y="6209"/>
                    <a:pt x="1452" y="8268"/>
                    <a:pt x="2184" y="8268"/>
                  </a:cubicBezTo>
                  <a:cubicBezTo>
                    <a:pt x="2225" y="8268"/>
                    <a:pt x="2267" y="8261"/>
                    <a:pt x="2309" y="8248"/>
                  </a:cubicBezTo>
                  <a:cubicBezTo>
                    <a:pt x="3106" y="7996"/>
                    <a:pt x="2614" y="6343"/>
                    <a:pt x="2824" y="5313"/>
                  </a:cubicBezTo>
                  <a:cubicBezTo>
                    <a:pt x="2953" y="4681"/>
                    <a:pt x="3355" y="3489"/>
                    <a:pt x="3744" y="2476"/>
                  </a:cubicBezTo>
                  <a:cubicBezTo>
                    <a:pt x="3083" y="1880"/>
                    <a:pt x="2240" y="2007"/>
                    <a:pt x="1840" y="1727"/>
                  </a:cubicBezTo>
                  <a:cubicBezTo>
                    <a:pt x="1487" y="1480"/>
                    <a:pt x="1498" y="646"/>
                    <a:pt x="165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1" name="Google Shape;27;p2">
              <a:extLst>
                <a:ext uri="{FF2B5EF4-FFF2-40B4-BE49-F238E27FC236}">
                  <a16:creationId xmlns:a16="http://schemas.microsoft.com/office/drawing/2014/main" id="{3A0336C2-3CE0-4CDC-B56C-703BDCDD5F73}"/>
                </a:ext>
              </a:extLst>
            </p:cNvPr>
            <p:cNvSpPr/>
            <p:nvPr/>
          </p:nvSpPr>
          <p:spPr>
            <a:xfrm>
              <a:off x="2676725" y="1043325"/>
              <a:ext cx="697750" cy="546650"/>
            </a:xfrm>
            <a:custGeom>
              <a:avLst/>
              <a:gdLst/>
              <a:ahLst/>
              <a:cxnLst/>
              <a:rect l="l" t="t" r="r" b="b"/>
              <a:pathLst>
                <a:path w="27910" h="21866" extrusionOk="0">
                  <a:moveTo>
                    <a:pt x="7046" y="0"/>
                  </a:moveTo>
                  <a:lnTo>
                    <a:pt x="1" y="3477"/>
                  </a:lnTo>
                  <a:lnTo>
                    <a:pt x="8260" y="9749"/>
                  </a:lnTo>
                  <a:lnTo>
                    <a:pt x="19983" y="9080"/>
                  </a:lnTo>
                  <a:lnTo>
                    <a:pt x="19983" y="9080"/>
                  </a:lnTo>
                  <a:cubicBezTo>
                    <a:pt x="19830" y="10478"/>
                    <a:pt x="19710" y="12087"/>
                    <a:pt x="19132" y="13120"/>
                  </a:cubicBezTo>
                  <a:cubicBezTo>
                    <a:pt x="18555" y="14152"/>
                    <a:pt x="18343" y="15185"/>
                    <a:pt x="18221" y="16429"/>
                  </a:cubicBezTo>
                  <a:cubicBezTo>
                    <a:pt x="18099" y="17675"/>
                    <a:pt x="17219" y="19133"/>
                    <a:pt x="17219" y="19133"/>
                  </a:cubicBezTo>
                  <a:lnTo>
                    <a:pt x="21410" y="21866"/>
                  </a:lnTo>
                  <a:cubicBezTo>
                    <a:pt x="21410" y="21866"/>
                    <a:pt x="25662" y="13605"/>
                    <a:pt x="26785" y="8929"/>
                  </a:cubicBezTo>
                  <a:cubicBezTo>
                    <a:pt x="27909" y="4252"/>
                    <a:pt x="23992" y="3188"/>
                    <a:pt x="20105" y="2878"/>
                  </a:cubicBezTo>
                  <a:cubicBezTo>
                    <a:pt x="16217" y="2567"/>
                    <a:pt x="8533" y="1579"/>
                    <a:pt x="8533" y="1579"/>
                  </a:cubicBezTo>
                  <a:cubicBezTo>
                    <a:pt x="8139" y="395"/>
                    <a:pt x="7046" y="0"/>
                    <a:pt x="704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2" name="Google Shape;28;p2">
              <a:extLst>
                <a:ext uri="{FF2B5EF4-FFF2-40B4-BE49-F238E27FC236}">
                  <a16:creationId xmlns:a16="http://schemas.microsoft.com/office/drawing/2014/main" id="{AA05E564-AFF2-4FDF-A5A9-8A38B20328A7}"/>
                </a:ext>
              </a:extLst>
            </p:cNvPr>
            <p:cNvSpPr/>
            <p:nvPr/>
          </p:nvSpPr>
          <p:spPr>
            <a:xfrm>
              <a:off x="3176275" y="1265575"/>
              <a:ext cx="99500" cy="4750"/>
            </a:xfrm>
            <a:custGeom>
              <a:avLst/>
              <a:gdLst/>
              <a:ahLst/>
              <a:cxnLst/>
              <a:rect l="l" t="t" r="r" b="b"/>
              <a:pathLst>
                <a:path w="3980" h="190" fill="none" extrusionOk="0">
                  <a:moveTo>
                    <a:pt x="1" y="190"/>
                  </a:moveTo>
                  <a:lnTo>
                    <a:pt x="3979" y="0"/>
                  </a:lnTo>
                </a:path>
              </a:pathLst>
            </a:custGeom>
            <a:noFill/>
            <a:ln w="375" cap="flat" cmpd="sng">
              <a:solidFill>
                <a:srgbClr val="233C81"/>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3" name="Google Shape;29;p2">
              <a:extLst>
                <a:ext uri="{FF2B5EF4-FFF2-40B4-BE49-F238E27FC236}">
                  <a16:creationId xmlns:a16="http://schemas.microsoft.com/office/drawing/2014/main" id="{A849C2D5-F89B-4CAC-83B4-0215780333A7}"/>
                </a:ext>
              </a:extLst>
            </p:cNvPr>
            <p:cNvSpPr/>
            <p:nvPr/>
          </p:nvSpPr>
          <p:spPr>
            <a:xfrm>
              <a:off x="3201150" y="1287200"/>
              <a:ext cx="57525" cy="23400"/>
            </a:xfrm>
            <a:custGeom>
              <a:avLst/>
              <a:gdLst/>
              <a:ahLst/>
              <a:cxnLst/>
              <a:rect l="l" t="t" r="r" b="b"/>
              <a:pathLst>
                <a:path w="2301" h="936" fill="none" extrusionOk="0">
                  <a:moveTo>
                    <a:pt x="0" y="1"/>
                  </a:moveTo>
                  <a:lnTo>
                    <a:pt x="2301" y="935"/>
                  </a:lnTo>
                </a:path>
              </a:pathLst>
            </a:custGeom>
            <a:noFill/>
            <a:ln w="375" cap="flat" cmpd="sng">
              <a:solidFill>
                <a:srgbClr val="233C81"/>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4" name="Google Shape;30;p2">
              <a:extLst>
                <a:ext uri="{FF2B5EF4-FFF2-40B4-BE49-F238E27FC236}">
                  <a16:creationId xmlns:a16="http://schemas.microsoft.com/office/drawing/2014/main" id="{311250B3-F271-43B5-BD4D-50C21D77D9FB}"/>
                </a:ext>
              </a:extLst>
            </p:cNvPr>
            <p:cNvSpPr/>
            <p:nvPr/>
          </p:nvSpPr>
          <p:spPr>
            <a:xfrm>
              <a:off x="3107200" y="1287200"/>
              <a:ext cx="161000" cy="302775"/>
            </a:xfrm>
            <a:custGeom>
              <a:avLst/>
              <a:gdLst/>
              <a:ahLst/>
              <a:cxnLst/>
              <a:rect l="l" t="t" r="r" b="b"/>
              <a:pathLst>
                <a:path w="6440" h="12111" extrusionOk="0">
                  <a:moveTo>
                    <a:pt x="2692" y="1"/>
                  </a:moveTo>
                  <a:cubicBezTo>
                    <a:pt x="2562" y="1217"/>
                    <a:pt x="2399" y="2495"/>
                    <a:pt x="1913" y="3365"/>
                  </a:cubicBezTo>
                  <a:cubicBezTo>
                    <a:pt x="1336" y="4397"/>
                    <a:pt x="1124" y="5430"/>
                    <a:pt x="1002" y="6674"/>
                  </a:cubicBezTo>
                  <a:cubicBezTo>
                    <a:pt x="882" y="7920"/>
                    <a:pt x="0" y="9378"/>
                    <a:pt x="0" y="9378"/>
                  </a:cubicBezTo>
                  <a:lnTo>
                    <a:pt x="4191" y="12111"/>
                  </a:lnTo>
                  <a:cubicBezTo>
                    <a:pt x="4191" y="12111"/>
                    <a:pt x="5244" y="10066"/>
                    <a:pt x="6440" y="7434"/>
                  </a:cubicBezTo>
                  <a:cubicBezTo>
                    <a:pt x="5835" y="6360"/>
                    <a:pt x="5511" y="4902"/>
                    <a:pt x="4753" y="3699"/>
                  </a:cubicBezTo>
                  <a:cubicBezTo>
                    <a:pt x="3644" y="1937"/>
                    <a:pt x="2824" y="1512"/>
                    <a:pt x="2692" y="1"/>
                  </a:cubicBezTo>
                  <a:close/>
                </a:path>
              </a:pathLst>
            </a:custGeom>
            <a:solidFill>
              <a:srgbClr val="0A0A0A">
                <a:alpha val="245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5" name="Google Shape;31;p2">
              <a:extLst>
                <a:ext uri="{FF2B5EF4-FFF2-40B4-BE49-F238E27FC236}">
                  <a16:creationId xmlns:a16="http://schemas.microsoft.com/office/drawing/2014/main" id="{1450B4B5-939B-4F2D-B916-79743CB77241}"/>
                </a:ext>
              </a:extLst>
            </p:cNvPr>
            <p:cNvSpPr/>
            <p:nvPr/>
          </p:nvSpPr>
          <p:spPr>
            <a:xfrm>
              <a:off x="2783000" y="1141325"/>
              <a:ext cx="306500" cy="145725"/>
            </a:xfrm>
            <a:custGeom>
              <a:avLst/>
              <a:gdLst/>
              <a:ahLst/>
              <a:cxnLst/>
              <a:rect l="l" t="t" r="r" b="b"/>
              <a:pathLst>
                <a:path w="12260" h="5829" extrusionOk="0">
                  <a:moveTo>
                    <a:pt x="272" y="1"/>
                  </a:moveTo>
                  <a:cubicBezTo>
                    <a:pt x="92" y="1"/>
                    <a:pt x="0" y="23"/>
                    <a:pt x="0" y="23"/>
                  </a:cubicBezTo>
                  <a:lnTo>
                    <a:pt x="467" y="3139"/>
                  </a:lnTo>
                  <a:lnTo>
                    <a:pt x="4009" y="5829"/>
                  </a:lnTo>
                  <a:lnTo>
                    <a:pt x="12259" y="5359"/>
                  </a:lnTo>
                  <a:cubicBezTo>
                    <a:pt x="11541" y="4985"/>
                    <a:pt x="10551" y="4591"/>
                    <a:pt x="9962" y="4310"/>
                  </a:cubicBezTo>
                  <a:cubicBezTo>
                    <a:pt x="9051" y="3877"/>
                    <a:pt x="8368" y="3057"/>
                    <a:pt x="6955" y="2625"/>
                  </a:cubicBezTo>
                  <a:cubicBezTo>
                    <a:pt x="4694" y="1932"/>
                    <a:pt x="4404" y="1759"/>
                    <a:pt x="2673" y="779"/>
                  </a:cubicBezTo>
                  <a:cubicBezTo>
                    <a:pt x="1484" y="106"/>
                    <a:pt x="667" y="1"/>
                    <a:pt x="272" y="1"/>
                  </a:cubicBezTo>
                  <a:close/>
                </a:path>
              </a:pathLst>
            </a:custGeom>
            <a:solidFill>
              <a:srgbClr val="0A0A0A">
                <a:alpha val="245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6" name="Google Shape;32;p2">
              <a:extLst>
                <a:ext uri="{FF2B5EF4-FFF2-40B4-BE49-F238E27FC236}">
                  <a16:creationId xmlns:a16="http://schemas.microsoft.com/office/drawing/2014/main" id="{7DF38C67-DCAA-46B5-8C57-FC7D406532B2}"/>
                </a:ext>
              </a:extLst>
            </p:cNvPr>
            <p:cNvSpPr/>
            <p:nvPr/>
          </p:nvSpPr>
          <p:spPr>
            <a:xfrm>
              <a:off x="2576050" y="1095700"/>
              <a:ext cx="796900" cy="684075"/>
            </a:xfrm>
            <a:custGeom>
              <a:avLst/>
              <a:gdLst/>
              <a:ahLst/>
              <a:cxnLst/>
              <a:rect l="l" t="t" r="r" b="b"/>
              <a:pathLst>
                <a:path w="31876" h="27363" extrusionOk="0">
                  <a:moveTo>
                    <a:pt x="7276" y="0"/>
                  </a:moveTo>
                  <a:lnTo>
                    <a:pt x="565" y="2855"/>
                  </a:lnTo>
                  <a:cubicBezTo>
                    <a:pt x="565" y="2855"/>
                    <a:pt x="1" y="7354"/>
                    <a:pt x="4072" y="9339"/>
                  </a:cubicBezTo>
                  <a:cubicBezTo>
                    <a:pt x="9502" y="11985"/>
                    <a:pt x="16539" y="14278"/>
                    <a:pt x="16539" y="14278"/>
                  </a:cubicBezTo>
                  <a:cubicBezTo>
                    <a:pt x="16539" y="14278"/>
                    <a:pt x="17116" y="16339"/>
                    <a:pt x="18786" y="17676"/>
                  </a:cubicBezTo>
                  <a:cubicBezTo>
                    <a:pt x="20457" y="19012"/>
                    <a:pt x="20791" y="19285"/>
                    <a:pt x="21489" y="20409"/>
                  </a:cubicBezTo>
                  <a:cubicBezTo>
                    <a:pt x="22188" y="21533"/>
                    <a:pt x="22248" y="22018"/>
                    <a:pt x="23737" y="22808"/>
                  </a:cubicBezTo>
                  <a:cubicBezTo>
                    <a:pt x="25225" y="23597"/>
                    <a:pt x="25590" y="24509"/>
                    <a:pt x="27381" y="27363"/>
                  </a:cubicBezTo>
                  <a:cubicBezTo>
                    <a:pt x="27381" y="27363"/>
                    <a:pt x="27321" y="26088"/>
                    <a:pt x="31876" y="23962"/>
                  </a:cubicBezTo>
                  <a:cubicBezTo>
                    <a:pt x="31876" y="23962"/>
                    <a:pt x="24830" y="13879"/>
                    <a:pt x="22735" y="11510"/>
                  </a:cubicBezTo>
                  <a:cubicBezTo>
                    <a:pt x="20639" y="9141"/>
                    <a:pt x="18665" y="7746"/>
                    <a:pt x="15202" y="5847"/>
                  </a:cubicBezTo>
                  <a:cubicBezTo>
                    <a:pt x="11740" y="3948"/>
                    <a:pt x="8278" y="1848"/>
                    <a:pt x="8278" y="1848"/>
                  </a:cubicBezTo>
                  <a:lnTo>
                    <a:pt x="7276"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7" name="Google Shape;33;p2">
              <a:extLst>
                <a:ext uri="{FF2B5EF4-FFF2-40B4-BE49-F238E27FC236}">
                  <a16:creationId xmlns:a16="http://schemas.microsoft.com/office/drawing/2014/main" id="{84AFC699-F462-4714-8EBE-79EF1D096C2E}"/>
                </a:ext>
              </a:extLst>
            </p:cNvPr>
            <p:cNvSpPr/>
            <p:nvPr/>
          </p:nvSpPr>
          <p:spPr>
            <a:xfrm>
              <a:off x="2646350" y="1223250"/>
              <a:ext cx="658600" cy="508800"/>
            </a:xfrm>
            <a:custGeom>
              <a:avLst/>
              <a:gdLst/>
              <a:ahLst/>
              <a:cxnLst/>
              <a:rect l="l" t="t" r="r" b="b"/>
              <a:pathLst>
                <a:path w="26344" h="20352" fill="none" extrusionOk="0">
                  <a:moveTo>
                    <a:pt x="0" y="0"/>
                  </a:moveTo>
                  <a:cubicBezTo>
                    <a:pt x="0" y="0"/>
                    <a:pt x="972" y="1732"/>
                    <a:pt x="5284" y="3614"/>
                  </a:cubicBezTo>
                  <a:cubicBezTo>
                    <a:pt x="9597" y="5497"/>
                    <a:pt x="14850" y="7410"/>
                    <a:pt x="14850" y="7410"/>
                  </a:cubicBezTo>
                  <a:cubicBezTo>
                    <a:pt x="14850" y="7410"/>
                    <a:pt x="16545" y="9779"/>
                    <a:pt x="17979" y="11176"/>
                  </a:cubicBezTo>
                  <a:cubicBezTo>
                    <a:pt x="19412" y="12573"/>
                    <a:pt x="20196" y="14334"/>
                    <a:pt x="22382" y="16187"/>
                  </a:cubicBezTo>
                  <a:cubicBezTo>
                    <a:pt x="24569" y="18040"/>
                    <a:pt x="26174" y="19719"/>
                    <a:pt x="26343" y="20352"/>
                  </a:cubicBezTo>
                </a:path>
              </a:pathLst>
            </a:custGeom>
            <a:noFill/>
            <a:ln w="375" cap="flat" cmpd="sng">
              <a:solidFill>
                <a:srgbClr val="FFFFFF"/>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8" name="Google Shape;34;p2">
              <a:extLst>
                <a:ext uri="{FF2B5EF4-FFF2-40B4-BE49-F238E27FC236}">
                  <a16:creationId xmlns:a16="http://schemas.microsoft.com/office/drawing/2014/main" id="{A51EA5D9-1394-4DA2-8A72-501C2531EB37}"/>
                </a:ext>
              </a:extLst>
            </p:cNvPr>
            <p:cNvSpPr/>
            <p:nvPr/>
          </p:nvSpPr>
          <p:spPr>
            <a:xfrm>
              <a:off x="2589475" y="1043325"/>
              <a:ext cx="371700" cy="149075"/>
            </a:xfrm>
            <a:custGeom>
              <a:avLst/>
              <a:gdLst/>
              <a:ahLst/>
              <a:cxnLst/>
              <a:rect l="l" t="t" r="r" b="b"/>
              <a:pathLst>
                <a:path w="14868" h="5963" extrusionOk="0">
                  <a:moveTo>
                    <a:pt x="10536" y="0"/>
                  </a:moveTo>
                  <a:lnTo>
                    <a:pt x="3491" y="3477"/>
                  </a:lnTo>
                  <a:lnTo>
                    <a:pt x="28" y="4950"/>
                  </a:lnTo>
                  <a:cubicBezTo>
                    <a:pt x="28" y="4950"/>
                    <a:pt x="0" y="5168"/>
                    <a:pt x="1" y="5528"/>
                  </a:cubicBezTo>
                  <a:lnTo>
                    <a:pt x="272" y="5963"/>
                  </a:lnTo>
                  <a:cubicBezTo>
                    <a:pt x="272" y="5963"/>
                    <a:pt x="1804" y="5914"/>
                    <a:pt x="3764" y="5299"/>
                  </a:cubicBezTo>
                  <a:cubicBezTo>
                    <a:pt x="5722" y="4685"/>
                    <a:pt x="6536" y="3487"/>
                    <a:pt x="9094" y="3358"/>
                  </a:cubicBezTo>
                  <a:cubicBezTo>
                    <a:pt x="10467" y="3288"/>
                    <a:pt x="12003" y="3424"/>
                    <a:pt x="12768" y="2786"/>
                  </a:cubicBezTo>
                  <a:cubicBezTo>
                    <a:pt x="13249" y="2386"/>
                    <a:pt x="13963" y="2086"/>
                    <a:pt x="14867" y="1933"/>
                  </a:cubicBezTo>
                  <a:cubicBezTo>
                    <a:pt x="13201" y="1730"/>
                    <a:pt x="12023" y="1579"/>
                    <a:pt x="12023" y="1579"/>
                  </a:cubicBezTo>
                  <a:cubicBezTo>
                    <a:pt x="11629" y="395"/>
                    <a:pt x="10536" y="0"/>
                    <a:pt x="10536" y="0"/>
                  </a:cubicBezTo>
                  <a:close/>
                </a:path>
              </a:pathLst>
            </a:custGeom>
            <a:solidFill>
              <a:srgbClr val="0A0A0A">
                <a:alpha val="245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9" name="Google Shape;35;p2">
              <a:extLst>
                <a:ext uri="{FF2B5EF4-FFF2-40B4-BE49-F238E27FC236}">
                  <a16:creationId xmlns:a16="http://schemas.microsoft.com/office/drawing/2014/main" id="{8F675FE0-8E3D-4AF1-82BC-73463EE5C989}"/>
                </a:ext>
              </a:extLst>
            </p:cNvPr>
            <p:cNvSpPr/>
            <p:nvPr/>
          </p:nvSpPr>
          <p:spPr>
            <a:xfrm>
              <a:off x="2796375" y="820400"/>
              <a:ext cx="113425" cy="118000"/>
            </a:xfrm>
            <a:custGeom>
              <a:avLst/>
              <a:gdLst/>
              <a:ahLst/>
              <a:cxnLst/>
              <a:rect l="l" t="t" r="r" b="b"/>
              <a:pathLst>
                <a:path w="4537" h="4720" extrusionOk="0">
                  <a:moveTo>
                    <a:pt x="3757" y="0"/>
                  </a:moveTo>
                  <a:cubicBezTo>
                    <a:pt x="2709" y="0"/>
                    <a:pt x="908" y="634"/>
                    <a:pt x="908" y="634"/>
                  </a:cubicBezTo>
                  <a:cubicBezTo>
                    <a:pt x="908" y="634"/>
                    <a:pt x="1" y="4427"/>
                    <a:pt x="1288" y="4696"/>
                  </a:cubicBezTo>
                  <a:cubicBezTo>
                    <a:pt x="1367" y="4712"/>
                    <a:pt x="1447" y="4720"/>
                    <a:pt x="1527" y="4720"/>
                  </a:cubicBezTo>
                  <a:cubicBezTo>
                    <a:pt x="2934" y="4720"/>
                    <a:pt x="4536" y="2290"/>
                    <a:pt x="4492" y="399"/>
                  </a:cubicBezTo>
                  <a:cubicBezTo>
                    <a:pt x="4485" y="105"/>
                    <a:pt x="4183" y="0"/>
                    <a:pt x="3757" y="0"/>
                  </a:cubicBezTo>
                  <a:close/>
                </a:path>
              </a:pathLst>
            </a:custGeom>
            <a:solidFill>
              <a:srgbClr val="889BC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0" name="Google Shape;36;p2">
              <a:extLst>
                <a:ext uri="{FF2B5EF4-FFF2-40B4-BE49-F238E27FC236}">
                  <a16:creationId xmlns:a16="http://schemas.microsoft.com/office/drawing/2014/main" id="{69A43CFE-1C76-4E3D-B9EE-67D5A9BD0143}"/>
                </a:ext>
              </a:extLst>
            </p:cNvPr>
            <p:cNvSpPr/>
            <p:nvPr/>
          </p:nvSpPr>
          <p:spPr>
            <a:xfrm>
              <a:off x="2795525" y="527875"/>
              <a:ext cx="493900" cy="354950"/>
            </a:xfrm>
            <a:custGeom>
              <a:avLst/>
              <a:gdLst/>
              <a:ahLst/>
              <a:cxnLst/>
              <a:rect l="l" t="t" r="r" b="b"/>
              <a:pathLst>
                <a:path w="19756" h="14198" extrusionOk="0">
                  <a:moveTo>
                    <a:pt x="19570" y="1"/>
                  </a:moveTo>
                  <a:cubicBezTo>
                    <a:pt x="19541" y="1"/>
                    <a:pt x="19497" y="9"/>
                    <a:pt x="19437" y="28"/>
                  </a:cubicBezTo>
                  <a:cubicBezTo>
                    <a:pt x="18997" y="164"/>
                    <a:pt x="17144" y="619"/>
                    <a:pt x="16598" y="878"/>
                  </a:cubicBezTo>
                  <a:cubicBezTo>
                    <a:pt x="16051" y="1136"/>
                    <a:pt x="15080" y="2138"/>
                    <a:pt x="14593" y="2639"/>
                  </a:cubicBezTo>
                  <a:cubicBezTo>
                    <a:pt x="14107" y="3140"/>
                    <a:pt x="7290" y="8925"/>
                    <a:pt x="7290" y="8925"/>
                  </a:cubicBezTo>
                  <a:lnTo>
                    <a:pt x="5148" y="8561"/>
                  </a:lnTo>
                  <a:cubicBezTo>
                    <a:pt x="5126" y="8560"/>
                    <a:pt x="5104" y="8559"/>
                    <a:pt x="5082" y="8559"/>
                  </a:cubicBezTo>
                  <a:cubicBezTo>
                    <a:pt x="3161" y="8559"/>
                    <a:pt x="1" y="13656"/>
                    <a:pt x="1" y="13656"/>
                  </a:cubicBezTo>
                  <a:cubicBezTo>
                    <a:pt x="1" y="13656"/>
                    <a:pt x="1337" y="13884"/>
                    <a:pt x="4663" y="14164"/>
                  </a:cubicBezTo>
                  <a:cubicBezTo>
                    <a:pt x="4930" y="14187"/>
                    <a:pt x="5187" y="14198"/>
                    <a:pt x="5434" y="14198"/>
                  </a:cubicBezTo>
                  <a:cubicBezTo>
                    <a:pt x="8262" y="14198"/>
                    <a:pt x="9812" y="12765"/>
                    <a:pt x="11040" y="10991"/>
                  </a:cubicBezTo>
                  <a:cubicBezTo>
                    <a:pt x="12376" y="9062"/>
                    <a:pt x="16537" y="3065"/>
                    <a:pt x="16537" y="3065"/>
                  </a:cubicBezTo>
                  <a:cubicBezTo>
                    <a:pt x="16632" y="3106"/>
                    <a:pt x="16742" y="3124"/>
                    <a:pt x="16857" y="3124"/>
                  </a:cubicBezTo>
                  <a:cubicBezTo>
                    <a:pt x="17289" y="3124"/>
                    <a:pt x="17805" y="2870"/>
                    <a:pt x="18009" y="2654"/>
                  </a:cubicBezTo>
                  <a:cubicBezTo>
                    <a:pt x="18268" y="2381"/>
                    <a:pt x="18180" y="2108"/>
                    <a:pt x="18180" y="2108"/>
                  </a:cubicBezTo>
                  <a:cubicBezTo>
                    <a:pt x="18180" y="2108"/>
                    <a:pt x="18283" y="1819"/>
                    <a:pt x="18180" y="1439"/>
                  </a:cubicBezTo>
                  <a:cubicBezTo>
                    <a:pt x="18259" y="1150"/>
                    <a:pt x="18071" y="863"/>
                    <a:pt x="18071" y="863"/>
                  </a:cubicBezTo>
                  <a:cubicBezTo>
                    <a:pt x="18071" y="863"/>
                    <a:pt x="18784" y="528"/>
                    <a:pt x="19103" y="423"/>
                  </a:cubicBezTo>
                  <a:cubicBezTo>
                    <a:pt x="19378" y="330"/>
                    <a:pt x="19756" y="1"/>
                    <a:pt x="19570" y="1"/>
                  </a:cubicBez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1" name="Google Shape;37;p2">
              <a:extLst>
                <a:ext uri="{FF2B5EF4-FFF2-40B4-BE49-F238E27FC236}">
                  <a16:creationId xmlns:a16="http://schemas.microsoft.com/office/drawing/2014/main" id="{F4FB6B81-7F57-46B9-8559-E7554B944888}"/>
                </a:ext>
              </a:extLst>
            </p:cNvPr>
            <p:cNvSpPr/>
            <p:nvPr/>
          </p:nvSpPr>
          <p:spPr>
            <a:xfrm>
              <a:off x="2793850" y="753225"/>
              <a:ext cx="113675" cy="126575"/>
            </a:xfrm>
            <a:custGeom>
              <a:avLst/>
              <a:gdLst/>
              <a:ahLst/>
              <a:cxnLst/>
              <a:rect l="l" t="t" r="r" b="b"/>
              <a:pathLst>
                <a:path w="4547" h="5063" extrusionOk="0">
                  <a:moveTo>
                    <a:pt x="26" y="4619"/>
                  </a:moveTo>
                  <a:cubicBezTo>
                    <a:pt x="1" y="4619"/>
                    <a:pt x="13" y="4626"/>
                    <a:pt x="68" y="4642"/>
                  </a:cubicBezTo>
                  <a:cubicBezTo>
                    <a:pt x="68" y="4642"/>
                    <a:pt x="72" y="4636"/>
                    <a:pt x="80" y="4623"/>
                  </a:cubicBezTo>
                  <a:lnTo>
                    <a:pt x="80" y="4623"/>
                  </a:lnTo>
                  <a:cubicBezTo>
                    <a:pt x="55" y="4620"/>
                    <a:pt x="37" y="4619"/>
                    <a:pt x="26" y="4619"/>
                  </a:cubicBezTo>
                  <a:close/>
                  <a:moveTo>
                    <a:pt x="3991" y="0"/>
                  </a:moveTo>
                  <a:cubicBezTo>
                    <a:pt x="2252" y="1193"/>
                    <a:pt x="251" y="4349"/>
                    <a:pt x="80" y="4623"/>
                  </a:cubicBezTo>
                  <a:lnTo>
                    <a:pt x="80" y="4623"/>
                  </a:lnTo>
                  <a:cubicBezTo>
                    <a:pt x="403" y="4657"/>
                    <a:pt x="1865" y="4904"/>
                    <a:pt x="3445" y="5059"/>
                  </a:cubicBezTo>
                  <a:cubicBezTo>
                    <a:pt x="3469" y="5061"/>
                    <a:pt x="3493" y="5063"/>
                    <a:pt x="3517" y="5063"/>
                  </a:cubicBezTo>
                  <a:cubicBezTo>
                    <a:pt x="4025" y="5063"/>
                    <a:pt x="4375" y="4519"/>
                    <a:pt x="4136" y="4053"/>
                  </a:cubicBezTo>
                  <a:cubicBezTo>
                    <a:pt x="3430" y="2673"/>
                    <a:pt x="3764" y="653"/>
                    <a:pt x="4547" y="17"/>
                  </a:cubicBezTo>
                  <a:lnTo>
                    <a:pt x="3991" y="0"/>
                  </a:ln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2" name="Google Shape;38;p2">
              <a:extLst>
                <a:ext uri="{FF2B5EF4-FFF2-40B4-BE49-F238E27FC236}">
                  <a16:creationId xmlns:a16="http://schemas.microsoft.com/office/drawing/2014/main" id="{7CEA0B00-736C-4633-90DD-3530339B5973}"/>
                </a:ext>
              </a:extLst>
            </p:cNvPr>
            <p:cNvSpPr/>
            <p:nvPr/>
          </p:nvSpPr>
          <p:spPr>
            <a:xfrm>
              <a:off x="3207975" y="553500"/>
              <a:ext cx="35925" cy="33925"/>
            </a:xfrm>
            <a:custGeom>
              <a:avLst/>
              <a:gdLst/>
              <a:ahLst/>
              <a:cxnLst/>
              <a:rect l="l" t="t" r="r" b="b"/>
              <a:pathLst>
                <a:path w="1437" h="1357" fill="none" extrusionOk="0">
                  <a:moveTo>
                    <a:pt x="365" y="69"/>
                  </a:moveTo>
                  <a:cubicBezTo>
                    <a:pt x="729" y="1"/>
                    <a:pt x="1243" y="81"/>
                    <a:pt x="1334" y="285"/>
                  </a:cubicBezTo>
                  <a:cubicBezTo>
                    <a:pt x="1425" y="491"/>
                    <a:pt x="1436" y="1265"/>
                    <a:pt x="1334" y="1311"/>
                  </a:cubicBezTo>
                  <a:cubicBezTo>
                    <a:pt x="1231" y="1356"/>
                    <a:pt x="969" y="1003"/>
                    <a:pt x="969" y="582"/>
                  </a:cubicBezTo>
                  <a:cubicBezTo>
                    <a:pt x="969" y="582"/>
                    <a:pt x="753" y="1277"/>
                    <a:pt x="0" y="1174"/>
                  </a:cubicBezTo>
                </a:path>
              </a:pathLst>
            </a:custGeom>
            <a:noFill/>
            <a:ln w="375" cap="rnd" cmpd="sng">
              <a:solidFill>
                <a:srgbClr val="AF3A3A"/>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3" name="Google Shape;39;p2">
              <a:extLst>
                <a:ext uri="{FF2B5EF4-FFF2-40B4-BE49-F238E27FC236}">
                  <a16:creationId xmlns:a16="http://schemas.microsoft.com/office/drawing/2014/main" id="{C66BE574-EFAA-427E-BD07-CF9E75CAD1B4}"/>
                </a:ext>
              </a:extLst>
            </p:cNvPr>
            <p:cNvSpPr/>
            <p:nvPr/>
          </p:nvSpPr>
          <p:spPr>
            <a:xfrm>
              <a:off x="2279325" y="717300"/>
              <a:ext cx="644925" cy="478450"/>
            </a:xfrm>
            <a:custGeom>
              <a:avLst/>
              <a:gdLst/>
              <a:ahLst/>
              <a:cxnLst/>
              <a:rect l="l" t="t" r="r" b="b"/>
              <a:pathLst>
                <a:path w="25797" h="19138" extrusionOk="0">
                  <a:moveTo>
                    <a:pt x="17594" y="0"/>
                  </a:moveTo>
                  <a:cubicBezTo>
                    <a:pt x="16744" y="0"/>
                    <a:pt x="15792" y="129"/>
                    <a:pt x="14803" y="451"/>
                  </a:cubicBezTo>
                  <a:cubicBezTo>
                    <a:pt x="12616" y="1163"/>
                    <a:pt x="6330" y="2928"/>
                    <a:pt x="6330" y="2928"/>
                  </a:cubicBezTo>
                  <a:cubicBezTo>
                    <a:pt x="4264" y="3687"/>
                    <a:pt x="3444" y="5479"/>
                    <a:pt x="3080" y="6632"/>
                  </a:cubicBezTo>
                  <a:cubicBezTo>
                    <a:pt x="2716" y="7787"/>
                    <a:pt x="2229" y="8364"/>
                    <a:pt x="1683" y="9032"/>
                  </a:cubicBezTo>
                  <a:cubicBezTo>
                    <a:pt x="1136" y="9700"/>
                    <a:pt x="1167" y="10004"/>
                    <a:pt x="1045" y="10824"/>
                  </a:cubicBezTo>
                  <a:cubicBezTo>
                    <a:pt x="924" y="11644"/>
                    <a:pt x="0" y="11599"/>
                    <a:pt x="195" y="12129"/>
                  </a:cubicBezTo>
                  <a:cubicBezTo>
                    <a:pt x="407" y="12707"/>
                    <a:pt x="893" y="13496"/>
                    <a:pt x="2867" y="14377"/>
                  </a:cubicBezTo>
                  <a:cubicBezTo>
                    <a:pt x="3487" y="14653"/>
                    <a:pt x="4125" y="14748"/>
                    <a:pt x="4709" y="14748"/>
                  </a:cubicBezTo>
                  <a:cubicBezTo>
                    <a:pt x="5413" y="14748"/>
                    <a:pt x="6038" y="14610"/>
                    <a:pt x="6458" y="14487"/>
                  </a:cubicBezTo>
                  <a:cubicBezTo>
                    <a:pt x="6796" y="14387"/>
                    <a:pt x="7069" y="14139"/>
                    <a:pt x="7204" y="13812"/>
                  </a:cubicBezTo>
                  <a:lnTo>
                    <a:pt x="7782" y="12403"/>
                  </a:lnTo>
                  <a:cubicBezTo>
                    <a:pt x="7782" y="12403"/>
                    <a:pt x="9883" y="15895"/>
                    <a:pt x="10490" y="16983"/>
                  </a:cubicBezTo>
                  <a:cubicBezTo>
                    <a:pt x="11097" y="18072"/>
                    <a:pt x="10915" y="18477"/>
                    <a:pt x="11462" y="18993"/>
                  </a:cubicBezTo>
                  <a:cubicBezTo>
                    <a:pt x="11566" y="19091"/>
                    <a:pt x="11721" y="19138"/>
                    <a:pt x="11926" y="19138"/>
                  </a:cubicBezTo>
                  <a:cubicBezTo>
                    <a:pt x="12796" y="19138"/>
                    <a:pt x="14554" y="18291"/>
                    <a:pt x="16989" y="16983"/>
                  </a:cubicBezTo>
                  <a:cubicBezTo>
                    <a:pt x="19996" y="15368"/>
                    <a:pt x="24126" y="13466"/>
                    <a:pt x="24429" y="12920"/>
                  </a:cubicBezTo>
                  <a:cubicBezTo>
                    <a:pt x="24733" y="12373"/>
                    <a:pt x="23640" y="12038"/>
                    <a:pt x="22790" y="11705"/>
                  </a:cubicBezTo>
                  <a:cubicBezTo>
                    <a:pt x="21940" y="11371"/>
                    <a:pt x="22031" y="10824"/>
                    <a:pt x="21575" y="9913"/>
                  </a:cubicBezTo>
                  <a:cubicBezTo>
                    <a:pt x="21120" y="9002"/>
                    <a:pt x="20118" y="8607"/>
                    <a:pt x="20118" y="8607"/>
                  </a:cubicBezTo>
                  <a:lnTo>
                    <a:pt x="20118" y="8607"/>
                  </a:lnTo>
                  <a:lnTo>
                    <a:pt x="21970" y="8820"/>
                  </a:lnTo>
                  <a:cubicBezTo>
                    <a:pt x="21970" y="8820"/>
                    <a:pt x="21059" y="8152"/>
                    <a:pt x="22487" y="5054"/>
                  </a:cubicBezTo>
                  <a:cubicBezTo>
                    <a:pt x="23914" y="1956"/>
                    <a:pt x="25796" y="984"/>
                    <a:pt x="25796" y="984"/>
                  </a:cubicBezTo>
                  <a:cubicBezTo>
                    <a:pt x="25420" y="774"/>
                    <a:pt x="24995" y="721"/>
                    <a:pt x="24545" y="721"/>
                  </a:cubicBezTo>
                  <a:cubicBezTo>
                    <a:pt x="24090" y="721"/>
                    <a:pt x="23609" y="776"/>
                    <a:pt x="23127" y="776"/>
                  </a:cubicBezTo>
                  <a:cubicBezTo>
                    <a:pt x="22779" y="776"/>
                    <a:pt x="22431" y="747"/>
                    <a:pt x="22091" y="650"/>
                  </a:cubicBezTo>
                  <a:cubicBezTo>
                    <a:pt x="21588" y="506"/>
                    <a:pt x="21236" y="471"/>
                    <a:pt x="20970" y="471"/>
                  </a:cubicBezTo>
                  <a:cubicBezTo>
                    <a:pt x="20719" y="471"/>
                    <a:pt x="20544" y="503"/>
                    <a:pt x="20392" y="503"/>
                  </a:cubicBezTo>
                  <a:cubicBezTo>
                    <a:pt x="20296" y="503"/>
                    <a:pt x="20209" y="490"/>
                    <a:pt x="20118" y="451"/>
                  </a:cubicBezTo>
                  <a:cubicBezTo>
                    <a:pt x="19502" y="189"/>
                    <a:pt x="18622" y="0"/>
                    <a:pt x="1759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4" name="Google Shape;41;p2">
              <a:extLst>
                <a:ext uri="{FF2B5EF4-FFF2-40B4-BE49-F238E27FC236}">
                  <a16:creationId xmlns:a16="http://schemas.microsoft.com/office/drawing/2014/main" id="{BB2F1C66-64EF-437D-9C34-9516A7F010C5}"/>
                </a:ext>
              </a:extLst>
            </p:cNvPr>
            <p:cNvSpPr/>
            <p:nvPr/>
          </p:nvSpPr>
          <p:spPr>
            <a:xfrm>
              <a:off x="2473875" y="902150"/>
              <a:ext cx="77650" cy="213150"/>
            </a:xfrm>
            <a:custGeom>
              <a:avLst/>
              <a:gdLst/>
              <a:ahLst/>
              <a:cxnLst/>
              <a:rect l="l" t="t" r="r" b="b"/>
              <a:pathLst>
                <a:path w="3106" h="8526" extrusionOk="0">
                  <a:moveTo>
                    <a:pt x="2309" y="0"/>
                  </a:moveTo>
                  <a:cubicBezTo>
                    <a:pt x="2009" y="0"/>
                    <a:pt x="1687" y="228"/>
                    <a:pt x="1555" y="598"/>
                  </a:cubicBezTo>
                  <a:cubicBezTo>
                    <a:pt x="1235" y="1486"/>
                    <a:pt x="0" y="5009"/>
                    <a:pt x="0" y="5009"/>
                  </a:cubicBezTo>
                  <a:cubicBezTo>
                    <a:pt x="0" y="5009"/>
                    <a:pt x="1244" y="7076"/>
                    <a:pt x="2093" y="8525"/>
                  </a:cubicBezTo>
                  <a:cubicBezTo>
                    <a:pt x="1430" y="5917"/>
                    <a:pt x="2459" y="3334"/>
                    <a:pt x="2853" y="1578"/>
                  </a:cubicBezTo>
                  <a:cubicBezTo>
                    <a:pt x="3105" y="448"/>
                    <a:pt x="2729" y="0"/>
                    <a:pt x="230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5" name="Google Shape;42;p2">
              <a:extLst>
                <a:ext uri="{FF2B5EF4-FFF2-40B4-BE49-F238E27FC236}">
                  <a16:creationId xmlns:a16="http://schemas.microsoft.com/office/drawing/2014/main" id="{1A87151A-06D2-4041-8E3A-9097CE7878BA}"/>
                </a:ext>
              </a:extLst>
            </p:cNvPr>
            <p:cNvSpPr/>
            <p:nvPr/>
          </p:nvSpPr>
          <p:spPr>
            <a:xfrm>
              <a:off x="2717150" y="806050"/>
              <a:ext cx="65550" cy="121775"/>
            </a:xfrm>
            <a:custGeom>
              <a:avLst/>
              <a:gdLst/>
              <a:ahLst/>
              <a:cxnLst/>
              <a:rect l="l" t="t" r="r" b="b"/>
              <a:pathLst>
                <a:path w="2622" h="4871" fill="none" extrusionOk="0">
                  <a:moveTo>
                    <a:pt x="1" y="0"/>
                  </a:moveTo>
                  <a:cubicBezTo>
                    <a:pt x="1161" y="980"/>
                    <a:pt x="943" y="3778"/>
                    <a:pt x="2621" y="4871"/>
                  </a:cubicBezTo>
                </a:path>
              </a:pathLst>
            </a:custGeom>
            <a:noFill/>
            <a:ln w="375" cap="flat" cmpd="sng">
              <a:solidFill>
                <a:schemeClr val="dk2"/>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6" name="Google Shape;43;p2">
              <a:extLst>
                <a:ext uri="{FF2B5EF4-FFF2-40B4-BE49-F238E27FC236}">
                  <a16:creationId xmlns:a16="http://schemas.microsoft.com/office/drawing/2014/main" id="{1B166599-1C8B-49B5-AE8C-120D02EFE0C6}"/>
                </a:ext>
              </a:extLst>
            </p:cNvPr>
            <p:cNvSpPr/>
            <p:nvPr/>
          </p:nvSpPr>
          <p:spPr>
            <a:xfrm>
              <a:off x="2782250" y="932450"/>
              <a:ext cx="900" cy="400"/>
            </a:xfrm>
            <a:custGeom>
              <a:avLst/>
              <a:gdLst/>
              <a:ahLst/>
              <a:cxnLst/>
              <a:rect l="l" t="t" r="r" b="b"/>
              <a:pathLst>
                <a:path w="36" h="16" extrusionOk="0">
                  <a:moveTo>
                    <a:pt x="1" y="1"/>
                  </a:moveTo>
                  <a:lnTo>
                    <a:pt x="35" y="16"/>
                  </a:lnTo>
                  <a:cubicBezTo>
                    <a:pt x="14" y="6"/>
                    <a:pt x="1" y="1"/>
                    <a:pt x="1" y="1"/>
                  </a:cubicBezTo>
                  <a:close/>
                </a:path>
              </a:pathLst>
            </a:custGeom>
            <a:solidFill>
              <a:srgbClr val="F3D48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7" name="Google Shape;44;p2">
              <a:extLst>
                <a:ext uri="{FF2B5EF4-FFF2-40B4-BE49-F238E27FC236}">
                  <a16:creationId xmlns:a16="http://schemas.microsoft.com/office/drawing/2014/main" id="{4173DEC8-270F-4270-ACDD-64AE7607ECF2}"/>
                </a:ext>
              </a:extLst>
            </p:cNvPr>
            <p:cNvSpPr/>
            <p:nvPr/>
          </p:nvSpPr>
          <p:spPr>
            <a:xfrm>
              <a:off x="2740150" y="839300"/>
              <a:ext cx="88450" cy="98500"/>
            </a:xfrm>
            <a:custGeom>
              <a:avLst/>
              <a:gdLst/>
              <a:ahLst/>
              <a:cxnLst/>
              <a:rect l="l" t="t" r="r" b="b"/>
              <a:pathLst>
                <a:path w="3538" h="3940" extrusionOk="0">
                  <a:moveTo>
                    <a:pt x="1048" y="0"/>
                  </a:moveTo>
                  <a:cubicBezTo>
                    <a:pt x="503" y="0"/>
                    <a:pt x="1" y="519"/>
                    <a:pt x="186" y="1147"/>
                  </a:cubicBezTo>
                  <a:cubicBezTo>
                    <a:pt x="483" y="2156"/>
                    <a:pt x="842" y="3179"/>
                    <a:pt x="1685" y="3727"/>
                  </a:cubicBezTo>
                  <a:lnTo>
                    <a:pt x="3537" y="3940"/>
                  </a:lnTo>
                  <a:cubicBezTo>
                    <a:pt x="3537" y="3940"/>
                    <a:pt x="3140" y="3649"/>
                    <a:pt x="3281" y="2561"/>
                  </a:cubicBezTo>
                  <a:cubicBezTo>
                    <a:pt x="2681" y="1812"/>
                    <a:pt x="2281" y="828"/>
                    <a:pt x="1685" y="274"/>
                  </a:cubicBezTo>
                  <a:cubicBezTo>
                    <a:pt x="1667" y="257"/>
                    <a:pt x="1649" y="242"/>
                    <a:pt x="1631" y="226"/>
                  </a:cubicBezTo>
                  <a:cubicBezTo>
                    <a:pt x="1451" y="69"/>
                    <a:pt x="1247" y="0"/>
                    <a:pt x="104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8" name="Google Shape;45;p2">
              <a:extLst>
                <a:ext uri="{FF2B5EF4-FFF2-40B4-BE49-F238E27FC236}">
                  <a16:creationId xmlns:a16="http://schemas.microsoft.com/office/drawing/2014/main" id="{8A2C7C0C-9D2F-481D-B5DB-CDD4E9EB11F0}"/>
                </a:ext>
              </a:extLst>
            </p:cNvPr>
            <p:cNvSpPr/>
            <p:nvPr/>
          </p:nvSpPr>
          <p:spPr>
            <a:xfrm>
              <a:off x="2257625" y="1017325"/>
              <a:ext cx="416825" cy="281550"/>
            </a:xfrm>
            <a:custGeom>
              <a:avLst/>
              <a:gdLst/>
              <a:ahLst/>
              <a:cxnLst/>
              <a:rect l="l" t="t" r="r" b="b"/>
              <a:pathLst>
                <a:path w="16673" h="11262" extrusionOk="0">
                  <a:moveTo>
                    <a:pt x="1731" y="0"/>
                  </a:moveTo>
                  <a:cubicBezTo>
                    <a:pt x="1731" y="0"/>
                    <a:pt x="1184" y="1822"/>
                    <a:pt x="637" y="3667"/>
                  </a:cubicBezTo>
                  <a:cubicBezTo>
                    <a:pt x="91" y="5512"/>
                    <a:pt x="0" y="7812"/>
                    <a:pt x="3371" y="8883"/>
                  </a:cubicBezTo>
                  <a:cubicBezTo>
                    <a:pt x="6743" y="9954"/>
                    <a:pt x="12094" y="10728"/>
                    <a:pt x="12094" y="10728"/>
                  </a:cubicBezTo>
                  <a:cubicBezTo>
                    <a:pt x="12173" y="11123"/>
                    <a:pt x="12545" y="11261"/>
                    <a:pt x="12954" y="11261"/>
                  </a:cubicBezTo>
                  <a:cubicBezTo>
                    <a:pt x="13016" y="11261"/>
                    <a:pt x="13080" y="11258"/>
                    <a:pt x="13143" y="11252"/>
                  </a:cubicBezTo>
                  <a:cubicBezTo>
                    <a:pt x="13269" y="11240"/>
                    <a:pt x="13382" y="11236"/>
                    <a:pt x="13489" y="11236"/>
                  </a:cubicBezTo>
                  <a:cubicBezTo>
                    <a:pt x="13727" y="11236"/>
                    <a:pt x="13934" y="11257"/>
                    <a:pt x="14179" y="11257"/>
                  </a:cubicBezTo>
                  <a:cubicBezTo>
                    <a:pt x="14241" y="11257"/>
                    <a:pt x="14305" y="11255"/>
                    <a:pt x="14372" y="11252"/>
                  </a:cubicBezTo>
                  <a:cubicBezTo>
                    <a:pt x="14827" y="11229"/>
                    <a:pt x="15671" y="10386"/>
                    <a:pt x="15762" y="9976"/>
                  </a:cubicBezTo>
                  <a:cubicBezTo>
                    <a:pt x="15853" y="9566"/>
                    <a:pt x="15192" y="9521"/>
                    <a:pt x="15192" y="9521"/>
                  </a:cubicBezTo>
                  <a:cubicBezTo>
                    <a:pt x="15227" y="9516"/>
                    <a:pt x="15285" y="9514"/>
                    <a:pt x="15359" y="9514"/>
                  </a:cubicBezTo>
                  <a:cubicBezTo>
                    <a:pt x="15558" y="9514"/>
                    <a:pt x="15867" y="9527"/>
                    <a:pt x="16116" y="9527"/>
                  </a:cubicBezTo>
                  <a:cubicBezTo>
                    <a:pt x="16206" y="9527"/>
                    <a:pt x="16288" y="9526"/>
                    <a:pt x="16354" y="9521"/>
                  </a:cubicBezTo>
                  <a:cubicBezTo>
                    <a:pt x="16673" y="9498"/>
                    <a:pt x="16605" y="8997"/>
                    <a:pt x="15489" y="8928"/>
                  </a:cubicBezTo>
                  <a:cubicBezTo>
                    <a:pt x="15425" y="8925"/>
                    <a:pt x="15362" y="8923"/>
                    <a:pt x="15299" y="8923"/>
                  </a:cubicBezTo>
                  <a:cubicBezTo>
                    <a:pt x="14304" y="8923"/>
                    <a:pt x="13426" y="9386"/>
                    <a:pt x="12750" y="9386"/>
                  </a:cubicBezTo>
                  <a:cubicBezTo>
                    <a:pt x="12721" y="9386"/>
                    <a:pt x="12693" y="9385"/>
                    <a:pt x="12665" y="9383"/>
                  </a:cubicBezTo>
                  <a:cubicBezTo>
                    <a:pt x="11936" y="9338"/>
                    <a:pt x="5808" y="5284"/>
                    <a:pt x="5808" y="5284"/>
                  </a:cubicBezTo>
                  <a:lnTo>
                    <a:pt x="7243" y="1844"/>
                  </a:lnTo>
                  <a:lnTo>
                    <a:pt x="1731" y="0"/>
                  </a:ln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49" name="Google Shape;46;p2">
              <a:extLst>
                <a:ext uri="{FF2B5EF4-FFF2-40B4-BE49-F238E27FC236}">
                  <a16:creationId xmlns:a16="http://schemas.microsoft.com/office/drawing/2014/main" id="{3040AA5F-95B8-4FAE-898C-50691BAD8EA9}"/>
                </a:ext>
              </a:extLst>
            </p:cNvPr>
            <p:cNvSpPr/>
            <p:nvPr/>
          </p:nvSpPr>
          <p:spPr>
            <a:xfrm>
              <a:off x="2272150" y="1017325"/>
              <a:ext cx="166575" cy="105525"/>
            </a:xfrm>
            <a:custGeom>
              <a:avLst/>
              <a:gdLst/>
              <a:ahLst/>
              <a:cxnLst/>
              <a:rect l="l" t="t" r="r" b="b"/>
              <a:pathLst>
                <a:path w="6663" h="4221" extrusionOk="0">
                  <a:moveTo>
                    <a:pt x="1150" y="0"/>
                  </a:moveTo>
                  <a:cubicBezTo>
                    <a:pt x="1150" y="0"/>
                    <a:pt x="603" y="1822"/>
                    <a:pt x="57" y="3667"/>
                  </a:cubicBezTo>
                  <a:cubicBezTo>
                    <a:pt x="37" y="3733"/>
                    <a:pt x="18" y="3800"/>
                    <a:pt x="0" y="3868"/>
                  </a:cubicBezTo>
                  <a:cubicBezTo>
                    <a:pt x="389" y="4128"/>
                    <a:pt x="795" y="4220"/>
                    <a:pt x="1201" y="4220"/>
                  </a:cubicBezTo>
                  <a:cubicBezTo>
                    <a:pt x="1968" y="4220"/>
                    <a:pt x="2734" y="3893"/>
                    <a:pt x="3382" y="3758"/>
                  </a:cubicBezTo>
                  <a:cubicBezTo>
                    <a:pt x="4298" y="3567"/>
                    <a:pt x="5192" y="3546"/>
                    <a:pt x="6083" y="3232"/>
                  </a:cubicBezTo>
                  <a:lnTo>
                    <a:pt x="6662" y="1844"/>
                  </a:lnTo>
                  <a:lnTo>
                    <a:pt x="1150" y="0"/>
                  </a:lnTo>
                  <a:close/>
                </a:path>
              </a:pathLst>
            </a:custGeom>
            <a:solidFill>
              <a:srgbClr val="F0B6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0" name="Google Shape;47;p2">
              <a:extLst>
                <a:ext uri="{FF2B5EF4-FFF2-40B4-BE49-F238E27FC236}">
                  <a16:creationId xmlns:a16="http://schemas.microsoft.com/office/drawing/2014/main" id="{8D8C522E-4EE5-404A-8F46-672CBD0A4449}"/>
                </a:ext>
              </a:extLst>
            </p:cNvPr>
            <p:cNvSpPr/>
            <p:nvPr/>
          </p:nvSpPr>
          <p:spPr>
            <a:xfrm>
              <a:off x="2369600" y="1130250"/>
              <a:ext cx="33250" cy="19200"/>
            </a:xfrm>
            <a:custGeom>
              <a:avLst/>
              <a:gdLst/>
              <a:ahLst/>
              <a:cxnLst/>
              <a:rect l="l" t="t" r="r" b="b"/>
              <a:pathLst>
                <a:path w="1330" h="768" fill="none" extrusionOk="0">
                  <a:moveTo>
                    <a:pt x="1329" y="767"/>
                  </a:moveTo>
                  <a:lnTo>
                    <a:pt x="0" y="0"/>
                  </a:lnTo>
                </a:path>
              </a:pathLst>
            </a:custGeom>
            <a:noFill/>
            <a:ln w="375" cap="flat" cmpd="sng">
              <a:solidFill>
                <a:srgbClr val="AF3A3A"/>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1" name="Google Shape;48;p2">
              <a:extLst>
                <a:ext uri="{FF2B5EF4-FFF2-40B4-BE49-F238E27FC236}">
                  <a16:creationId xmlns:a16="http://schemas.microsoft.com/office/drawing/2014/main" id="{91C84059-3326-42DB-8DA9-A0BBD7FD4BB9}"/>
                </a:ext>
              </a:extLst>
            </p:cNvPr>
            <p:cNvSpPr/>
            <p:nvPr/>
          </p:nvSpPr>
          <p:spPr>
            <a:xfrm>
              <a:off x="2279325" y="978375"/>
              <a:ext cx="181950" cy="107650"/>
            </a:xfrm>
            <a:custGeom>
              <a:avLst/>
              <a:gdLst/>
              <a:ahLst/>
              <a:cxnLst/>
              <a:rect l="l" t="t" r="r" b="b"/>
              <a:pathLst>
                <a:path w="7278" h="4306" extrusionOk="0">
                  <a:moveTo>
                    <a:pt x="1098" y="1"/>
                  </a:moveTo>
                  <a:cubicBezTo>
                    <a:pt x="1082" y="115"/>
                    <a:pt x="1067" y="240"/>
                    <a:pt x="1045" y="381"/>
                  </a:cubicBezTo>
                  <a:cubicBezTo>
                    <a:pt x="924" y="1201"/>
                    <a:pt x="0" y="1156"/>
                    <a:pt x="195" y="1686"/>
                  </a:cubicBezTo>
                  <a:cubicBezTo>
                    <a:pt x="407" y="2264"/>
                    <a:pt x="894" y="3053"/>
                    <a:pt x="2867" y="3934"/>
                  </a:cubicBezTo>
                  <a:cubicBezTo>
                    <a:pt x="3487" y="4210"/>
                    <a:pt x="4125" y="4305"/>
                    <a:pt x="4709" y="4305"/>
                  </a:cubicBezTo>
                  <a:cubicBezTo>
                    <a:pt x="5413" y="4305"/>
                    <a:pt x="6038" y="4167"/>
                    <a:pt x="6458" y="4044"/>
                  </a:cubicBezTo>
                  <a:cubicBezTo>
                    <a:pt x="6796" y="3944"/>
                    <a:pt x="7069" y="3696"/>
                    <a:pt x="7204" y="3369"/>
                  </a:cubicBezTo>
                  <a:lnTo>
                    <a:pt x="7278" y="3188"/>
                  </a:lnTo>
                  <a:lnTo>
                    <a:pt x="1098"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2" name="Google Shape;49;p2">
              <a:extLst>
                <a:ext uri="{FF2B5EF4-FFF2-40B4-BE49-F238E27FC236}">
                  <a16:creationId xmlns:a16="http://schemas.microsoft.com/office/drawing/2014/main" id="{5E7F5365-615B-465D-9BD1-6E72792078A1}"/>
                </a:ext>
              </a:extLst>
            </p:cNvPr>
            <p:cNvSpPr/>
            <p:nvPr/>
          </p:nvSpPr>
          <p:spPr>
            <a:xfrm>
              <a:off x="2474900" y="545850"/>
              <a:ext cx="171650" cy="154875"/>
            </a:xfrm>
            <a:custGeom>
              <a:avLst/>
              <a:gdLst/>
              <a:ahLst/>
              <a:cxnLst/>
              <a:rect l="l" t="t" r="r" b="b"/>
              <a:pathLst>
                <a:path w="6866" h="6195" extrusionOk="0">
                  <a:moveTo>
                    <a:pt x="5626" y="0"/>
                  </a:moveTo>
                  <a:cubicBezTo>
                    <a:pt x="5468" y="0"/>
                    <a:pt x="5302" y="30"/>
                    <a:pt x="5134" y="91"/>
                  </a:cubicBezTo>
                  <a:cubicBezTo>
                    <a:pt x="4966" y="152"/>
                    <a:pt x="4811" y="173"/>
                    <a:pt x="4664" y="173"/>
                  </a:cubicBezTo>
                  <a:cubicBezTo>
                    <a:pt x="4340" y="173"/>
                    <a:pt x="4056" y="70"/>
                    <a:pt x="3755" y="70"/>
                  </a:cubicBezTo>
                  <a:cubicBezTo>
                    <a:pt x="3586" y="70"/>
                    <a:pt x="3412" y="103"/>
                    <a:pt x="3221" y="204"/>
                  </a:cubicBezTo>
                  <a:cubicBezTo>
                    <a:pt x="2780" y="440"/>
                    <a:pt x="2574" y="662"/>
                    <a:pt x="2305" y="852"/>
                  </a:cubicBezTo>
                  <a:cubicBezTo>
                    <a:pt x="2086" y="1005"/>
                    <a:pt x="1825" y="1068"/>
                    <a:pt x="1559" y="1068"/>
                  </a:cubicBezTo>
                  <a:cubicBezTo>
                    <a:pt x="1526" y="1068"/>
                    <a:pt x="1494" y="1067"/>
                    <a:pt x="1461" y="1065"/>
                  </a:cubicBezTo>
                  <a:cubicBezTo>
                    <a:pt x="1443" y="1064"/>
                    <a:pt x="1426" y="1064"/>
                    <a:pt x="1408" y="1064"/>
                  </a:cubicBezTo>
                  <a:cubicBezTo>
                    <a:pt x="626" y="1064"/>
                    <a:pt x="0" y="2071"/>
                    <a:pt x="41" y="2847"/>
                  </a:cubicBezTo>
                  <a:cubicBezTo>
                    <a:pt x="86" y="3735"/>
                    <a:pt x="283" y="4077"/>
                    <a:pt x="625" y="4737"/>
                  </a:cubicBezTo>
                  <a:cubicBezTo>
                    <a:pt x="967" y="5398"/>
                    <a:pt x="1149" y="6195"/>
                    <a:pt x="1149" y="6195"/>
                  </a:cubicBezTo>
                  <a:cubicBezTo>
                    <a:pt x="2037" y="5739"/>
                    <a:pt x="1992" y="2847"/>
                    <a:pt x="1992" y="2847"/>
                  </a:cubicBezTo>
                  <a:cubicBezTo>
                    <a:pt x="2058" y="2814"/>
                    <a:pt x="2140" y="2802"/>
                    <a:pt x="2238" y="2802"/>
                  </a:cubicBezTo>
                  <a:cubicBezTo>
                    <a:pt x="2473" y="2802"/>
                    <a:pt x="2806" y="2869"/>
                    <a:pt x="3268" y="2869"/>
                  </a:cubicBezTo>
                  <a:cubicBezTo>
                    <a:pt x="3408" y="2869"/>
                    <a:pt x="3559" y="2863"/>
                    <a:pt x="3723" y="2847"/>
                  </a:cubicBezTo>
                  <a:cubicBezTo>
                    <a:pt x="4656" y="2755"/>
                    <a:pt x="4611" y="2322"/>
                    <a:pt x="5294" y="2255"/>
                  </a:cubicBezTo>
                  <a:cubicBezTo>
                    <a:pt x="5978" y="2186"/>
                    <a:pt x="6865" y="1731"/>
                    <a:pt x="6729" y="956"/>
                  </a:cubicBezTo>
                  <a:cubicBezTo>
                    <a:pt x="6623" y="355"/>
                    <a:pt x="6174" y="0"/>
                    <a:pt x="562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3" name="Google Shape;50;p2">
              <a:extLst>
                <a:ext uri="{FF2B5EF4-FFF2-40B4-BE49-F238E27FC236}">
                  <a16:creationId xmlns:a16="http://schemas.microsoft.com/office/drawing/2014/main" id="{6FB8A99C-7090-4B48-9514-AE81B4F35134}"/>
                </a:ext>
              </a:extLst>
            </p:cNvPr>
            <p:cNvSpPr/>
            <p:nvPr/>
          </p:nvSpPr>
          <p:spPr>
            <a:xfrm>
              <a:off x="2472725" y="600675"/>
              <a:ext cx="171725" cy="216475"/>
            </a:xfrm>
            <a:custGeom>
              <a:avLst/>
              <a:gdLst/>
              <a:ahLst/>
              <a:cxnLst/>
              <a:rect l="l" t="t" r="r" b="b"/>
              <a:pathLst>
                <a:path w="6869" h="8659" extrusionOk="0">
                  <a:moveTo>
                    <a:pt x="4819" y="0"/>
                  </a:moveTo>
                  <a:cubicBezTo>
                    <a:pt x="4572" y="259"/>
                    <a:pt x="4014" y="446"/>
                    <a:pt x="3472" y="446"/>
                  </a:cubicBezTo>
                  <a:cubicBezTo>
                    <a:pt x="3315" y="446"/>
                    <a:pt x="3159" y="430"/>
                    <a:pt x="3012" y="396"/>
                  </a:cubicBezTo>
                  <a:cubicBezTo>
                    <a:pt x="2856" y="360"/>
                    <a:pt x="2698" y="346"/>
                    <a:pt x="2548" y="346"/>
                  </a:cubicBezTo>
                  <a:cubicBezTo>
                    <a:pt x="2066" y="346"/>
                    <a:pt x="1661" y="487"/>
                    <a:pt x="1661" y="487"/>
                  </a:cubicBezTo>
                  <a:cubicBezTo>
                    <a:pt x="1661" y="487"/>
                    <a:pt x="1706" y="2005"/>
                    <a:pt x="1479" y="2916"/>
                  </a:cubicBezTo>
                  <a:cubicBezTo>
                    <a:pt x="1284" y="2728"/>
                    <a:pt x="1013" y="2624"/>
                    <a:pt x="760" y="2624"/>
                  </a:cubicBezTo>
                  <a:cubicBezTo>
                    <a:pt x="359" y="2624"/>
                    <a:pt x="0" y="2883"/>
                    <a:pt x="52" y="3478"/>
                  </a:cubicBezTo>
                  <a:cubicBezTo>
                    <a:pt x="93" y="3961"/>
                    <a:pt x="461" y="4066"/>
                    <a:pt x="776" y="4066"/>
                  </a:cubicBezTo>
                  <a:cubicBezTo>
                    <a:pt x="1022" y="4066"/>
                    <a:pt x="1236" y="4002"/>
                    <a:pt x="1236" y="4002"/>
                  </a:cubicBezTo>
                  <a:lnTo>
                    <a:pt x="1767" y="6728"/>
                  </a:lnTo>
                  <a:cubicBezTo>
                    <a:pt x="3698" y="6939"/>
                    <a:pt x="5467" y="8659"/>
                    <a:pt x="6183" y="8659"/>
                  </a:cubicBezTo>
                  <a:cubicBezTo>
                    <a:pt x="6289" y="8659"/>
                    <a:pt x="6372" y="8621"/>
                    <a:pt x="6429" y="8535"/>
                  </a:cubicBezTo>
                  <a:cubicBezTo>
                    <a:pt x="6869" y="7866"/>
                    <a:pt x="4482" y="5927"/>
                    <a:pt x="4482" y="5927"/>
                  </a:cubicBezTo>
                  <a:lnTo>
                    <a:pt x="4277" y="5049"/>
                  </a:lnTo>
                  <a:cubicBezTo>
                    <a:pt x="5643" y="4989"/>
                    <a:pt x="5229" y="2977"/>
                    <a:pt x="4987" y="2051"/>
                  </a:cubicBezTo>
                  <a:cubicBezTo>
                    <a:pt x="4743" y="1124"/>
                    <a:pt x="4819" y="0"/>
                    <a:pt x="4819" y="0"/>
                  </a:cubicBez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4" name="Google Shape;51;p2">
              <a:extLst>
                <a:ext uri="{FF2B5EF4-FFF2-40B4-BE49-F238E27FC236}">
                  <a16:creationId xmlns:a16="http://schemas.microsoft.com/office/drawing/2014/main" id="{0B8DB929-FFCD-4AAD-8CFB-32A37DDB1013}"/>
                </a:ext>
              </a:extLst>
            </p:cNvPr>
            <p:cNvSpPr/>
            <p:nvPr/>
          </p:nvSpPr>
          <p:spPr>
            <a:xfrm>
              <a:off x="2522175" y="708175"/>
              <a:ext cx="62600" cy="40825"/>
            </a:xfrm>
            <a:custGeom>
              <a:avLst/>
              <a:gdLst/>
              <a:ahLst/>
              <a:cxnLst/>
              <a:rect l="l" t="t" r="r" b="b"/>
              <a:pathLst>
                <a:path w="2504" h="1633" extrusionOk="0">
                  <a:moveTo>
                    <a:pt x="103" y="0"/>
                  </a:moveTo>
                  <a:cubicBezTo>
                    <a:pt x="50" y="0"/>
                    <a:pt x="0" y="50"/>
                    <a:pt x="19" y="114"/>
                  </a:cubicBezTo>
                  <a:cubicBezTo>
                    <a:pt x="267" y="955"/>
                    <a:pt x="756" y="1633"/>
                    <a:pt x="2251" y="1633"/>
                  </a:cubicBezTo>
                  <a:cubicBezTo>
                    <a:pt x="2332" y="1633"/>
                    <a:pt x="2416" y="1631"/>
                    <a:pt x="2504" y="1627"/>
                  </a:cubicBezTo>
                  <a:lnTo>
                    <a:pt x="2299" y="749"/>
                  </a:lnTo>
                  <a:cubicBezTo>
                    <a:pt x="2206" y="759"/>
                    <a:pt x="2104" y="764"/>
                    <a:pt x="1996" y="764"/>
                  </a:cubicBezTo>
                  <a:cubicBezTo>
                    <a:pt x="1421" y="764"/>
                    <a:pt x="663" y="609"/>
                    <a:pt x="170" y="32"/>
                  </a:cubicBezTo>
                  <a:cubicBezTo>
                    <a:pt x="151" y="10"/>
                    <a:pt x="126" y="0"/>
                    <a:pt x="103" y="0"/>
                  </a:cubicBezTo>
                  <a:close/>
                </a:path>
              </a:pathLst>
            </a:custGeom>
            <a:solidFill>
              <a:srgbClr val="F0B6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5" name="Google Shape;60;p2">
              <a:extLst>
                <a:ext uri="{FF2B5EF4-FFF2-40B4-BE49-F238E27FC236}">
                  <a16:creationId xmlns:a16="http://schemas.microsoft.com/office/drawing/2014/main" id="{D8622238-6CCF-407E-A6FD-9F9284BF41F3}"/>
                </a:ext>
              </a:extLst>
            </p:cNvPr>
            <p:cNvSpPr/>
            <p:nvPr/>
          </p:nvSpPr>
          <p:spPr>
            <a:xfrm>
              <a:off x="2699800" y="945625"/>
              <a:ext cx="197850" cy="198525"/>
            </a:xfrm>
            <a:custGeom>
              <a:avLst/>
              <a:gdLst/>
              <a:ahLst/>
              <a:cxnLst/>
              <a:rect l="l" t="t" r="r" b="b"/>
              <a:pathLst>
                <a:path w="7914" h="7941" extrusionOk="0">
                  <a:moveTo>
                    <a:pt x="4133" y="1"/>
                  </a:moveTo>
                  <a:lnTo>
                    <a:pt x="4133" y="1"/>
                  </a:lnTo>
                  <a:cubicBezTo>
                    <a:pt x="4756" y="780"/>
                    <a:pt x="4038" y="2920"/>
                    <a:pt x="2467" y="4638"/>
                  </a:cubicBezTo>
                  <a:cubicBezTo>
                    <a:pt x="1183" y="6040"/>
                    <a:pt x="341" y="7186"/>
                    <a:pt x="0" y="7941"/>
                  </a:cubicBezTo>
                  <a:cubicBezTo>
                    <a:pt x="58" y="7910"/>
                    <a:pt x="113" y="7881"/>
                    <a:pt x="170" y="7851"/>
                  </a:cubicBezTo>
                  <a:cubicBezTo>
                    <a:pt x="3177" y="6235"/>
                    <a:pt x="7307" y="4333"/>
                    <a:pt x="7610" y="3787"/>
                  </a:cubicBezTo>
                  <a:cubicBezTo>
                    <a:pt x="7914" y="3240"/>
                    <a:pt x="6821" y="2905"/>
                    <a:pt x="5971" y="2572"/>
                  </a:cubicBezTo>
                  <a:cubicBezTo>
                    <a:pt x="5121" y="2238"/>
                    <a:pt x="5212" y="1691"/>
                    <a:pt x="4756" y="780"/>
                  </a:cubicBezTo>
                  <a:cubicBezTo>
                    <a:pt x="4595" y="457"/>
                    <a:pt x="4363" y="199"/>
                    <a:pt x="413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56" name="Google Shape;19;p2">
            <a:extLst>
              <a:ext uri="{FF2B5EF4-FFF2-40B4-BE49-F238E27FC236}">
                <a16:creationId xmlns:a16="http://schemas.microsoft.com/office/drawing/2014/main" id="{671D1CE7-840B-495B-A9B2-7FE5ACD5650D}"/>
              </a:ext>
            </a:extLst>
          </p:cNvPr>
          <p:cNvPicPr preferRelativeResize="0"/>
          <p:nvPr/>
        </p:nvPicPr>
        <p:blipFill>
          <a:blip r:embed="rId4" cstate="print">
            <a:alphaModFix/>
          </a:blip>
          <a:stretch>
            <a:fillRect/>
          </a:stretch>
        </p:blipFill>
        <p:spPr>
          <a:xfrm>
            <a:off x="9437713" y="4777862"/>
            <a:ext cx="4153303" cy="2743835"/>
          </a:xfrm>
          <a:prstGeom prst="rect">
            <a:avLst/>
          </a:prstGeom>
          <a:noFill/>
          <a:ln>
            <a:noFill/>
          </a:ln>
        </p:spPr>
      </p:pic>
      <p:grpSp>
        <p:nvGrpSpPr>
          <p:cNvPr id="57" name="群組 56">
            <a:extLst>
              <a:ext uri="{FF2B5EF4-FFF2-40B4-BE49-F238E27FC236}">
                <a16:creationId xmlns:a16="http://schemas.microsoft.com/office/drawing/2014/main" id="{F528EF72-DC4C-4232-BE8D-B6CCFB143CDC}"/>
              </a:ext>
            </a:extLst>
          </p:cNvPr>
          <p:cNvGrpSpPr/>
          <p:nvPr/>
        </p:nvGrpSpPr>
        <p:grpSpPr>
          <a:xfrm rot="229266">
            <a:off x="6360228" y="432865"/>
            <a:ext cx="914475" cy="825284"/>
            <a:chOff x="13967418" y="321188"/>
            <a:chExt cx="1416109" cy="1277992"/>
          </a:xfrm>
        </p:grpSpPr>
        <p:grpSp>
          <p:nvGrpSpPr>
            <p:cNvPr id="58" name="群組 57">
              <a:extLst>
                <a:ext uri="{FF2B5EF4-FFF2-40B4-BE49-F238E27FC236}">
                  <a16:creationId xmlns:a16="http://schemas.microsoft.com/office/drawing/2014/main" id="{B57D4E39-3D3E-48DD-BF73-C3DA58DB610E}"/>
                </a:ext>
              </a:extLst>
            </p:cNvPr>
            <p:cNvGrpSpPr/>
            <p:nvPr/>
          </p:nvGrpSpPr>
          <p:grpSpPr>
            <a:xfrm>
              <a:off x="13967418" y="321188"/>
              <a:ext cx="1416109" cy="1277992"/>
              <a:chOff x="12060642" y="1718665"/>
              <a:chExt cx="1676238" cy="1512745"/>
            </a:xfrm>
          </p:grpSpPr>
          <p:sp>
            <p:nvSpPr>
              <p:cNvPr id="60" name="Google Shape;852;p48">
                <a:extLst>
                  <a:ext uri="{FF2B5EF4-FFF2-40B4-BE49-F238E27FC236}">
                    <a16:creationId xmlns:a16="http://schemas.microsoft.com/office/drawing/2014/main" id="{8A023AD8-1E53-43E2-AE6B-E707069D1917}"/>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61" name="Google Shape;853;p48">
                <a:extLst>
                  <a:ext uri="{FF2B5EF4-FFF2-40B4-BE49-F238E27FC236}">
                    <a16:creationId xmlns:a16="http://schemas.microsoft.com/office/drawing/2014/main" id="{8BA026E5-12C2-49E4-B82D-7EE11C601AF9}"/>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sp>
          <p:nvSpPr>
            <p:cNvPr id="59" name="school-building_46763">
              <a:extLst>
                <a:ext uri="{FF2B5EF4-FFF2-40B4-BE49-F238E27FC236}">
                  <a16:creationId xmlns:a16="http://schemas.microsoft.com/office/drawing/2014/main" id="{F072E941-2498-4855-AF66-30AF4F59EB03}"/>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sp>
        <p:nvSpPr>
          <p:cNvPr id="64" name="Google Shape;567;p40">
            <a:extLst>
              <a:ext uri="{FF2B5EF4-FFF2-40B4-BE49-F238E27FC236}">
                <a16:creationId xmlns:a16="http://schemas.microsoft.com/office/drawing/2014/main" id="{605032B3-BDF0-40B5-B8B7-1DAA9A3E2BF7}"/>
              </a:ext>
            </a:extLst>
          </p:cNvPr>
          <p:cNvSpPr/>
          <p:nvPr/>
        </p:nvSpPr>
        <p:spPr>
          <a:xfrm>
            <a:off x="4539832" y="4405856"/>
            <a:ext cx="5181200" cy="483200"/>
          </a:xfrm>
          <a:prstGeom prst="roundRect">
            <a:avLst>
              <a:gd name="adj" fmla="val 50000"/>
            </a:avLst>
          </a:prstGeom>
          <a:solidFill>
            <a:schemeClr val="tx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cxnSp>
        <p:nvCxnSpPr>
          <p:cNvPr id="65" name="Google Shape;570;p40">
            <a:extLst>
              <a:ext uri="{FF2B5EF4-FFF2-40B4-BE49-F238E27FC236}">
                <a16:creationId xmlns:a16="http://schemas.microsoft.com/office/drawing/2014/main" id="{C15E8804-4530-48A9-AF73-A797824A003B}"/>
              </a:ext>
            </a:extLst>
          </p:cNvPr>
          <p:cNvCxnSpPr>
            <a:cxnSpLocks/>
          </p:cNvCxnSpPr>
          <p:nvPr/>
        </p:nvCxnSpPr>
        <p:spPr>
          <a:xfrm>
            <a:off x="4539831" y="4217171"/>
            <a:ext cx="5122000" cy="0"/>
          </a:xfrm>
          <a:prstGeom prst="straightConnector1">
            <a:avLst/>
          </a:prstGeom>
          <a:noFill/>
          <a:ln w="9525" cap="flat" cmpd="sng">
            <a:solidFill>
              <a:schemeClr val="accent2"/>
            </a:solidFill>
            <a:prstDash val="solid"/>
            <a:round/>
            <a:headEnd type="none" w="med" len="med"/>
            <a:tailEnd type="none" w="med" len="med"/>
          </a:ln>
        </p:spPr>
      </p:cxnSp>
      <p:sp>
        <p:nvSpPr>
          <p:cNvPr id="66" name="Google Shape;569;p40">
            <a:extLst>
              <a:ext uri="{FF2B5EF4-FFF2-40B4-BE49-F238E27FC236}">
                <a16:creationId xmlns:a16="http://schemas.microsoft.com/office/drawing/2014/main" id="{B6BE2EF9-CF46-4608-820A-7E19C2106EAC}"/>
              </a:ext>
            </a:extLst>
          </p:cNvPr>
          <p:cNvSpPr txBox="1">
            <a:spLocks noGrp="1"/>
          </p:cNvSpPr>
          <p:nvPr>
            <p:ph type="subTitle" idx="1"/>
          </p:nvPr>
        </p:nvSpPr>
        <p:spPr>
          <a:xfrm rot="21599419">
            <a:off x="4539865" y="4450936"/>
            <a:ext cx="5135061" cy="392914"/>
          </a:xfrm>
          <a:prstGeom prst="rect">
            <a:avLst/>
          </a:prstGeom>
        </p:spPr>
        <p:txBody>
          <a:bodyPr spcFirstLastPara="1" wrap="square" lIns="121900" tIns="121900" rIns="121900" bIns="121900" anchor="ctr" anchorCtr="0">
            <a:noAutofit/>
          </a:bodyPr>
          <a:lstStyle/>
          <a:p>
            <a:pPr marL="0" indent="0"/>
            <a:r>
              <a:rPr lang="en-US" altLang="zh-TW" sz="1600" dirty="0">
                <a:solidFill>
                  <a:schemeClr val="bg1"/>
                </a:solidFill>
                <a:latin typeface="+mn-lt"/>
                <a:ea typeface="+mn-ea"/>
                <a:cs typeface="+mn-ea"/>
                <a:sym typeface="+mn-lt"/>
              </a:rPr>
              <a:t>L</a:t>
            </a:r>
            <a:r>
              <a:rPr lang="en-US" sz="1600" dirty="0">
                <a:solidFill>
                  <a:schemeClr val="bg1"/>
                </a:solidFill>
                <a:latin typeface="+mn-lt"/>
                <a:ea typeface="+mn-ea"/>
                <a:cs typeface="+mn-ea"/>
                <a:sym typeface="+mn-lt"/>
              </a:rPr>
              <a:t>abor</a:t>
            </a:r>
            <a:r>
              <a:rPr lang="zh-TW" altLang="en-US" sz="1600" dirty="0">
                <a:solidFill>
                  <a:schemeClr val="bg1"/>
                </a:solidFill>
                <a:latin typeface="+mn-lt"/>
                <a:ea typeface="+mn-ea"/>
                <a:cs typeface="+mn-ea"/>
                <a:sym typeface="+mn-lt"/>
              </a:rPr>
              <a:t> </a:t>
            </a:r>
            <a:r>
              <a:rPr lang="en-US" altLang="zh-TW" sz="1600" dirty="0">
                <a:solidFill>
                  <a:schemeClr val="bg1"/>
                </a:solidFill>
                <a:latin typeface="+mn-lt"/>
                <a:ea typeface="+mn-ea"/>
                <a:cs typeface="+mn-ea"/>
                <a:sym typeface="+mn-lt"/>
              </a:rPr>
              <a:t>R</a:t>
            </a:r>
            <a:r>
              <a:rPr lang="en-US" sz="1600" dirty="0">
                <a:solidFill>
                  <a:schemeClr val="bg1"/>
                </a:solidFill>
                <a:latin typeface="+mn-lt"/>
                <a:ea typeface="+mn-ea"/>
                <a:cs typeface="+mn-ea"/>
                <a:sym typeface="+mn-lt"/>
              </a:rPr>
              <a:t>ight</a:t>
            </a:r>
            <a:r>
              <a:rPr lang="zh-TW" altLang="en-US" sz="1600" dirty="0">
                <a:solidFill>
                  <a:schemeClr val="bg1"/>
                </a:solidFill>
                <a:latin typeface="+mn-lt"/>
                <a:ea typeface="+mn-ea"/>
                <a:cs typeface="+mn-ea"/>
                <a:sym typeface="+mn-lt"/>
              </a:rPr>
              <a:t> </a:t>
            </a:r>
            <a:r>
              <a:rPr lang="en-US" altLang="zh-TW" sz="1600" dirty="0">
                <a:solidFill>
                  <a:schemeClr val="bg1"/>
                </a:solidFill>
                <a:latin typeface="+mn-lt"/>
                <a:ea typeface="+mn-ea"/>
                <a:cs typeface="+mn-ea"/>
                <a:sym typeface="+mn-lt"/>
              </a:rPr>
              <a:t>C</a:t>
            </a:r>
            <a:r>
              <a:rPr lang="en-US" sz="1600" dirty="0">
                <a:solidFill>
                  <a:schemeClr val="bg1"/>
                </a:solidFill>
                <a:latin typeface="+mn-lt"/>
                <a:ea typeface="+mn-ea"/>
                <a:cs typeface="+mn-ea"/>
                <a:sym typeface="+mn-lt"/>
              </a:rPr>
              <a:t>ourses</a:t>
            </a:r>
            <a:r>
              <a:rPr lang="zh-TW" altLang="en-US" sz="1600" dirty="0">
                <a:solidFill>
                  <a:schemeClr val="bg1"/>
                </a:solidFill>
                <a:latin typeface="+mn-lt"/>
                <a:ea typeface="+mn-ea"/>
                <a:cs typeface="+mn-ea"/>
                <a:sym typeface="+mn-lt"/>
              </a:rPr>
              <a:t> </a:t>
            </a:r>
            <a:r>
              <a:rPr lang="en-US" altLang="zh-TW" sz="1600" dirty="0">
                <a:solidFill>
                  <a:schemeClr val="bg1"/>
                </a:solidFill>
                <a:latin typeface="+mn-lt"/>
                <a:ea typeface="+mn-ea"/>
                <a:cs typeface="+mn-ea"/>
                <a:sym typeface="+mn-lt"/>
              </a:rPr>
              <a:t>F</a:t>
            </a:r>
            <a:r>
              <a:rPr lang="en-US" sz="1600" dirty="0">
                <a:solidFill>
                  <a:schemeClr val="bg1"/>
                </a:solidFill>
                <a:latin typeface="+mn-lt"/>
                <a:ea typeface="+mn-ea"/>
                <a:cs typeface="+mn-ea"/>
                <a:sym typeface="+mn-lt"/>
              </a:rPr>
              <a:t>or</a:t>
            </a:r>
            <a:r>
              <a:rPr lang="zh-TW" altLang="en-US" sz="1600" dirty="0">
                <a:solidFill>
                  <a:schemeClr val="bg1"/>
                </a:solidFill>
                <a:latin typeface="+mn-lt"/>
                <a:ea typeface="+mn-ea"/>
                <a:cs typeface="+mn-ea"/>
                <a:sym typeface="+mn-lt"/>
              </a:rPr>
              <a:t> </a:t>
            </a:r>
            <a:r>
              <a:rPr lang="en-US" altLang="zh-TW" sz="1600" dirty="0">
                <a:solidFill>
                  <a:schemeClr val="bg1"/>
                </a:solidFill>
                <a:latin typeface="+mn-lt"/>
                <a:ea typeface="+mn-ea"/>
                <a:cs typeface="+mn-ea"/>
                <a:sym typeface="+mn-lt"/>
              </a:rPr>
              <a:t>Jun</a:t>
            </a:r>
            <a:r>
              <a:rPr lang="en-US" sz="1600" dirty="0">
                <a:solidFill>
                  <a:schemeClr val="bg1"/>
                </a:solidFill>
                <a:latin typeface="+mn-lt"/>
                <a:ea typeface="+mn-ea"/>
                <a:cs typeface="+mn-ea"/>
                <a:sym typeface="+mn-lt"/>
              </a:rPr>
              <a:t>ior High School</a:t>
            </a:r>
            <a:endParaRPr sz="1600" dirty="0">
              <a:solidFill>
                <a:schemeClr val="bg1"/>
              </a:solidFill>
              <a:latin typeface="+mn-lt"/>
              <a:ea typeface="+mn-ea"/>
              <a:cs typeface="+mn-ea"/>
              <a:sym typeface="+mn-lt"/>
            </a:endParaRPr>
          </a:p>
        </p:txBody>
      </p:sp>
      <p:sp>
        <p:nvSpPr>
          <p:cNvPr id="67" name="Google Shape;18;p2">
            <a:extLst>
              <a:ext uri="{FF2B5EF4-FFF2-40B4-BE49-F238E27FC236}">
                <a16:creationId xmlns:a16="http://schemas.microsoft.com/office/drawing/2014/main" id="{5731FED2-0A65-4189-B875-49C1BAE9C03D}"/>
              </a:ext>
            </a:extLst>
          </p:cNvPr>
          <p:cNvSpPr/>
          <p:nvPr/>
        </p:nvSpPr>
        <p:spPr>
          <a:xfrm rot="18196348">
            <a:off x="-192828" y="5516910"/>
            <a:ext cx="2173907" cy="2173907"/>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68" name="Google Shape;18;p2">
            <a:extLst>
              <a:ext uri="{FF2B5EF4-FFF2-40B4-BE49-F238E27FC236}">
                <a16:creationId xmlns:a16="http://schemas.microsoft.com/office/drawing/2014/main" id="{CBE9A56F-A7BC-4C58-B363-72A07FED1AC5}"/>
              </a:ext>
            </a:extLst>
          </p:cNvPr>
          <p:cNvSpPr/>
          <p:nvPr/>
        </p:nvSpPr>
        <p:spPr>
          <a:xfrm rot="1285261">
            <a:off x="11417070" y="3108154"/>
            <a:ext cx="1242517" cy="1242517"/>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pic>
        <p:nvPicPr>
          <p:cNvPr id="62" name="圖片 61" descr="字_1.png"/>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4700"/>
                    </a14:imgEffect>
                  </a14:imgLayer>
                </a14:imgProps>
              </a:ext>
            </a:extLst>
          </a:blip>
          <a:srcRect l="14324" t="1" r="17885" b="33711"/>
          <a:stretch/>
        </p:blipFill>
        <p:spPr>
          <a:xfrm>
            <a:off x="4469129" y="1185546"/>
            <a:ext cx="5290401" cy="2909917"/>
          </a:xfrm>
          <a:prstGeom prst="rect">
            <a:avLst/>
          </a:prstGeom>
        </p:spPr>
      </p:pic>
      <p:grpSp>
        <p:nvGrpSpPr>
          <p:cNvPr id="4" name="群組 3"/>
          <p:cNvGrpSpPr/>
          <p:nvPr/>
        </p:nvGrpSpPr>
        <p:grpSpPr>
          <a:xfrm>
            <a:off x="9732741" y="1227213"/>
            <a:ext cx="1585569" cy="1696767"/>
            <a:chOff x="9558568" y="378142"/>
            <a:chExt cx="1585569" cy="1696767"/>
          </a:xfrm>
        </p:grpSpPr>
        <p:grpSp>
          <p:nvGrpSpPr>
            <p:cNvPr id="580" name="Google Shape;580;p40"/>
            <p:cNvGrpSpPr/>
            <p:nvPr/>
          </p:nvGrpSpPr>
          <p:grpSpPr>
            <a:xfrm rot="-1242584">
              <a:off x="9558568" y="378142"/>
              <a:ext cx="1585569" cy="1696767"/>
              <a:chOff x="6073799" y="0"/>
              <a:chExt cx="1584526" cy="1695650"/>
            </a:xfrm>
          </p:grpSpPr>
          <p:sp>
            <p:nvSpPr>
              <p:cNvPr id="581" name="Google Shape;581;p40"/>
              <p:cNvSpPr/>
              <p:nvPr/>
            </p:nvSpPr>
            <p:spPr>
              <a:xfrm>
                <a:off x="6564550" y="0"/>
                <a:ext cx="1093775" cy="1695650"/>
              </a:xfrm>
              <a:custGeom>
                <a:avLst/>
                <a:gdLst/>
                <a:ahLst/>
                <a:cxnLst/>
                <a:rect l="l" t="t" r="r" b="b"/>
                <a:pathLst>
                  <a:path w="43751" h="67826" extrusionOk="0">
                    <a:moveTo>
                      <a:pt x="4559" y="1"/>
                    </a:moveTo>
                    <a:cubicBezTo>
                      <a:pt x="4500" y="1"/>
                      <a:pt x="4442" y="3"/>
                      <a:pt x="4383" y="8"/>
                    </a:cubicBezTo>
                    <a:lnTo>
                      <a:pt x="1" y="367"/>
                    </a:lnTo>
                    <a:lnTo>
                      <a:pt x="37043" y="39288"/>
                    </a:lnTo>
                    <a:lnTo>
                      <a:pt x="16103" y="67826"/>
                    </a:lnTo>
                    <a:lnTo>
                      <a:pt x="20501" y="67540"/>
                    </a:lnTo>
                    <a:cubicBezTo>
                      <a:pt x="21117" y="67499"/>
                      <a:pt x="21686" y="67197"/>
                      <a:pt x="22066" y="66710"/>
                    </a:cubicBezTo>
                    <a:lnTo>
                      <a:pt x="43078" y="39695"/>
                    </a:lnTo>
                    <a:cubicBezTo>
                      <a:pt x="43750" y="38829"/>
                      <a:pt x="43669" y="37598"/>
                      <a:pt x="42888" y="36830"/>
                    </a:cubicBezTo>
                    <a:lnTo>
                      <a:pt x="6073" y="621"/>
                    </a:lnTo>
                    <a:cubicBezTo>
                      <a:pt x="5667" y="222"/>
                      <a:pt x="5123" y="1"/>
                      <a:pt x="455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82" name="Google Shape;582;p40"/>
              <p:cNvSpPr/>
              <p:nvPr/>
            </p:nvSpPr>
            <p:spPr>
              <a:xfrm>
                <a:off x="6073799" y="15005"/>
                <a:ext cx="1441600" cy="1665442"/>
              </a:xfrm>
              <a:custGeom>
                <a:avLst/>
                <a:gdLst/>
                <a:ahLst/>
                <a:cxnLst/>
                <a:rect l="l" t="t" r="r" b="b"/>
                <a:pathLst>
                  <a:path w="57664" h="67459" extrusionOk="0">
                    <a:moveTo>
                      <a:pt x="18556" y="0"/>
                    </a:moveTo>
                    <a:cubicBezTo>
                      <a:pt x="17739" y="0"/>
                      <a:pt x="16929" y="407"/>
                      <a:pt x="16462" y="1180"/>
                    </a:cubicBezTo>
                    <a:lnTo>
                      <a:pt x="561" y="27532"/>
                    </a:lnTo>
                    <a:cubicBezTo>
                      <a:pt x="0" y="28461"/>
                      <a:pt x="120" y="29648"/>
                      <a:pt x="855" y="30446"/>
                    </a:cubicBezTo>
                    <a:lnTo>
                      <a:pt x="11200" y="41684"/>
                    </a:lnTo>
                    <a:cubicBezTo>
                      <a:pt x="11615" y="42135"/>
                      <a:pt x="11845" y="42726"/>
                      <a:pt x="11845" y="43338"/>
                    </a:cubicBezTo>
                    <a:lnTo>
                      <a:pt x="11845" y="53301"/>
                    </a:lnTo>
                    <a:cubicBezTo>
                      <a:pt x="11845" y="54676"/>
                      <a:pt x="12967" y="55744"/>
                      <a:pt x="14281" y="55744"/>
                    </a:cubicBezTo>
                    <a:cubicBezTo>
                      <a:pt x="14442" y="55744"/>
                      <a:pt x="14606" y="55728"/>
                      <a:pt x="14772" y="55694"/>
                    </a:cubicBezTo>
                    <a:lnTo>
                      <a:pt x="21041" y="54423"/>
                    </a:lnTo>
                    <a:cubicBezTo>
                      <a:pt x="21203" y="54390"/>
                      <a:pt x="21365" y="54374"/>
                      <a:pt x="21526" y="54374"/>
                    </a:cubicBezTo>
                    <a:cubicBezTo>
                      <a:pt x="22209" y="54374"/>
                      <a:pt x="22869" y="54660"/>
                      <a:pt x="23337" y="55177"/>
                    </a:cubicBezTo>
                    <a:lnTo>
                      <a:pt x="33726" y="66656"/>
                    </a:lnTo>
                    <a:cubicBezTo>
                      <a:pt x="34212" y="67193"/>
                      <a:pt x="34874" y="67458"/>
                      <a:pt x="35534" y="67458"/>
                    </a:cubicBezTo>
                    <a:cubicBezTo>
                      <a:pt x="36261" y="67458"/>
                      <a:pt x="36986" y="67137"/>
                      <a:pt x="37472" y="66504"/>
                    </a:cubicBezTo>
                    <a:lnTo>
                      <a:pt x="56924" y="41162"/>
                    </a:lnTo>
                    <a:cubicBezTo>
                      <a:pt x="57664" y="40197"/>
                      <a:pt x="57583" y="38837"/>
                      <a:pt x="56733" y="37968"/>
                    </a:cubicBezTo>
                    <a:lnTo>
                      <a:pt x="20298" y="734"/>
                    </a:lnTo>
                    <a:cubicBezTo>
                      <a:pt x="19813" y="239"/>
                      <a:pt x="19182" y="0"/>
                      <a:pt x="18556"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2" name="文字方塊 1">
              <a:extLst>
                <a:ext uri="{FF2B5EF4-FFF2-40B4-BE49-F238E27FC236}">
                  <a16:creationId xmlns:a16="http://schemas.microsoft.com/office/drawing/2014/main" id="{9A6AC2DC-D0D3-43BC-8CF1-2E362B531DA8}"/>
                </a:ext>
              </a:extLst>
            </p:cNvPr>
            <p:cNvSpPr txBox="1"/>
            <p:nvPr/>
          </p:nvSpPr>
          <p:spPr>
            <a:xfrm rot="1291352">
              <a:off x="9562094" y="1034167"/>
              <a:ext cx="1415772" cy="461665"/>
            </a:xfrm>
            <a:prstGeom prst="rect">
              <a:avLst/>
            </a:prstGeom>
            <a:noFill/>
          </p:spPr>
          <p:txBody>
            <a:bodyPr wrap="none" rtlCol="0">
              <a:spAutoFit/>
            </a:bodyPr>
            <a:lstStyle/>
            <a:p>
              <a:r>
                <a:rPr lang="zh-TW" altLang="en-US" sz="2400" b="1" dirty="0" smtClean="0">
                  <a:ln w="6600">
                    <a:solidFill>
                      <a:schemeClr val="accent2"/>
                    </a:solidFill>
                    <a:prstDash val="solid"/>
                  </a:ln>
                  <a:solidFill>
                    <a:srgbClr val="FFFFFF"/>
                  </a:solidFill>
                  <a:effectLst>
                    <a:outerShdw dist="38100" dir="2700000" algn="tl" rotWithShape="0">
                      <a:schemeClr val="accent2"/>
                    </a:outerShdw>
                  </a:effectLst>
                </a:rPr>
                <a:t>個體勞動</a:t>
              </a:r>
              <a:endParaRPr lang="zh-TW" altLang="en-US" sz="2400" b="1" dirty="0">
                <a:ln w="6600">
                  <a:solidFill>
                    <a:schemeClr val="accent2"/>
                  </a:solidFill>
                  <a:prstDash val="solid"/>
                </a:ln>
                <a:solidFill>
                  <a:srgbClr val="FFFFFF"/>
                </a:solidFill>
                <a:effectLst>
                  <a:outerShdw dist="38100" dir="2700000" algn="tl" rotWithShape="0">
                    <a:schemeClr val="accent2"/>
                  </a:outerShdw>
                </a:effectLst>
              </a:endParaRPr>
            </a:p>
          </p:txBody>
        </p:sp>
      </p:grpSp>
    </p:spTree>
    <p:extLst>
      <p:ext uri="{BB962C8B-B14F-4D97-AF65-F5344CB8AC3E}">
        <p14:creationId xmlns:p14="http://schemas.microsoft.com/office/powerpoint/2010/main" val="1984809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CBC807CF-AC76-410F-BF17-CB481B95DD9D}"/>
              </a:ext>
            </a:extLst>
          </p:cNvPr>
          <p:cNvPicPr>
            <a:picLocks/>
          </p:cNvPicPr>
          <p:nvPr/>
        </p:nvPicPr>
        <p:blipFill rotWithShape="1">
          <a:blip r:embed="rId3" cstate="hqprint">
            <a:extLst>
              <a:ext uri="{28A0092B-C50C-407E-A947-70E740481C1C}">
                <a14:useLocalDpi xmlns:a14="http://schemas.microsoft.com/office/drawing/2010/main" val="0"/>
              </a:ext>
            </a:extLst>
          </a:blip>
          <a:srcRect l="5911" t="25247" r="13199" b="30164"/>
          <a:stretch/>
        </p:blipFill>
        <p:spPr>
          <a:xfrm>
            <a:off x="5260747" y="2266950"/>
            <a:ext cx="1395390" cy="657225"/>
          </a:xfrm>
          <a:prstGeom prst="rect">
            <a:avLst/>
          </a:prstGeom>
        </p:spPr>
      </p:pic>
      <p:sp>
        <p:nvSpPr>
          <p:cNvPr id="4" name="矩形 3"/>
          <p:cNvSpPr/>
          <p:nvPr/>
        </p:nvSpPr>
        <p:spPr>
          <a:xfrm>
            <a:off x="632325" y="930167"/>
            <a:ext cx="2646878" cy="830997"/>
          </a:xfrm>
          <a:prstGeom prst="rect">
            <a:avLst/>
          </a:prstGeom>
        </p:spPr>
        <p:txBody>
          <a:bodyPr wrap="none">
            <a:spAutoFit/>
          </a:bodyPr>
          <a:lstStyle/>
          <a:p>
            <a:pPr defTabSz="1219170">
              <a:buClr>
                <a:srgbClr val="000000"/>
              </a:buClr>
            </a:pPr>
            <a:r>
              <a:rPr lang="zh-TW" altLang="en-US" sz="4800"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rPr>
              <a:t>我的未來</a:t>
            </a:r>
            <a:endParaRPr lang="en-US" altLang="zh-TW" sz="4800"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endParaRPr>
          </a:p>
        </p:txBody>
      </p:sp>
      <p:sp>
        <p:nvSpPr>
          <p:cNvPr id="26" name="手繪多邊形: 圖案 25">
            <a:extLst>
              <a:ext uri="{FF2B5EF4-FFF2-40B4-BE49-F238E27FC236}">
                <a16:creationId xmlns:a16="http://schemas.microsoft.com/office/drawing/2014/main" id="{97CF35F9-1B4B-480B-BE03-E9A12C2B78D0}"/>
              </a:ext>
            </a:extLst>
          </p:cNvPr>
          <p:cNvSpPr/>
          <p:nvPr/>
        </p:nvSpPr>
        <p:spPr>
          <a:xfrm rot="1091463">
            <a:off x="2331673" y="3682103"/>
            <a:ext cx="8972652" cy="3466788"/>
          </a:xfrm>
          <a:custGeom>
            <a:avLst/>
            <a:gdLst>
              <a:gd name="connsiteX0" fmla="*/ 160674 w 6729489"/>
              <a:gd name="connsiteY0" fmla="*/ 0 h 4043856"/>
              <a:gd name="connsiteX1" fmla="*/ 6729489 w 6729489"/>
              <a:gd name="connsiteY1" fmla="*/ 0 h 4043856"/>
              <a:gd name="connsiteX2" fmla="*/ 6729489 w 6729489"/>
              <a:gd name="connsiteY2" fmla="*/ 3779864 h 4043856"/>
              <a:gd name="connsiteX3" fmla="*/ 3517274 w 6729489"/>
              <a:gd name="connsiteY3" fmla="*/ 3887058 h 4043856"/>
              <a:gd name="connsiteX4" fmla="*/ 1069022 w 6729489"/>
              <a:gd name="connsiteY4" fmla="*/ 2340570 h 4043856"/>
              <a:gd name="connsiteX5" fmla="*/ 498592 w 6729489"/>
              <a:gd name="connsiteY5" fmla="*/ 774713 h 4043856"/>
              <a:gd name="connsiteX6" fmla="*/ 0 w 6729489"/>
              <a:gd name="connsiteY6" fmla="*/ 57962 h 4043856"/>
              <a:gd name="connsiteX7" fmla="*/ 139232 w 6729489"/>
              <a:gd name="connsiteY7" fmla="*/ 9689 h 404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9489" h="4043856">
                <a:moveTo>
                  <a:pt x="160674" y="0"/>
                </a:moveTo>
                <a:lnTo>
                  <a:pt x="6729489" y="0"/>
                </a:lnTo>
                <a:lnTo>
                  <a:pt x="6729489" y="3779864"/>
                </a:lnTo>
                <a:cubicBezTo>
                  <a:pt x="5711959" y="4080654"/>
                  <a:pt x="4559294" y="4135438"/>
                  <a:pt x="3517274" y="3887058"/>
                </a:cubicBezTo>
                <a:cubicBezTo>
                  <a:pt x="2475253" y="3638773"/>
                  <a:pt x="1557190" y="3079538"/>
                  <a:pt x="1069022" y="2340570"/>
                </a:cubicBezTo>
                <a:cubicBezTo>
                  <a:pt x="747888" y="1854349"/>
                  <a:pt x="616270" y="1310875"/>
                  <a:pt x="498592" y="774713"/>
                </a:cubicBezTo>
                <a:cubicBezTo>
                  <a:pt x="437555" y="496899"/>
                  <a:pt x="338339" y="175885"/>
                  <a:pt x="0" y="57962"/>
                </a:cubicBezTo>
                <a:cubicBezTo>
                  <a:pt x="47975" y="43886"/>
                  <a:pt x="94310" y="27688"/>
                  <a:pt x="139232" y="968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r>
              <a:rPr lang="en" sz="1867" kern="0">
                <a:solidFill>
                  <a:srgbClr val="000000"/>
                </a:solidFill>
                <a:latin typeface="Arial Black" panose="020B0604020202020204"/>
                <a:ea typeface="微軟正黑體"/>
                <a:cs typeface="+mn-ea"/>
                <a:sym typeface="+mn-lt"/>
              </a:rPr>
              <a:t>  </a:t>
            </a:r>
            <a:endParaRPr sz="1867" kern="0">
              <a:solidFill>
                <a:srgbClr val="000000"/>
              </a:solidFill>
              <a:latin typeface="Arial Black" panose="020B0604020202020204"/>
              <a:ea typeface="微軟正黑體"/>
              <a:cs typeface="+mn-ea"/>
              <a:sym typeface="+mn-lt"/>
            </a:endParaRPr>
          </a:p>
        </p:txBody>
      </p:sp>
      <p:sp>
        <p:nvSpPr>
          <p:cNvPr id="13" name="矩形 12">
            <a:extLst>
              <a:ext uri="{FF2B5EF4-FFF2-40B4-BE49-F238E27FC236}">
                <a16:creationId xmlns:a16="http://schemas.microsoft.com/office/drawing/2014/main" id="{D4D7AD89-75C3-423C-AE14-A8A7F91343AB}"/>
              </a:ext>
            </a:extLst>
          </p:cNvPr>
          <p:cNvSpPr/>
          <p:nvPr/>
        </p:nvSpPr>
        <p:spPr>
          <a:xfrm>
            <a:off x="4257371" y="1535034"/>
            <a:ext cx="3584935" cy="2360292"/>
          </a:xfrm>
          <a:prstGeom prst="rect">
            <a:avLst/>
          </a:prstGeom>
          <a:solidFill>
            <a:srgbClr val="FFDC8F"/>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sp>
        <p:nvSpPr>
          <p:cNvPr id="2" name="矩形 1">
            <a:extLst>
              <a:ext uri="{FF2B5EF4-FFF2-40B4-BE49-F238E27FC236}">
                <a16:creationId xmlns:a16="http://schemas.microsoft.com/office/drawing/2014/main" id="{6BBE8DB2-DEF3-40A9-997A-9EE7EF92DB14}"/>
              </a:ext>
            </a:extLst>
          </p:cNvPr>
          <p:cNvSpPr/>
          <p:nvPr/>
        </p:nvSpPr>
        <p:spPr>
          <a:xfrm>
            <a:off x="7987791" y="1535034"/>
            <a:ext cx="3584935" cy="2360292"/>
          </a:xfrm>
          <a:prstGeom prst="rect">
            <a:avLst/>
          </a:prstGeom>
          <a:solidFill>
            <a:srgbClr val="FFDC8F"/>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sp>
        <p:nvSpPr>
          <p:cNvPr id="15" name="矩形 14">
            <a:extLst>
              <a:ext uri="{FF2B5EF4-FFF2-40B4-BE49-F238E27FC236}">
                <a16:creationId xmlns:a16="http://schemas.microsoft.com/office/drawing/2014/main" id="{1C03320A-4303-4894-8FC0-AF04E254D73C}"/>
              </a:ext>
            </a:extLst>
          </p:cNvPr>
          <p:cNvSpPr/>
          <p:nvPr/>
        </p:nvSpPr>
        <p:spPr>
          <a:xfrm>
            <a:off x="4257371" y="4102538"/>
            <a:ext cx="3584935" cy="2360292"/>
          </a:xfrm>
          <a:prstGeom prst="rect">
            <a:avLst/>
          </a:prstGeom>
          <a:solidFill>
            <a:srgbClr val="FFDC8F"/>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sp>
        <p:nvSpPr>
          <p:cNvPr id="14" name="矩形 13">
            <a:extLst>
              <a:ext uri="{FF2B5EF4-FFF2-40B4-BE49-F238E27FC236}">
                <a16:creationId xmlns:a16="http://schemas.microsoft.com/office/drawing/2014/main" id="{96066D2D-C6B8-4438-96A3-952454091049}"/>
              </a:ext>
            </a:extLst>
          </p:cNvPr>
          <p:cNvSpPr/>
          <p:nvPr/>
        </p:nvSpPr>
        <p:spPr>
          <a:xfrm>
            <a:off x="7987791" y="4102538"/>
            <a:ext cx="3584935" cy="2360292"/>
          </a:xfrm>
          <a:prstGeom prst="rect">
            <a:avLst/>
          </a:prstGeom>
          <a:solidFill>
            <a:srgbClr val="FFDC8F"/>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pic>
        <p:nvPicPr>
          <p:cNvPr id="11" name="圖片 10"/>
          <p:cNvPicPr>
            <a:picLocks/>
          </p:cNvPicPr>
          <p:nvPr/>
        </p:nvPicPr>
        <p:blipFill>
          <a:blip r:embed="rId4">
            <a:extLst>
              <a:ext uri="{28A0092B-C50C-407E-A947-70E740481C1C}">
                <a14:useLocalDpi xmlns:a14="http://schemas.microsoft.com/office/drawing/2010/main" val="0"/>
              </a:ext>
            </a:extLst>
          </a:blip>
          <a:stretch>
            <a:fillRect/>
          </a:stretch>
        </p:blipFill>
        <p:spPr>
          <a:xfrm>
            <a:off x="8188002" y="4220169"/>
            <a:ext cx="3184513" cy="2125027"/>
          </a:xfrm>
          <a:prstGeom prst="rect">
            <a:avLst/>
          </a:prstGeom>
        </p:spPr>
      </p:pic>
      <p:sp>
        <p:nvSpPr>
          <p:cNvPr id="68" name="矩形 67">
            <a:extLst>
              <a:ext uri="{FF2B5EF4-FFF2-40B4-BE49-F238E27FC236}">
                <a16:creationId xmlns:a16="http://schemas.microsoft.com/office/drawing/2014/main" id="{F3623B0E-6004-4894-8392-551AD4F7D07D}"/>
              </a:ext>
            </a:extLst>
          </p:cNvPr>
          <p:cNvSpPr/>
          <p:nvPr/>
        </p:nvSpPr>
        <p:spPr>
          <a:xfrm>
            <a:off x="8188001" y="5404505"/>
            <a:ext cx="3184513" cy="940691"/>
          </a:xfrm>
          <a:prstGeom prst="rect">
            <a:avLst/>
          </a:prstGeom>
          <a:gradFill>
            <a:gsLst>
              <a:gs pos="0">
                <a:srgbClr val="FF6600">
                  <a:alpha val="0"/>
                </a:srgbClr>
              </a:gs>
              <a:gs pos="31000">
                <a:srgbClr val="FF6600">
                  <a:alpha val="61000"/>
                </a:srgbClr>
              </a:gs>
              <a:gs pos="91000">
                <a:srgbClr val="FF6600"/>
              </a:gs>
            </a:gsLst>
            <a:lin ang="5400000" scaled="0"/>
          </a:gra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sp>
        <p:nvSpPr>
          <p:cNvPr id="69" name="文字方塊 68">
            <a:extLst>
              <a:ext uri="{FF2B5EF4-FFF2-40B4-BE49-F238E27FC236}">
                <a16:creationId xmlns:a16="http://schemas.microsoft.com/office/drawing/2014/main" id="{11F7F762-6042-4255-9100-3D4A18097428}"/>
              </a:ext>
            </a:extLst>
          </p:cNvPr>
          <p:cNvSpPr txBox="1"/>
          <p:nvPr/>
        </p:nvSpPr>
        <p:spPr>
          <a:xfrm>
            <a:off x="9165794" y="5784808"/>
            <a:ext cx="1208985" cy="502766"/>
          </a:xfrm>
          <a:prstGeom prst="rect">
            <a:avLst/>
          </a:prstGeom>
          <a:noFill/>
        </p:spPr>
        <p:txBody>
          <a:bodyPr wrap="none" rtlCol="0">
            <a:spAutoFit/>
          </a:bodyPr>
          <a:lstStyle/>
          <a:p>
            <a:pPr defTabSz="1219170">
              <a:buClr>
                <a:srgbClr val="000000"/>
              </a:buClr>
            </a:pPr>
            <a:r>
              <a:rPr lang="zh-TW" altLang="en-US" sz="2667" b="1" kern="0" dirty="0">
                <a:solidFill>
                  <a:srgbClr val="FFFFFF"/>
                </a:solidFill>
                <a:latin typeface="Arial Black" panose="020B0604020202020204"/>
                <a:ea typeface="微軟正黑體"/>
                <a:cs typeface="+mn-ea"/>
                <a:sym typeface="+mn-lt"/>
              </a:rPr>
              <a:t>上班族</a:t>
            </a:r>
          </a:p>
        </p:txBody>
      </p:sp>
      <p:pic>
        <p:nvPicPr>
          <p:cNvPr id="74" name="Google Shape;19;p2">
            <a:extLst>
              <a:ext uri="{FF2B5EF4-FFF2-40B4-BE49-F238E27FC236}">
                <a16:creationId xmlns:a16="http://schemas.microsoft.com/office/drawing/2014/main" id="{D3AD4803-D0CE-498F-BC92-56BD403DC060}"/>
              </a:ext>
            </a:extLst>
          </p:cNvPr>
          <p:cNvPicPr preferRelativeResize="0"/>
          <p:nvPr/>
        </p:nvPicPr>
        <p:blipFill>
          <a:blip r:embed="rId5">
            <a:alphaModFix/>
          </a:blip>
          <a:stretch>
            <a:fillRect/>
          </a:stretch>
        </p:blipFill>
        <p:spPr>
          <a:xfrm rot="1108088">
            <a:off x="1641673" y="-836961"/>
            <a:ext cx="4153303" cy="1918319"/>
          </a:xfrm>
          <a:prstGeom prst="rect">
            <a:avLst/>
          </a:prstGeom>
          <a:noFill/>
          <a:ln>
            <a:noFill/>
          </a:ln>
        </p:spPr>
      </p:pic>
      <p:sp>
        <p:nvSpPr>
          <p:cNvPr id="75" name="Google Shape;18;p2">
            <a:extLst>
              <a:ext uri="{FF2B5EF4-FFF2-40B4-BE49-F238E27FC236}">
                <a16:creationId xmlns:a16="http://schemas.microsoft.com/office/drawing/2014/main" id="{6DFF0CBC-D63D-4536-A76A-D24379CB277D}"/>
              </a:ext>
            </a:extLst>
          </p:cNvPr>
          <p:cNvSpPr/>
          <p:nvPr/>
        </p:nvSpPr>
        <p:spPr>
          <a:xfrm>
            <a:off x="-791633" y="4959883"/>
            <a:ext cx="2226800" cy="2226800"/>
          </a:xfrm>
          <a:prstGeom prst="ellipse">
            <a:avLst/>
          </a:pr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pic>
        <p:nvPicPr>
          <p:cNvPr id="60" name="圖片 59" descr="49819249_l.jpg"/>
          <p:cNvPicPr>
            <a:picLocks noChangeAspect="1"/>
          </p:cNvPicPr>
          <p:nvPr/>
        </p:nvPicPr>
        <p:blipFill>
          <a:blip r:embed="rId6" cstate="print">
            <a:clrChange>
              <a:clrFrom>
                <a:srgbClr val="9BC4D6"/>
              </a:clrFrom>
              <a:clrTo>
                <a:srgbClr val="9BC4D6">
                  <a:alpha val="0"/>
                </a:srgbClr>
              </a:clrTo>
            </a:clrChange>
          </a:blip>
          <a:stretch>
            <a:fillRect/>
          </a:stretch>
        </p:blipFill>
        <p:spPr>
          <a:xfrm>
            <a:off x="11008" y="3200081"/>
            <a:ext cx="3680037" cy="3680037"/>
          </a:xfrm>
          <a:prstGeom prst="rect">
            <a:avLst/>
          </a:prstGeom>
        </p:spPr>
      </p:pic>
      <p:pic>
        <p:nvPicPr>
          <p:cNvPr id="61" name="Picture 3"/>
          <p:cNvPicPr>
            <a:picLocks noChangeArrowheads="1"/>
          </p:cNvPicPr>
          <p:nvPr/>
        </p:nvPicPr>
        <p:blipFill>
          <a:blip r:embed="rId7" cstate="print"/>
          <a:srcRect t="6087" r="2280" b="16337"/>
          <a:stretch>
            <a:fillRect/>
          </a:stretch>
        </p:blipFill>
        <p:spPr bwMode="auto">
          <a:xfrm>
            <a:off x="8201028" y="1689655"/>
            <a:ext cx="3120286" cy="1917809"/>
          </a:xfrm>
          <a:prstGeom prst="rect">
            <a:avLst/>
          </a:prstGeom>
          <a:noFill/>
          <a:ln w="9525">
            <a:noFill/>
            <a:miter lim="800000"/>
            <a:headEnd/>
            <a:tailEnd/>
          </a:ln>
        </p:spPr>
      </p:pic>
      <p:pic>
        <p:nvPicPr>
          <p:cNvPr id="62" name="圖片 61" descr="135539173_l.jpg"/>
          <p:cNvPicPr>
            <a:picLocks/>
          </p:cNvPicPr>
          <p:nvPr/>
        </p:nvPicPr>
        <p:blipFill>
          <a:blip r:embed="rId8" cstate="print"/>
          <a:srcRect l="2645" t="11033" b="7097"/>
          <a:stretch>
            <a:fillRect/>
          </a:stretch>
        </p:blipFill>
        <p:spPr>
          <a:xfrm>
            <a:off x="4486799" y="4220169"/>
            <a:ext cx="3184513" cy="2125027"/>
          </a:xfrm>
          <a:prstGeom prst="rect">
            <a:avLst/>
          </a:prstGeom>
        </p:spPr>
      </p:pic>
      <p:pic>
        <p:nvPicPr>
          <p:cNvPr id="63" name="圖片 62" descr="133212548_l.jpg"/>
          <p:cNvPicPr>
            <a:picLocks/>
          </p:cNvPicPr>
          <p:nvPr/>
        </p:nvPicPr>
        <p:blipFill>
          <a:blip r:embed="rId9" cstate="print"/>
          <a:srcRect t="7110"/>
          <a:stretch>
            <a:fillRect/>
          </a:stretch>
        </p:blipFill>
        <p:spPr>
          <a:xfrm>
            <a:off x="4456950" y="1689655"/>
            <a:ext cx="3184513" cy="1894961"/>
          </a:xfrm>
          <a:prstGeom prst="rect">
            <a:avLst/>
          </a:prstGeom>
        </p:spPr>
      </p:pic>
      <p:grpSp>
        <p:nvGrpSpPr>
          <p:cNvPr id="6" name="群組 5"/>
          <p:cNvGrpSpPr/>
          <p:nvPr/>
        </p:nvGrpSpPr>
        <p:grpSpPr>
          <a:xfrm>
            <a:off x="8201028" y="2835407"/>
            <a:ext cx="3120285" cy="940691"/>
            <a:chOff x="8201028" y="2835407"/>
            <a:chExt cx="3120285" cy="940691"/>
          </a:xfrm>
        </p:grpSpPr>
        <p:sp>
          <p:nvSpPr>
            <p:cNvPr id="71" name="矩形 70">
              <a:extLst>
                <a:ext uri="{FF2B5EF4-FFF2-40B4-BE49-F238E27FC236}">
                  <a16:creationId xmlns:a16="http://schemas.microsoft.com/office/drawing/2014/main" id="{50DB4383-7C72-4F26-91E0-A528E831B5DE}"/>
                </a:ext>
              </a:extLst>
            </p:cNvPr>
            <p:cNvSpPr/>
            <p:nvPr/>
          </p:nvSpPr>
          <p:spPr>
            <a:xfrm>
              <a:off x="8201028" y="2835407"/>
              <a:ext cx="3120285" cy="940691"/>
            </a:xfrm>
            <a:prstGeom prst="rect">
              <a:avLst/>
            </a:prstGeom>
            <a:gradFill>
              <a:gsLst>
                <a:gs pos="0">
                  <a:srgbClr val="FF6600">
                    <a:alpha val="0"/>
                  </a:srgbClr>
                </a:gs>
                <a:gs pos="31000">
                  <a:srgbClr val="FF6600">
                    <a:alpha val="61000"/>
                  </a:srgbClr>
                </a:gs>
                <a:gs pos="91000">
                  <a:srgbClr val="FF6600"/>
                </a:gs>
              </a:gsLst>
              <a:lin ang="5400000" scaled="0"/>
            </a:gra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sp>
          <p:nvSpPr>
            <p:cNvPr id="72" name="文字方塊 71">
              <a:extLst>
                <a:ext uri="{FF2B5EF4-FFF2-40B4-BE49-F238E27FC236}">
                  <a16:creationId xmlns:a16="http://schemas.microsoft.com/office/drawing/2014/main" id="{A324CE32-5FEC-48D4-92E6-23DBC57C9609}"/>
                </a:ext>
              </a:extLst>
            </p:cNvPr>
            <p:cNvSpPr txBox="1"/>
            <p:nvPr/>
          </p:nvSpPr>
          <p:spPr>
            <a:xfrm>
              <a:off x="8883112" y="3184551"/>
              <a:ext cx="1891865" cy="502766"/>
            </a:xfrm>
            <a:prstGeom prst="rect">
              <a:avLst/>
            </a:prstGeom>
            <a:noFill/>
          </p:spPr>
          <p:txBody>
            <a:bodyPr wrap="none" rtlCol="0">
              <a:spAutoFit/>
            </a:bodyPr>
            <a:lstStyle/>
            <a:p>
              <a:pPr defTabSz="1219170">
                <a:buClr>
                  <a:srgbClr val="000000"/>
                </a:buClr>
              </a:pPr>
              <a:r>
                <a:rPr lang="zh-TW" altLang="en-US" sz="2667" b="1" kern="0" dirty="0">
                  <a:solidFill>
                    <a:srgbClr val="FFFFFF"/>
                  </a:solidFill>
                  <a:latin typeface="Arial Black" panose="020B0604020202020204"/>
                  <a:ea typeface="微軟正黑體"/>
                  <a:cs typeface="+mn-ea"/>
                  <a:sym typeface="+mn-lt"/>
                </a:rPr>
                <a:t>桌遊店員工</a:t>
              </a:r>
            </a:p>
          </p:txBody>
        </p:sp>
      </p:grpSp>
      <p:sp>
        <p:nvSpPr>
          <p:cNvPr id="59" name="矩形 58">
            <a:extLst>
              <a:ext uri="{FF2B5EF4-FFF2-40B4-BE49-F238E27FC236}">
                <a16:creationId xmlns:a16="http://schemas.microsoft.com/office/drawing/2014/main" id="{15488C26-991F-405A-BE33-6ED2D8B6EC72}"/>
              </a:ext>
            </a:extLst>
          </p:cNvPr>
          <p:cNvSpPr/>
          <p:nvPr/>
        </p:nvSpPr>
        <p:spPr>
          <a:xfrm>
            <a:off x="4434713" y="2850456"/>
            <a:ext cx="3228988" cy="940691"/>
          </a:xfrm>
          <a:prstGeom prst="rect">
            <a:avLst/>
          </a:prstGeom>
          <a:gradFill>
            <a:gsLst>
              <a:gs pos="0">
                <a:srgbClr val="FF6600">
                  <a:alpha val="0"/>
                </a:srgbClr>
              </a:gs>
              <a:gs pos="31000">
                <a:srgbClr val="FF6600">
                  <a:alpha val="61000"/>
                </a:srgbClr>
              </a:gs>
              <a:gs pos="91000">
                <a:srgbClr val="FF6600"/>
              </a:gs>
            </a:gsLst>
            <a:lin ang="5400000" scaled="0"/>
          </a:gra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sp>
        <p:nvSpPr>
          <p:cNvPr id="58" name="文字方塊 57">
            <a:extLst>
              <a:ext uri="{FF2B5EF4-FFF2-40B4-BE49-F238E27FC236}">
                <a16:creationId xmlns:a16="http://schemas.microsoft.com/office/drawing/2014/main" id="{EE1171BD-1FAF-4DB1-9043-A2DCA5D4FDCC}"/>
              </a:ext>
            </a:extLst>
          </p:cNvPr>
          <p:cNvSpPr txBox="1"/>
          <p:nvPr/>
        </p:nvSpPr>
        <p:spPr>
          <a:xfrm>
            <a:off x="5045936" y="3196417"/>
            <a:ext cx="1891865" cy="502766"/>
          </a:xfrm>
          <a:prstGeom prst="rect">
            <a:avLst/>
          </a:prstGeom>
          <a:noFill/>
        </p:spPr>
        <p:txBody>
          <a:bodyPr wrap="none" rtlCol="0">
            <a:spAutoFit/>
          </a:bodyPr>
          <a:lstStyle/>
          <a:p>
            <a:pPr defTabSz="1219170">
              <a:buClr>
                <a:srgbClr val="000000"/>
              </a:buClr>
            </a:pPr>
            <a:r>
              <a:rPr lang="zh-TW" altLang="en-US" sz="2667" b="1" kern="0" dirty="0">
                <a:solidFill>
                  <a:srgbClr val="FFFFFF"/>
                </a:solidFill>
                <a:latin typeface="Arial Black" panose="020B0604020202020204"/>
                <a:ea typeface="微軟正黑體"/>
                <a:cs typeface="+mn-ea"/>
                <a:sym typeface="+mn-lt"/>
              </a:rPr>
              <a:t>咖啡廳店長</a:t>
            </a:r>
          </a:p>
        </p:txBody>
      </p:sp>
      <p:sp>
        <p:nvSpPr>
          <p:cNvPr id="65" name="矩形 64">
            <a:extLst>
              <a:ext uri="{FF2B5EF4-FFF2-40B4-BE49-F238E27FC236}">
                <a16:creationId xmlns:a16="http://schemas.microsoft.com/office/drawing/2014/main" id="{92B7C2A8-3CD4-4ACA-8DF9-75C595CA4367}"/>
              </a:ext>
            </a:extLst>
          </p:cNvPr>
          <p:cNvSpPr/>
          <p:nvPr/>
        </p:nvSpPr>
        <p:spPr>
          <a:xfrm>
            <a:off x="4434713" y="5404505"/>
            <a:ext cx="3228988" cy="940691"/>
          </a:xfrm>
          <a:prstGeom prst="rect">
            <a:avLst/>
          </a:prstGeom>
          <a:gradFill>
            <a:gsLst>
              <a:gs pos="0">
                <a:srgbClr val="FF6600">
                  <a:alpha val="0"/>
                </a:srgbClr>
              </a:gs>
              <a:gs pos="31000">
                <a:srgbClr val="FF6600">
                  <a:alpha val="61000"/>
                </a:srgbClr>
              </a:gs>
              <a:gs pos="91000">
                <a:srgbClr val="FF6600"/>
              </a:gs>
            </a:gsLst>
            <a:lin ang="5400000" scaled="0"/>
          </a:gra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sp>
        <p:nvSpPr>
          <p:cNvPr id="66" name="文字方塊 65">
            <a:extLst>
              <a:ext uri="{FF2B5EF4-FFF2-40B4-BE49-F238E27FC236}">
                <a16:creationId xmlns:a16="http://schemas.microsoft.com/office/drawing/2014/main" id="{7336275E-481E-45CA-B2E0-895822201320}"/>
              </a:ext>
            </a:extLst>
          </p:cNvPr>
          <p:cNvSpPr txBox="1"/>
          <p:nvPr/>
        </p:nvSpPr>
        <p:spPr>
          <a:xfrm>
            <a:off x="4688780" y="5805404"/>
            <a:ext cx="2683748" cy="502766"/>
          </a:xfrm>
          <a:prstGeom prst="rect">
            <a:avLst/>
          </a:prstGeom>
          <a:noFill/>
        </p:spPr>
        <p:txBody>
          <a:bodyPr wrap="none" rtlCol="0">
            <a:spAutoFit/>
          </a:bodyPr>
          <a:lstStyle/>
          <a:p>
            <a:pPr defTabSz="1219170">
              <a:buClr>
                <a:srgbClr val="000000"/>
              </a:buClr>
            </a:pPr>
            <a:r>
              <a:rPr lang="zh-TW" altLang="en-US" sz="2667" b="1" kern="0" dirty="0">
                <a:solidFill>
                  <a:srgbClr val="FFFFFF"/>
                </a:solidFill>
                <a:latin typeface="Arial Black" panose="020B0604020202020204"/>
                <a:ea typeface="微軟正黑體"/>
                <a:cs typeface="+mn-ea"/>
                <a:sym typeface="+mn-lt"/>
              </a:rPr>
              <a:t>油土伯</a:t>
            </a:r>
            <a:r>
              <a:rPr lang="zh-TW" altLang="en-US" b="1" kern="0" dirty="0">
                <a:solidFill>
                  <a:srgbClr val="FFFFFF"/>
                </a:solidFill>
                <a:latin typeface="Arial Black" panose="020B0604020202020204"/>
                <a:ea typeface="微軟正黑體"/>
                <a:cs typeface="+mn-ea"/>
                <a:sym typeface="+mn-lt"/>
              </a:rPr>
              <a:t>（</a:t>
            </a:r>
            <a:r>
              <a:rPr lang="en-US" altLang="zh-TW" b="1" kern="0" dirty="0" err="1">
                <a:solidFill>
                  <a:srgbClr val="FFFFFF"/>
                </a:solidFill>
                <a:latin typeface="Arial Black" panose="020B0604020202020204"/>
                <a:ea typeface="微軟正黑體"/>
                <a:cs typeface="+mn-ea"/>
                <a:sym typeface="+mn-lt"/>
              </a:rPr>
              <a:t>Youtuber</a:t>
            </a:r>
            <a:r>
              <a:rPr lang="en-US" altLang="zh-TW" b="1" kern="0" dirty="0">
                <a:solidFill>
                  <a:srgbClr val="FFFFFF"/>
                </a:solidFill>
                <a:latin typeface="Arial Black" panose="020B0604020202020204"/>
                <a:ea typeface="微軟正黑體"/>
                <a:cs typeface="+mn-ea"/>
                <a:sym typeface="+mn-lt"/>
              </a:rPr>
              <a:t>)</a:t>
            </a:r>
            <a:endParaRPr lang="zh-TW" altLang="en-US" b="1" kern="0" dirty="0">
              <a:solidFill>
                <a:srgbClr val="FFFFFF"/>
              </a:solidFill>
              <a:latin typeface="Arial Black" panose="020B0604020202020204"/>
              <a:ea typeface="微軟正黑體"/>
              <a:cs typeface="+mn-ea"/>
              <a:sym typeface="+mn-lt"/>
            </a:endParaRPr>
          </a:p>
        </p:txBody>
      </p:sp>
      <p:sp>
        <p:nvSpPr>
          <p:cNvPr id="7" name="文字方塊 6">
            <a:extLst>
              <a:ext uri="{FF2B5EF4-FFF2-40B4-BE49-F238E27FC236}">
                <a16:creationId xmlns:a16="http://schemas.microsoft.com/office/drawing/2014/main" id="{D15E4518-7F2F-47B8-BB2F-2A57F5079E90}"/>
              </a:ext>
            </a:extLst>
          </p:cNvPr>
          <p:cNvSpPr txBox="1"/>
          <p:nvPr/>
        </p:nvSpPr>
        <p:spPr>
          <a:xfrm>
            <a:off x="1633879" y="3136135"/>
            <a:ext cx="761747" cy="369332"/>
          </a:xfrm>
          <a:prstGeom prst="rect">
            <a:avLst/>
          </a:prstGeom>
          <a:noFill/>
        </p:spPr>
        <p:txBody>
          <a:bodyPr wrap="none" rtlCol="0">
            <a:spAutoFit/>
          </a:bodyPr>
          <a:lstStyle/>
          <a:p>
            <a:r>
              <a:rPr lang="en-US" altLang="zh-TW" dirty="0">
                <a:solidFill>
                  <a:schemeClr val="bg1"/>
                </a:solidFill>
              </a:rPr>
              <a:t>Goal</a:t>
            </a:r>
            <a:endParaRPr lang="zh-TW" altLang="en-US" dirty="0">
              <a:solidFill>
                <a:schemeClr val="bg1"/>
              </a:solidFill>
            </a:endParaRPr>
          </a:p>
        </p:txBody>
      </p:sp>
    </p:spTree>
    <p:extLst>
      <p:ext uri="{BB962C8B-B14F-4D97-AF65-F5344CB8AC3E}">
        <p14:creationId xmlns:p14="http://schemas.microsoft.com/office/powerpoint/2010/main" val="224996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pic>
        <p:nvPicPr>
          <p:cNvPr id="46" name="圖片 45">
            <a:extLst>
              <a:ext uri="{FF2B5EF4-FFF2-40B4-BE49-F238E27FC236}">
                <a16:creationId xmlns:a16="http://schemas.microsoft.com/office/drawing/2014/main" id="{CBC807CF-AC76-410F-BF17-CB481B95DD9D}"/>
              </a:ext>
            </a:extLst>
          </p:cNvPr>
          <p:cNvPicPr>
            <a:picLocks/>
          </p:cNvPicPr>
          <p:nvPr/>
        </p:nvPicPr>
        <p:blipFill rotWithShape="1">
          <a:blip r:embed="rId3">
            <a:extLst>
              <a:ext uri="{28A0092B-C50C-407E-A947-70E740481C1C}">
                <a14:useLocalDpi xmlns:a14="http://schemas.microsoft.com/office/drawing/2010/main" val="0"/>
              </a:ext>
            </a:extLst>
          </a:blip>
          <a:srcRect l="5911" t="25247" r="13199" b="30164"/>
          <a:stretch/>
        </p:blipFill>
        <p:spPr>
          <a:xfrm>
            <a:off x="0" y="1082104"/>
            <a:ext cx="12263117" cy="5775896"/>
          </a:xfrm>
          <a:prstGeom prst="rect">
            <a:avLst/>
          </a:prstGeom>
        </p:spPr>
      </p:pic>
      <p:sp>
        <p:nvSpPr>
          <p:cNvPr id="804" name="Google Shape;804;p48"/>
          <p:cNvSpPr/>
          <p:nvPr/>
        </p:nvSpPr>
        <p:spPr>
          <a:xfrm>
            <a:off x="958851" y="3791017"/>
            <a:ext cx="5030800" cy="2229600"/>
          </a:xfrm>
          <a:prstGeom prst="rect">
            <a:avLst/>
          </a:prstGeom>
          <a:solidFill>
            <a:schemeClr val="lt1">
              <a:alpha val="38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05" name="Google Shape;805;p48"/>
          <p:cNvSpPr/>
          <p:nvPr/>
        </p:nvSpPr>
        <p:spPr>
          <a:xfrm>
            <a:off x="-5629829" y="-1140536"/>
            <a:ext cx="3772000" cy="483200"/>
          </a:xfrm>
          <a:prstGeom prst="roundRect">
            <a:avLst>
              <a:gd name="adj" fmla="val 50000"/>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09" name="Google Shape;809;p48"/>
          <p:cNvSpPr txBox="1">
            <a:spLocks noGrp="1"/>
          </p:cNvSpPr>
          <p:nvPr>
            <p:ph type="title"/>
          </p:nvPr>
        </p:nvSpPr>
        <p:spPr>
          <a:xfrm>
            <a:off x="3561867" y="191067"/>
            <a:ext cx="5068267" cy="752400"/>
          </a:xfrm>
          <a:prstGeom prst="rect">
            <a:avLst/>
          </a:prstGeom>
        </p:spPr>
        <p:txBody>
          <a:bodyPr spcFirstLastPara="1" wrap="square" lIns="121900" tIns="121900" rIns="121900" bIns="121900" anchor="ctr" anchorCtr="0">
            <a:noAutofit/>
          </a:bodyPr>
          <a:lstStyle/>
          <a:p>
            <a:pPr lvl="0"/>
            <a:r>
              <a:rPr lang="zh-TW" altLang="en-US" sz="4267" dirty="0">
                <a:ln w="11430"/>
                <a:latin typeface="+mn-lt"/>
                <a:ea typeface="+mn-ea"/>
                <a:cs typeface="+mn-ea"/>
                <a:sym typeface="+mn-lt"/>
              </a:rPr>
              <a:t>假如我要開咖啡廳</a:t>
            </a:r>
            <a:r>
              <a:rPr lang="en-US" altLang="zh-TW" sz="4267" dirty="0">
                <a:ln w="11430"/>
                <a:latin typeface="+mn-lt"/>
                <a:ea typeface="+mn-ea"/>
                <a:cs typeface="+mn-ea"/>
                <a:sym typeface="+mn-lt"/>
              </a:rPr>
              <a:t>?</a:t>
            </a:r>
            <a:endParaRPr dirty="0">
              <a:latin typeface="+mn-lt"/>
              <a:ea typeface="+mn-ea"/>
              <a:cs typeface="+mn-ea"/>
              <a:sym typeface="+mn-lt"/>
            </a:endParaRPr>
          </a:p>
        </p:txBody>
      </p:sp>
      <p:cxnSp>
        <p:nvCxnSpPr>
          <p:cNvPr id="840" name="Google Shape;840;p48"/>
          <p:cNvCxnSpPr/>
          <p:nvPr/>
        </p:nvCxnSpPr>
        <p:spPr>
          <a:xfrm>
            <a:off x="-5555812" y="499197"/>
            <a:ext cx="4438000" cy="0"/>
          </a:xfrm>
          <a:prstGeom prst="straightConnector1">
            <a:avLst/>
          </a:prstGeom>
          <a:noFill/>
          <a:ln w="9525" cap="flat" cmpd="sng">
            <a:solidFill>
              <a:schemeClr val="dk2"/>
            </a:solidFill>
            <a:prstDash val="solid"/>
            <a:round/>
            <a:headEnd type="none" w="med" len="med"/>
            <a:tailEnd type="none" w="med" len="med"/>
          </a:ln>
        </p:spPr>
      </p:cxnSp>
      <p:grpSp>
        <p:nvGrpSpPr>
          <p:cNvPr id="856" name="Google Shape;856;p48"/>
          <p:cNvGrpSpPr/>
          <p:nvPr/>
        </p:nvGrpSpPr>
        <p:grpSpPr>
          <a:xfrm>
            <a:off x="10332438" y="719667"/>
            <a:ext cx="898596" cy="855080"/>
            <a:chOff x="8146588" y="1375956"/>
            <a:chExt cx="673947" cy="641310"/>
          </a:xfrm>
        </p:grpSpPr>
        <p:sp>
          <p:nvSpPr>
            <p:cNvPr id="857" name="Google Shape;857;p48"/>
            <p:cNvSpPr/>
            <p:nvPr/>
          </p:nvSpPr>
          <p:spPr>
            <a:xfrm>
              <a:off x="8146588" y="1375956"/>
              <a:ext cx="560172" cy="543657"/>
            </a:xfrm>
            <a:custGeom>
              <a:avLst/>
              <a:gdLst/>
              <a:ahLst/>
              <a:cxnLst/>
              <a:rect l="l" t="t" r="r" b="b"/>
              <a:pathLst>
                <a:path w="36902" h="35814" extrusionOk="0">
                  <a:moveTo>
                    <a:pt x="31342" y="1"/>
                  </a:moveTo>
                  <a:cubicBezTo>
                    <a:pt x="31091" y="1"/>
                    <a:pt x="30836" y="58"/>
                    <a:pt x="30598" y="178"/>
                  </a:cubicBezTo>
                  <a:lnTo>
                    <a:pt x="1129" y="14977"/>
                  </a:lnTo>
                  <a:cubicBezTo>
                    <a:pt x="343" y="15372"/>
                    <a:pt x="0" y="16312"/>
                    <a:pt x="349" y="17120"/>
                  </a:cubicBezTo>
                  <a:lnTo>
                    <a:pt x="2221" y="21464"/>
                  </a:lnTo>
                  <a:lnTo>
                    <a:pt x="4583" y="25134"/>
                  </a:lnTo>
                  <a:lnTo>
                    <a:pt x="1344" y="29269"/>
                  </a:lnTo>
                  <a:cubicBezTo>
                    <a:pt x="1087" y="29718"/>
                    <a:pt x="1055" y="30263"/>
                    <a:pt x="1258" y="30739"/>
                  </a:cubicBezTo>
                  <a:lnTo>
                    <a:pt x="3428" y="35813"/>
                  </a:lnTo>
                  <a:lnTo>
                    <a:pt x="11343" y="30399"/>
                  </a:lnTo>
                  <a:lnTo>
                    <a:pt x="36902" y="8671"/>
                  </a:lnTo>
                  <a:lnTo>
                    <a:pt x="35560" y="5194"/>
                  </a:lnTo>
                  <a:lnTo>
                    <a:pt x="32745" y="771"/>
                  </a:lnTo>
                  <a:cubicBezTo>
                    <a:pt x="32431" y="277"/>
                    <a:pt x="31894" y="1"/>
                    <a:pt x="3134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858" name="Google Shape;858;p48"/>
            <p:cNvSpPr/>
            <p:nvPr/>
          </p:nvSpPr>
          <p:spPr>
            <a:xfrm>
              <a:off x="8187179" y="1464243"/>
              <a:ext cx="633355" cy="553023"/>
            </a:xfrm>
            <a:custGeom>
              <a:avLst/>
              <a:gdLst/>
              <a:ahLst/>
              <a:cxnLst/>
              <a:rect l="l" t="t" r="r" b="b"/>
              <a:pathLst>
                <a:path w="41723" h="36431" extrusionOk="0">
                  <a:moveTo>
                    <a:pt x="31989" y="1"/>
                  </a:moveTo>
                  <a:cubicBezTo>
                    <a:pt x="31746" y="1"/>
                    <a:pt x="31499" y="54"/>
                    <a:pt x="31264" y="169"/>
                  </a:cubicBezTo>
                  <a:lnTo>
                    <a:pt x="1222" y="14830"/>
                  </a:lnTo>
                  <a:cubicBezTo>
                    <a:pt x="330" y="15265"/>
                    <a:pt x="18" y="16381"/>
                    <a:pt x="555" y="17215"/>
                  </a:cubicBezTo>
                  <a:lnTo>
                    <a:pt x="4126" y="22763"/>
                  </a:lnTo>
                  <a:cubicBezTo>
                    <a:pt x="4532" y="23392"/>
                    <a:pt x="4464" y="24215"/>
                    <a:pt x="3961" y="24771"/>
                  </a:cubicBezTo>
                  <a:lnTo>
                    <a:pt x="978" y="28064"/>
                  </a:lnTo>
                  <a:cubicBezTo>
                    <a:pt x="0" y="29144"/>
                    <a:pt x="797" y="30832"/>
                    <a:pt x="2191" y="30832"/>
                  </a:cubicBezTo>
                  <a:cubicBezTo>
                    <a:pt x="2256" y="30832"/>
                    <a:pt x="2322" y="30829"/>
                    <a:pt x="2389" y="30821"/>
                  </a:cubicBezTo>
                  <a:lnTo>
                    <a:pt x="7556" y="30245"/>
                  </a:lnTo>
                  <a:cubicBezTo>
                    <a:pt x="7618" y="30238"/>
                    <a:pt x="7679" y="30235"/>
                    <a:pt x="7741" y="30235"/>
                  </a:cubicBezTo>
                  <a:cubicBezTo>
                    <a:pt x="8298" y="30235"/>
                    <a:pt x="8824" y="30516"/>
                    <a:pt x="9131" y="30992"/>
                  </a:cubicBezTo>
                  <a:lnTo>
                    <a:pt x="12154" y="35673"/>
                  </a:lnTo>
                  <a:cubicBezTo>
                    <a:pt x="12468" y="36160"/>
                    <a:pt x="13000" y="36431"/>
                    <a:pt x="13546" y="36431"/>
                  </a:cubicBezTo>
                  <a:cubicBezTo>
                    <a:pt x="13789" y="36431"/>
                    <a:pt x="14034" y="36378"/>
                    <a:pt x="14265" y="36266"/>
                  </a:cubicBezTo>
                  <a:lnTo>
                    <a:pt x="40587" y="23554"/>
                  </a:lnTo>
                  <a:cubicBezTo>
                    <a:pt x="41363" y="23178"/>
                    <a:pt x="41722" y="22270"/>
                    <a:pt x="41411" y="21465"/>
                  </a:cubicBezTo>
                  <a:lnTo>
                    <a:pt x="33536" y="1061"/>
                  </a:lnTo>
                  <a:cubicBezTo>
                    <a:pt x="33280" y="399"/>
                    <a:pt x="32650" y="1"/>
                    <a:pt x="31989" y="1"/>
                  </a:cubicBezTo>
                  <a:close/>
                </a:path>
              </a:pathLst>
            </a:custGeom>
            <a:gradFill>
              <a:gsLst>
                <a:gs pos="0">
                  <a:schemeClr val="dk2"/>
                </a:gs>
                <a:gs pos="100000">
                  <a:schemeClr val="lt2"/>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60" name="Google Shape;804;p48"/>
          <p:cNvSpPr/>
          <p:nvPr/>
        </p:nvSpPr>
        <p:spPr>
          <a:xfrm>
            <a:off x="1183218" y="3960351"/>
            <a:ext cx="4593167" cy="1933267"/>
          </a:xfrm>
          <a:prstGeom prst="rect">
            <a:avLst/>
          </a:prstGeom>
          <a:solidFill>
            <a:schemeClr val="lt1">
              <a:alpha val="76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10" name="Google Shape;810;p48"/>
          <p:cNvSpPr txBox="1">
            <a:spLocks noGrp="1"/>
          </p:cNvSpPr>
          <p:nvPr>
            <p:ph type="subTitle" idx="4294967295"/>
          </p:nvPr>
        </p:nvSpPr>
        <p:spPr>
          <a:xfrm>
            <a:off x="2041993" y="4303093"/>
            <a:ext cx="3734391" cy="483200"/>
          </a:xfrm>
          <a:prstGeom prst="rect">
            <a:avLst/>
          </a:prstGeom>
        </p:spPr>
        <p:txBody>
          <a:bodyPr spcFirstLastPara="1" wrap="square" lIns="121900" tIns="121900" rIns="121900" bIns="121900" anchor="ctr" anchorCtr="0">
            <a:noAutofit/>
          </a:bodyPr>
          <a:lstStyle/>
          <a:p>
            <a:pPr marL="0" indent="0">
              <a:buNone/>
            </a:pPr>
            <a:r>
              <a:rPr lang="zh-TW" altLang="en-US" sz="2667" b="1" dirty="0">
                <a:ln w="11430"/>
                <a:solidFill>
                  <a:srgbClr val="3676F7"/>
                </a:solidFill>
                <a:latin typeface="+mn-lt"/>
                <a:ea typeface="+mn-ea"/>
                <a:cs typeface="+mn-ea"/>
                <a:sym typeface="+mn-lt"/>
              </a:rPr>
              <a:t>思考</a:t>
            </a:r>
            <a:r>
              <a:rPr lang="en-US" altLang="zh-TW" sz="2667" b="1" dirty="0">
                <a:ln w="11430"/>
                <a:solidFill>
                  <a:srgbClr val="3676F7"/>
                </a:solidFill>
                <a:latin typeface="+mn-lt"/>
                <a:ea typeface="+mn-ea"/>
                <a:cs typeface="+mn-ea"/>
                <a:sym typeface="+mn-lt"/>
              </a:rPr>
              <a:t>1:</a:t>
            </a:r>
            <a:r>
              <a:rPr lang="zh-TW" altLang="en-US" sz="2667" b="1" dirty="0">
                <a:ln w="11430"/>
                <a:solidFill>
                  <a:srgbClr val="3676F7"/>
                </a:solidFill>
                <a:latin typeface="+mn-lt"/>
                <a:ea typeface="+mn-ea"/>
                <a:cs typeface="+mn-ea"/>
                <a:sym typeface="+mn-lt"/>
              </a:rPr>
              <a:t>開店的前置作業</a:t>
            </a:r>
            <a:endParaRPr sz="2667" b="1" dirty="0">
              <a:solidFill>
                <a:srgbClr val="3676F7"/>
              </a:solidFill>
              <a:latin typeface="+mn-lt"/>
              <a:ea typeface="+mn-ea"/>
              <a:cs typeface="+mn-ea"/>
              <a:sym typeface="+mn-lt"/>
            </a:endParaRPr>
          </a:p>
        </p:txBody>
      </p:sp>
      <p:sp>
        <p:nvSpPr>
          <p:cNvPr id="807" name="Google Shape;807;p48"/>
          <p:cNvSpPr txBox="1">
            <a:spLocks noGrp="1"/>
          </p:cNvSpPr>
          <p:nvPr>
            <p:ph type="subTitle" idx="4294967295"/>
          </p:nvPr>
        </p:nvSpPr>
        <p:spPr>
          <a:xfrm>
            <a:off x="2200940" y="5043714"/>
            <a:ext cx="2256448" cy="572653"/>
          </a:xfrm>
          <a:prstGeom prst="rect">
            <a:avLst/>
          </a:prstGeom>
        </p:spPr>
        <p:txBody>
          <a:bodyPr spcFirstLastPara="1" wrap="square" lIns="121900" tIns="121900" rIns="121900" bIns="121900" anchor="ctr" anchorCtr="0">
            <a:noAutofit/>
          </a:bodyPr>
          <a:lstStyle/>
          <a:p>
            <a:pPr marL="0" indent="0" algn="ctr">
              <a:buNone/>
            </a:pPr>
            <a:r>
              <a:rPr lang="zh-TW" altLang="en-US" sz="2400" b="1" dirty="0">
                <a:solidFill>
                  <a:schemeClr val="tx1"/>
                </a:solidFill>
                <a:latin typeface="+mn-lt"/>
                <a:ea typeface="+mn-ea"/>
                <a:cs typeface="+mn-ea"/>
                <a:sym typeface="+mn-lt"/>
              </a:rPr>
              <a:t>店租、器材</a:t>
            </a:r>
            <a:r>
              <a:rPr lang="en-US" altLang="zh-TW" sz="2400" b="1" dirty="0">
                <a:solidFill>
                  <a:schemeClr val="tx1"/>
                </a:solidFill>
                <a:latin typeface="+mn-lt"/>
                <a:ea typeface="+mn-ea"/>
                <a:cs typeface="+mn-ea"/>
                <a:sym typeface="+mn-lt"/>
              </a:rPr>
              <a:t>…..</a:t>
            </a:r>
            <a:endParaRPr sz="2400" b="1" dirty="0">
              <a:solidFill>
                <a:schemeClr val="tx1"/>
              </a:solidFill>
              <a:latin typeface="+mn-lt"/>
              <a:ea typeface="+mn-ea"/>
              <a:cs typeface="+mn-ea"/>
              <a:sym typeface="+mn-lt"/>
            </a:endParaRPr>
          </a:p>
        </p:txBody>
      </p:sp>
      <p:grpSp>
        <p:nvGrpSpPr>
          <p:cNvPr id="811" name="Google Shape;811;p48"/>
          <p:cNvGrpSpPr/>
          <p:nvPr/>
        </p:nvGrpSpPr>
        <p:grpSpPr>
          <a:xfrm>
            <a:off x="1492299" y="4165208"/>
            <a:ext cx="479232" cy="585187"/>
            <a:chOff x="5634309" y="3405109"/>
            <a:chExt cx="312190" cy="381213"/>
          </a:xfrm>
        </p:grpSpPr>
        <p:sp>
          <p:nvSpPr>
            <p:cNvPr id="812" name="Google Shape;812;p48"/>
            <p:cNvSpPr/>
            <p:nvPr/>
          </p:nvSpPr>
          <p:spPr>
            <a:xfrm>
              <a:off x="5753049" y="3564125"/>
              <a:ext cx="186795" cy="216354"/>
            </a:xfrm>
            <a:custGeom>
              <a:avLst/>
              <a:gdLst/>
              <a:ahLst/>
              <a:cxnLst/>
              <a:rect l="l" t="t" r="r" b="b"/>
              <a:pathLst>
                <a:path w="4828" h="5592" extrusionOk="0">
                  <a:moveTo>
                    <a:pt x="4828" y="2670"/>
                  </a:moveTo>
                  <a:lnTo>
                    <a:pt x="4828" y="4779"/>
                  </a:lnTo>
                  <a:cubicBezTo>
                    <a:pt x="4828" y="5227"/>
                    <a:pt x="4465" y="5590"/>
                    <a:pt x="4016" y="5590"/>
                  </a:cubicBezTo>
                  <a:lnTo>
                    <a:pt x="2236" y="5590"/>
                  </a:lnTo>
                  <a:cubicBezTo>
                    <a:pt x="2048" y="5591"/>
                    <a:pt x="1869" y="5507"/>
                    <a:pt x="1748" y="5362"/>
                  </a:cubicBezTo>
                  <a:lnTo>
                    <a:pt x="1748" y="5360"/>
                  </a:lnTo>
                  <a:cubicBezTo>
                    <a:pt x="1719" y="5328"/>
                    <a:pt x="1694" y="5291"/>
                    <a:pt x="1675" y="5252"/>
                  </a:cubicBezTo>
                  <a:cubicBezTo>
                    <a:pt x="1557" y="5023"/>
                    <a:pt x="1408" y="4812"/>
                    <a:pt x="1230" y="4626"/>
                  </a:cubicBezTo>
                  <a:cubicBezTo>
                    <a:pt x="907" y="4314"/>
                    <a:pt x="565" y="4023"/>
                    <a:pt x="204" y="3755"/>
                  </a:cubicBezTo>
                  <a:cubicBezTo>
                    <a:pt x="76" y="3659"/>
                    <a:pt x="1" y="3507"/>
                    <a:pt x="1" y="3345"/>
                  </a:cubicBezTo>
                  <a:cubicBezTo>
                    <a:pt x="1" y="3164"/>
                    <a:pt x="93" y="2998"/>
                    <a:pt x="246" y="2904"/>
                  </a:cubicBezTo>
                  <a:cubicBezTo>
                    <a:pt x="399" y="2812"/>
                    <a:pt x="588" y="2806"/>
                    <a:pt x="745" y="2891"/>
                  </a:cubicBezTo>
                  <a:lnTo>
                    <a:pt x="1596" y="3322"/>
                  </a:lnTo>
                  <a:lnTo>
                    <a:pt x="1596" y="406"/>
                  </a:lnTo>
                  <a:cubicBezTo>
                    <a:pt x="1595" y="299"/>
                    <a:pt x="1638" y="195"/>
                    <a:pt x="1712" y="119"/>
                  </a:cubicBezTo>
                  <a:cubicBezTo>
                    <a:pt x="1788" y="43"/>
                    <a:pt x="1890" y="1"/>
                    <a:pt x="1996" y="1"/>
                  </a:cubicBezTo>
                  <a:lnTo>
                    <a:pt x="2003" y="1"/>
                  </a:lnTo>
                  <a:cubicBezTo>
                    <a:pt x="2222" y="11"/>
                    <a:pt x="2394" y="190"/>
                    <a:pt x="2394" y="406"/>
                  </a:cubicBezTo>
                  <a:lnTo>
                    <a:pt x="2394" y="1786"/>
                  </a:lnTo>
                  <a:cubicBezTo>
                    <a:pt x="2394" y="1561"/>
                    <a:pt x="2577" y="1379"/>
                    <a:pt x="2802" y="1379"/>
                  </a:cubicBezTo>
                  <a:cubicBezTo>
                    <a:pt x="2874" y="1379"/>
                    <a:pt x="2944" y="1398"/>
                    <a:pt x="3006" y="1433"/>
                  </a:cubicBezTo>
                  <a:cubicBezTo>
                    <a:pt x="3038" y="1451"/>
                    <a:pt x="3067" y="1473"/>
                    <a:pt x="3092" y="1498"/>
                  </a:cubicBezTo>
                  <a:cubicBezTo>
                    <a:pt x="3169" y="1575"/>
                    <a:pt x="3212" y="1678"/>
                    <a:pt x="3212" y="1786"/>
                  </a:cubicBezTo>
                  <a:lnTo>
                    <a:pt x="3212" y="2257"/>
                  </a:lnTo>
                  <a:cubicBezTo>
                    <a:pt x="3212" y="2031"/>
                    <a:pt x="3398" y="1850"/>
                    <a:pt x="3625" y="1858"/>
                  </a:cubicBezTo>
                  <a:cubicBezTo>
                    <a:pt x="3841" y="1866"/>
                    <a:pt x="4010" y="2050"/>
                    <a:pt x="4010" y="2268"/>
                  </a:cubicBezTo>
                  <a:lnTo>
                    <a:pt x="4010" y="2670"/>
                  </a:lnTo>
                  <a:cubicBezTo>
                    <a:pt x="4010" y="2446"/>
                    <a:pt x="4193" y="2265"/>
                    <a:pt x="4418" y="2265"/>
                  </a:cubicBezTo>
                  <a:cubicBezTo>
                    <a:pt x="4644" y="2265"/>
                    <a:pt x="4828" y="2446"/>
                    <a:pt x="4828" y="267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13" name="Google Shape;813;p48"/>
            <p:cNvSpPr/>
            <p:nvPr/>
          </p:nvSpPr>
          <p:spPr>
            <a:xfrm>
              <a:off x="5888812" y="3650133"/>
              <a:ext cx="51032" cy="130308"/>
            </a:xfrm>
            <a:custGeom>
              <a:avLst/>
              <a:gdLst/>
              <a:ahLst/>
              <a:cxnLst/>
              <a:rect l="l" t="t" r="r" b="b"/>
              <a:pathLst>
                <a:path w="1319" h="3368" extrusionOk="0">
                  <a:moveTo>
                    <a:pt x="1198" y="159"/>
                  </a:moveTo>
                  <a:cubicBezTo>
                    <a:pt x="1053" y="16"/>
                    <a:pt x="823" y="1"/>
                    <a:pt x="659" y="123"/>
                  </a:cubicBezTo>
                  <a:cubicBezTo>
                    <a:pt x="675" y="135"/>
                    <a:pt x="690" y="147"/>
                    <a:pt x="704" y="159"/>
                  </a:cubicBezTo>
                  <a:cubicBezTo>
                    <a:pt x="781" y="236"/>
                    <a:pt x="824" y="340"/>
                    <a:pt x="824" y="447"/>
                  </a:cubicBezTo>
                  <a:lnTo>
                    <a:pt x="824" y="2556"/>
                  </a:lnTo>
                  <a:cubicBezTo>
                    <a:pt x="824" y="3004"/>
                    <a:pt x="456" y="3367"/>
                    <a:pt x="0" y="3367"/>
                  </a:cubicBezTo>
                  <a:lnTo>
                    <a:pt x="507" y="3367"/>
                  </a:lnTo>
                  <a:cubicBezTo>
                    <a:pt x="956" y="3367"/>
                    <a:pt x="1319" y="3004"/>
                    <a:pt x="1319" y="2556"/>
                  </a:cubicBezTo>
                  <a:lnTo>
                    <a:pt x="1319" y="447"/>
                  </a:lnTo>
                  <a:cubicBezTo>
                    <a:pt x="1319" y="340"/>
                    <a:pt x="1276" y="236"/>
                    <a:pt x="1198" y="159"/>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14" name="Google Shape;814;p48"/>
            <p:cNvSpPr/>
            <p:nvPr/>
          </p:nvSpPr>
          <p:spPr>
            <a:xfrm>
              <a:off x="5634309" y="3405109"/>
              <a:ext cx="262047" cy="273074"/>
            </a:xfrm>
            <a:custGeom>
              <a:avLst/>
              <a:gdLst/>
              <a:ahLst/>
              <a:cxnLst/>
              <a:rect l="l" t="t" r="r" b="b"/>
              <a:pathLst>
                <a:path w="6773" h="7058" extrusionOk="0">
                  <a:moveTo>
                    <a:pt x="6771" y="3522"/>
                  </a:moveTo>
                  <a:cubicBezTo>
                    <a:pt x="6772" y="4247"/>
                    <a:pt x="6527" y="4952"/>
                    <a:pt x="6075" y="5522"/>
                  </a:cubicBezTo>
                  <a:cubicBezTo>
                    <a:pt x="6013" y="5486"/>
                    <a:pt x="5943" y="5468"/>
                    <a:pt x="5871" y="5468"/>
                  </a:cubicBezTo>
                  <a:cubicBezTo>
                    <a:pt x="5646" y="5468"/>
                    <a:pt x="5463" y="5650"/>
                    <a:pt x="5463" y="5874"/>
                  </a:cubicBezTo>
                  <a:lnTo>
                    <a:pt x="5463" y="4503"/>
                  </a:lnTo>
                  <a:cubicBezTo>
                    <a:pt x="5463" y="4308"/>
                    <a:pt x="5328" y="4135"/>
                    <a:pt x="5137" y="4097"/>
                  </a:cubicBezTo>
                  <a:cubicBezTo>
                    <a:pt x="4875" y="4047"/>
                    <a:pt x="4645" y="4244"/>
                    <a:pt x="4645" y="4495"/>
                  </a:cubicBezTo>
                  <a:lnTo>
                    <a:pt x="4645" y="6564"/>
                  </a:lnTo>
                  <a:lnTo>
                    <a:pt x="4639" y="6564"/>
                  </a:lnTo>
                  <a:cubicBezTo>
                    <a:pt x="3299" y="7057"/>
                    <a:pt x="1792" y="6630"/>
                    <a:pt x="916" y="5509"/>
                  </a:cubicBezTo>
                  <a:cubicBezTo>
                    <a:pt x="40" y="4388"/>
                    <a:pt x="0" y="2833"/>
                    <a:pt x="816" y="1668"/>
                  </a:cubicBezTo>
                  <a:cubicBezTo>
                    <a:pt x="1632" y="505"/>
                    <a:pt x="3116" y="1"/>
                    <a:pt x="4479" y="425"/>
                  </a:cubicBezTo>
                  <a:cubicBezTo>
                    <a:pt x="5843" y="849"/>
                    <a:pt x="6771" y="2104"/>
                    <a:pt x="6771" y="3522"/>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15" name="Google Shape;815;p48"/>
            <p:cNvSpPr/>
            <p:nvPr/>
          </p:nvSpPr>
          <p:spPr>
            <a:xfrm>
              <a:off x="5761135" y="3563274"/>
              <a:ext cx="60008" cy="103651"/>
            </a:xfrm>
            <a:custGeom>
              <a:avLst/>
              <a:gdLst/>
              <a:ahLst/>
              <a:cxnLst/>
              <a:rect l="l" t="t" r="r" b="b"/>
              <a:pathLst>
                <a:path w="1551" h="2679" extrusionOk="0">
                  <a:moveTo>
                    <a:pt x="1304" y="2"/>
                  </a:moveTo>
                  <a:cubicBezTo>
                    <a:pt x="1195" y="1"/>
                    <a:pt x="1090" y="44"/>
                    <a:pt x="1013" y="119"/>
                  </a:cubicBezTo>
                  <a:cubicBezTo>
                    <a:pt x="935" y="196"/>
                    <a:pt x="892" y="299"/>
                    <a:pt x="892" y="407"/>
                  </a:cubicBezTo>
                  <a:lnTo>
                    <a:pt x="892" y="2476"/>
                  </a:lnTo>
                  <a:lnTo>
                    <a:pt x="886" y="2476"/>
                  </a:lnTo>
                  <a:cubicBezTo>
                    <a:pt x="601" y="2580"/>
                    <a:pt x="303" y="2644"/>
                    <a:pt x="1" y="2667"/>
                  </a:cubicBezTo>
                  <a:cubicBezTo>
                    <a:pt x="77" y="2672"/>
                    <a:pt x="154" y="2678"/>
                    <a:pt x="233" y="2678"/>
                  </a:cubicBezTo>
                  <a:cubicBezTo>
                    <a:pt x="624" y="2678"/>
                    <a:pt x="1013" y="2610"/>
                    <a:pt x="1380" y="2476"/>
                  </a:cubicBezTo>
                  <a:lnTo>
                    <a:pt x="1387" y="2476"/>
                  </a:lnTo>
                  <a:lnTo>
                    <a:pt x="1387" y="407"/>
                  </a:lnTo>
                  <a:cubicBezTo>
                    <a:pt x="1387" y="299"/>
                    <a:pt x="1430" y="196"/>
                    <a:pt x="1506" y="119"/>
                  </a:cubicBezTo>
                  <a:cubicBezTo>
                    <a:pt x="1520" y="107"/>
                    <a:pt x="1536" y="95"/>
                    <a:pt x="1551" y="84"/>
                  </a:cubicBezTo>
                  <a:cubicBezTo>
                    <a:pt x="1480" y="31"/>
                    <a:pt x="1393" y="2"/>
                    <a:pt x="1304" y="2"/>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16" name="Google Shape;816;p48"/>
            <p:cNvSpPr/>
            <p:nvPr/>
          </p:nvSpPr>
          <p:spPr>
            <a:xfrm>
              <a:off x="5760903" y="3416136"/>
              <a:ext cx="143385" cy="216625"/>
            </a:xfrm>
            <a:custGeom>
              <a:avLst/>
              <a:gdLst/>
              <a:ahLst/>
              <a:cxnLst/>
              <a:rect l="l" t="t" r="r" b="b"/>
              <a:pathLst>
                <a:path w="3706" h="5599" extrusionOk="0">
                  <a:moveTo>
                    <a:pt x="244" y="1"/>
                  </a:moveTo>
                  <a:cubicBezTo>
                    <a:pt x="162" y="1"/>
                    <a:pt x="82" y="8"/>
                    <a:pt x="0" y="14"/>
                  </a:cubicBezTo>
                  <a:cubicBezTo>
                    <a:pt x="1194" y="102"/>
                    <a:pt x="2242" y="841"/>
                    <a:pt x="2725" y="1937"/>
                  </a:cubicBezTo>
                  <a:cubicBezTo>
                    <a:pt x="3209" y="3032"/>
                    <a:pt x="3050" y="4303"/>
                    <a:pt x="2312" y="5245"/>
                  </a:cubicBezTo>
                  <a:cubicBezTo>
                    <a:pt x="2274" y="5225"/>
                    <a:pt x="2233" y="5211"/>
                    <a:pt x="2191" y="5202"/>
                  </a:cubicBezTo>
                  <a:lnTo>
                    <a:pt x="2191" y="5598"/>
                  </a:lnTo>
                  <a:cubicBezTo>
                    <a:pt x="2191" y="5491"/>
                    <a:pt x="2234" y="5387"/>
                    <a:pt x="2310" y="5311"/>
                  </a:cubicBezTo>
                  <a:cubicBezTo>
                    <a:pt x="2386" y="5236"/>
                    <a:pt x="2489" y="5193"/>
                    <a:pt x="2596" y="5193"/>
                  </a:cubicBezTo>
                  <a:cubicBezTo>
                    <a:pt x="2668" y="5193"/>
                    <a:pt x="2737" y="5211"/>
                    <a:pt x="2798" y="5246"/>
                  </a:cubicBezTo>
                  <a:cubicBezTo>
                    <a:pt x="3564" y="4270"/>
                    <a:pt x="3705" y="2941"/>
                    <a:pt x="3161" y="1825"/>
                  </a:cubicBezTo>
                  <a:cubicBezTo>
                    <a:pt x="2618" y="709"/>
                    <a:pt x="1485" y="0"/>
                    <a:pt x="24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17" name="Google Shape;817;p48"/>
            <p:cNvSpPr/>
            <p:nvPr/>
          </p:nvSpPr>
          <p:spPr>
            <a:xfrm>
              <a:off x="5726623" y="3453781"/>
              <a:ext cx="87904" cy="87904"/>
            </a:xfrm>
            <a:custGeom>
              <a:avLst/>
              <a:gdLst/>
              <a:ahLst/>
              <a:cxnLst/>
              <a:rect l="l" t="t" r="r" b="b"/>
              <a:pathLst>
                <a:path w="2272" h="2272" extrusionOk="0">
                  <a:moveTo>
                    <a:pt x="2271" y="1137"/>
                  </a:moveTo>
                  <a:cubicBezTo>
                    <a:pt x="2271" y="1764"/>
                    <a:pt x="1762" y="2272"/>
                    <a:pt x="1135" y="2272"/>
                  </a:cubicBezTo>
                  <a:cubicBezTo>
                    <a:pt x="508" y="2272"/>
                    <a:pt x="0" y="1764"/>
                    <a:pt x="0" y="1137"/>
                  </a:cubicBezTo>
                  <a:cubicBezTo>
                    <a:pt x="0" y="509"/>
                    <a:pt x="508" y="1"/>
                    <a:pt x="1135" y="1"/>
                  </a:cubicBezTo>
                  <a:cubicBezTo>
                    <a:pt x="1762" y="1"/>
                    <a:pt x="2271" y="509"/>
                    <a:pt x="2271" y="1137"/>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18" name="Google Shape;818;p48"/>
            <p:cNvSpPr/>
            <p:nvPr/>
          </p:nvSpPr>
          <p:spPr>
            <a:xfrm>
              <a:off x="5761096" y="3453781"/>
              <a:ext cx="56449" cy="90573"/>
            </a:xfrm>
            <a:custGeom>
              <a:avLst/>
              <a:gdLst/>
              <a:ahLst/>
              <a:cxnLst/>
              <a:rect l="l" t="t" r="r" b="b"/>
              <a:pathLst>
                <a:path w="1459" h="2341" extrusionOk="0">
                  <a:moveTo>
                    <a:pt x="244" y="2"/>
                  </a:moveTo>
                  <a:cubicBezTo>
                    <a:pt x="162" y="2"/>
                    <a:pt x="80" y="11"/>
                    <a:pt x="1" y="28"/>
                  </a:cubicBezTo>
                  <a:cubicBezTo>
                    <a:pt x="521" y="143"/>
                    <a:pt x="891" y="604"/>
                    <a:pt x="891" y="1137"/>
                  </a:cubicBezTo>
                  <a:cubicBezTo>
                    <a:pt x="891" y="1670"/>
                    <a:pt x="521" y="2131"/>
                    <a:pt x="1" y="2246"/>
                  </a:cubicBezTo>
                  <a:cubicBezTo>
                    <a:pt x="426" y="2340"/>
                    <a:pt x="868" y="2183"/>
                    <a:pt x="1138" y="1840"/>
                  </a:cubicBezTo>
                  <a:cubicBezTo>
                    <a:pt x="1408" y="1499"/>
                    <a:pt x="1458" y="1033"/>
                    <a:pt x="1268" y="641"/>
                  </a:cubicBezTo>
                  <a:cubicBezTo>
                    <a:pt x="1077" y="249"/>
                    <a:pt x="680" y="1"/>
                    <a:pt x="244" y="2"/>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19" name="Google Shape;819;p48"/>
            <p:cNvSpPr/>
            <p:nvPr/>
          </p:nvSpPr>
          <p:spPr>
            <a:xfrm>
              <a:off x="5701475" y="3541337"/>
              <a:ext cx="129998" cy="69178"/>
            </a:xfrm>
            <a:custGeom>
              <a:avLst/>
              <a:gdLst/>
              <a:ahLst/>
              <a:cxnLst/>
              <a:rect l="l" t="t" r="r" b="b"/>
              <a:pathLst>
                <a:path w="3360" h="1788" extrusionOk="0">
                  <a:moveTo>
                    <a:pt x="3359" y="571"/>
                  </a:moveTo>
                  <a:lnTo>
                    <a:pt x="3335" y="571"/>
                  </a:lnTo>
                  <a:cubicBezTo>
                    <a:pt x="3227" y="571"/>
                    <a:pt x="3123" y="613"/>
                    <a:pt x="3047" y="689"/>
                  </a:cubicBezTo>
                  <a:cubicBezTo>
                    <a:pt x="2971" y="765"/>
                    <a:pt x="2928" y="869"/>
                    <a:pt x="2929" y="976"/>
                  </a:cubicBezTo>
                  <a:lnTo>
                    <a:pt x="2929" y="1788"/>
                  </a:lnTo>
                  <a:lnTo>
                    <a:pt x="326" y="1788"/>
                  </a:lnTo>
                  <a:cubicBezTo>
                    <a:pt x="146" y="1787"/>
                    <a:pt x="1" y="1642"/>
                    <a:pt x="0" y="1463"/>
                  </a:cubicBezTo>
                  <a:lnTo>
                    <a:pt x="0" y="1298"/>
                  </a:lnTo>
                  <a:cubicBezTo>
                    <a:pt x="0" y="581"/>
                    <a:pt x="582" y="1"/>
                    <a:pt x="1298" y="1"/>
                  </a:cubicBezTo>
                  <a:lnTo>
                    <a:pt x="2282" y="1"/>
                  </a:lnTo>
                  <a:cubicBezTo>
                    <a:pt x="2714" y="1"/>
                    <a:pt x="3117" y="214"/>
                    <a:pt x="3359" y="57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20" name="Google Shape;820;p48"/>
            <p:cNvSpPr/>
            <p:nvPr/>
          </p:nvSpPr>
          <p:spPr>
            <a:xfrm>
              <a:off x="5770614" y="3541337"/>
              <a:ext cx="60666" cy="69178"/>
            </a:xfrm>
            <a:custGeom>
              <a:avLst/>
              <a:gdLst/>
              <a:ahLst/>
              <a:cxnLst/>
              <a:rect l="l" t="t" r="r" b="b"/>
              <a:pathLst>
                <a:path w="1568" h="1788" extrusionOk="0">
                  <a:moveTo>
                    <a:pt x="490" y="1"/>
                  </a:moveTo>
                  <a:lnTo>
                    <a:pt x="0" y="1"/>
                  </a:lnTo>
                  <a:cubicBezTo>
                    <a:pt x="432" y="1"/>
                    <a:pt x="835" y="214"/>
                    <a:pt x="1078" y="571"/>
                  </a:cubicBezTo>
                  <a:lnTo>
                    <a:pt x="1059" y="571"/>
                  </a:lnTo>
                  <a:cubicBezTo>
                    <a:pt x="950" y="571"/>
                    <a:pt x="845" y="613"/>
                    <a:pt x="768" y="689"/>
                  </a:cubicBezTo>
                  <a:cubicBezTo>
                    <a:pt x="690" y="765"/>
                    <a:pt x="647" y="869"/>
                    <a:pt x="647" y="976"/>
                  </a:cubicBezTo>
                  <a:lnTo>
                    <a:pt x="647" y="1788"/>
                  </a:lnTo>
                  <a:lnTo>
                    <a:pt x="1142" y="1788"/>
                  </a:lnTo>
                  <a:lnTo>
                    <a:pt x="1142" y="978"/>
                  </a:lnTo>
                  <a:cubicBezTo>
                    <a:pt x="1141" y="870"/>
                    <a:pt x="1184" y="766"/>
                    <a:pt x="1260" y="689"/>
                  </a:cubicBezTo>
                  <a:cubicBezTo>
                    <a:pt x="1337" y="613"/>
                    <a:pt x="1441" y="571"/>
                    <a:pt x="1549" y="571"/>
                  </a:cubicBezTo>
                  <a:lnTo>
                    <a:pt x="1567" y="571"/>
                  </a:lnTo>
                  <a:cubicBezTo>
                    <a:pt x="1325" y="214"/>
                    <a:pt x="921" y="1"/>
                    <a:pt x="49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21" name="Google Shape;821;p48"/>
            <p:cNvSpPr/>
            <p:nvPr/>
          </p:nvSpPr>
          <p:spPr>
            <a:xfrm>
              <a:off x="5644988" y="3416175"/>
              <a:ext cx="135570" cy="251059"/>
            </a:xfrm>
            <a:custGeom>
              <a:avLst/>
              <a:gdLst/>
              <a:ahLst/>
              <a:cxnLst/>
              <a:rect l="l" t="t" r="r" b="b"/>
              <a:pathLst>
                <a:path w="3504" h="6489" extrusionOk="0">
                  <a:moveTo>
                    <a:pt x="1" y="3245"/>
                  </a:moveTo>
                  <a:cubicBezTo>
                    <a:pt x="2" y="4947"/>
                    <a:pt x="1318" y="6359"/>
                    <a:pt x="3016" y="6477"/>
                  </a:cubicBezTo>
                  <a:cubicBezTo>
                    <a:pt x="3092" y="6483"/>
                    <a:pt x="3169" y="6489"/>
                    <a:pt x="3245" y="6489"/>
                  </a:cubicBezTo>
                  <a:cubicBezTo>
                    <a:pt x="3332" y="6489"/>
                    <a:pt x="3419" y="6484"/>
                    <a:pt x="3504" y="6477"/>
                  </a:cubicBezTo>
                  <a:cubicBezTo>
                    <a:pt x="1808" y="6359"/>
                    <a:pt x="491" y="4951"/>
                    <a:pt x="488" y="3251"/>
                  </a:cubicBezTo>
                  <a:cubicBezTo>
                    <a:pt x="484" y="1551"/>
                    <a:pt x="1794" y="138"/>
                    <a:pt x="3489" y="12"/>
                  </a:cubicBezTo>
                  <a:cubicBezTo>
                    <a:pt x="3408" y="5"/>
                    <a:pt x="3327" y="0"/>
                    <a:pt x="3245" y="0"/>
                  </a:cubicBezTo>
                  <a:cubicBezTo>
                    <a:pt x="3163" y="0"/>
                    <a:pt x="3084" y="7"/>
                    <a:pt x="3002" y="13"/>
                  </a:cubicBezTo>
                  <a:cubicBezTo>
                    <a:pt x="1310" y="139"/>
                    <a:pt x="1" y="1548"/>
                    <a:pt x="1" y="3245"/>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22" name="Google Shape;822;p48"/>
            <p:cNvSpPr/>
            <p:nvPr/>
          </p:nvSpPr>
          <p:spPr>
            <a:xfrm>
              <a:off x="5751076" y="3671258"/>
              <a:ext cx="108177" cy="109222"/>
            </a:xfrm>
            <a:custGeom>
              <a:avLst/>
              <a:gdLst/>
              <a:ahLst/>
              <a:cxnLst/>
              <a:rect l="l" t="t" r="r" b="b"/>
              <a:pathLst>
                <a:path w="2796" h="2823" extrusionOk="0">
                  <a:moveTo>
                    <a:pt x="95" y="277"/>
                  </a:moveTo>
                  <a:cubicBezTo>
                    <a:pt x="34" y="364"/>
                    <a:pt x="1" y="467"/>
                    <a:pt x="1" y="572"/>
                  </a:cubicBezTo>
                  <a:cubicBezTo>
                    <a:pt x="0" y="734"/>
                    <a:pt x="78" y="886"/>
                    <a:pt x="210" y="982"/>
                  </a:cubicBezTo>
                  <a:cubicBezTo>
                    <a:pt x="581" y="1251"/>
                    <a:pt x="934" y="1543"/>
                    <a:pt x="1267" y="1855"/>
                  </a:cubicBezTo>
                  <a:cubicBezTo>
                    <a:pt x="1448" y="2041"/>
                    <a:pt x="1603" y="2252"/>
                    <a:pt x="1722" y="2482"/>
                  </a:cubicBezTo>
                  <a:cubicBezTo>
                    <a:pt x="1743" y="2521"/>
                    <a:pt x="1770" y="2558"/>
                    <a:pt x="1799" y="2590"/>
                  </a:cubicBezTo>
                  <a:lnTo>
                    <a:pt x="1799" y="2592"/>
                  </a:lnTo>
                  <a:cubicBezTo>
                    <a:pt x="1924" y="2738"/>
                    <a:pt x="2108" y="2822"/>
                    <a:pt x="2301" y="2821"/>
                  </a:cubicBezTo>
                  <a:lnTo>
                    <a:pt x="2796" y="2821"/>
                  </a:lnTo>
                  <a:cubicBezTo>
                    <a:pt x="2602" y="2822"/>
                    <a:pt x="2418" y="2738"/>
                    <a:pt x="2293" y="2592"/>
                  </a:cubicBezTo>
                  <a:lnTo>
                    <a:pt x="2293" y="2591"/>
                  </a:lnTo>
                  <a:cubicBezTo>
                    <a:pt x="2263" y="2558"/>
                    <a:pt x="2238" y="2521"/>
                    <a:pt x="2217" y="2482"/>
                  </a:cubicBezTo>
                  <a:cubicBezTo>
                    <a:pt x="2097" y="2253"/>
                    <a:pt x="1943" y="2042"/>
                    <a:pt x="1761" y="1856"/>
                  </a:cubicBezTo>
                  <a:cubicBezTo>
                    <a:pt x="1428" y="1543"/>
                    <a:pt x="1076" y="1252"/>
                    <a:pt x="705" y="984"/>
                  </a:cubicBezTo>
                  <a:cubicBezTo>
                    <a:pt x="573" y="887"/>
                    <a:pt x="495" y="735"/>
                    <a:pt x="495" y="573"/>
                  </a:cubicBezTo>
                  <a:cubicBezTo>
                    <a:pt x="496" y="467"/>
                    <a:pt x="528" y="364"/>
                    <a:pt x="589" y="278"/>
                  </a:cubicBezTo>
                  <a:cubicBezTo>
                    <a:pt x="636" y="211"/>
                    <a:pt x="699" y="157"/>
                    <a:pt x="772" y="121"/>
                  </a:cubicBezTo>
                  <a:lnTo>
                    <a:pt x="767" y="118"/>
                  </a:lnTo>
                  <a:cubicBezTo>
                    <a:pt x="534" y="1"/>
                    <a:pt x="248" y="68"/>
                    <a:pt x="95" y="277"/>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23" name="Google Shape;823;p48"/>
            <p:cNvSpPr/>
            <p:nvPr/>
          </p:nvSpPr>
          <p:spPr>
            <a:xfrm>
              <a:off x="5638720" y="3489995"/>
              <a:ext cx="21976" cy="51380"/>
            </a:xfrm>
            <a:custGeom>
              <a:avLst/>
              <a:gdLst/>
              <a:ahLst/>
              <a:cxnLst/>
              <a:rect l="l" t="t" r="r" b="b"/>
              <a:pathLst>
                <a:path w="568" h="1328" extrusionOk="0">
                  <a:moveTo>
                    <a:pt x="269" y="0"/>
                  </a:moveTo>
                  <a:lnTo>
                    <a:pt x="568" y="126"/>
                  </a:lnTo>
                  <a:cubicBezTo>
                    <a:pt x="407" y="506"/>
                    <a:pt x="325" y="915"/>
                    <a:pt x="325" y="1328"/>
                  </a:cubicBezTo>
                  <a:lnTo>
                    <a:pt x="1" y="1328"/>
                  </a:lnTo>
                  <a:cubicBezTo>
                    <a:pt x="1" y="872"/>
                    <a:pt x="91" y="420"/>
                    <a:pt x="26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24" name="Google Shape;824;p48"/>
            <p:cNvSpPr/>
            <p:nvPr/>
          </p:nvSpPr>
          <p:spPr>
            <a:xfrm>
              <a:off x="5639571" y="3510462"/>
              <a:ext cx="15863" cy="12574"/>
            </a:xfrm>
            <a:custGeom>
              <a:avLst/>
              <a:gdLst/>
              <a:ahLst/>
              <a:cxnLst/>
              <a:rect l="l" t="t" r="r" b="b"/>
              <a:pathLst>
                <a:path w="410" h="325" extrusionOk="0">
                  <a:moveTo>
                    <a:pt x="209" y="325"/>
                  </a:moveTo>
                  <a:cubicBezTo>
                    <a:pt x="90" y="325"/>
                    <a:pt x="1" y="198"/>
                    <a:pt x="71" y="72"/>
                  </a:cubicBezTo>
                  <a:cubicBezTo>
                    <a:pt x="95" y="27"/>
                    <a:pt x="145" y="0"/>
                    <a:pt x="196" y="0"/>
                  </a:cubicBezTo>
                  <a:lnTo>
                    <a:pt x="214" y="0"/>
                  </a:lnTo>
                  <a:cubicBezTo>
                    <a:pt x="274" y="0"/>
                    <a:pt x="330" y="32"/>
                    <a:pt x="354" y="87"/>
                  </a:cubicBezTo>
                  <a:cubicBezTo>
                    <a:pt x="409" y="206"/>
                    <a:pt x="323" y="325"/>
                    <a:pt x="209" y="325"/>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825" name="Google Shape;825;p48"/>
            <p:cNvSpPr/>
            <p:nvPr/>
          </p:nvSpPr>
          <p:spPr>
            <a:xfrm>
              <a:off x="5639339" y="3409675"/>
              <a:ext cx="307160" cy="376647"/>
            </a:xfrm>
            <a:custGeom>
              <a:avLst/>
              <a:gdLst/>
              <a:ahLst/>
              <a:cxnLst/>
              <a:rect l="l" t="t" r="r" b="b"/>
              <a:pathLst>
                <a:path w="7939" h="9735" extrusionOk="0">
                  <a:moveTo>
                    <a:pt x="3391" y="1303"/>
                  </a:moveTo>
                  <a:cubicBezTo>
                    <a:pt x="3929" y="1303"/>
                    <a:pt x="4365" y="1739"/>
                    <a:pt x="4365" y="2277"/>
                  </a:cubicBezTo>
                  <a:cubicBezTo>
                    <a:pt x="4365" y="2814"/>
                    <a:pt x="3929" y="3250"/>
                    <a:pt x="3391" y="3250"/>
                  </a:cubicBezTo>
                  <a:cubicBezTo>
                    <a:pt x="2854" y="3250"/>
                    <a:pt x="2419" y="2814"/>
                    <a:pt x="2418" y="2277"/>
                  </a:cubicBezTo>
                  <a:cubicBezTo>
                    <a:pt x="2418" y="1739"/>
                    <a:pt x="2854" y="1303"/>
                    <a:pt x="3391" y="1303"/>
                  </a:cubicBezTo>
                  <a:close/>
                  <a:moveTo>
                    <a:pt x="3875" y="3575"/>
                  </a:moveTo>
                  <a:cubicBezTo>
                    <a:pt x="4167" y="3575"/>
                    <a:pt x="4449" y="3688"/>
                    <a:pt x="4660" y="3891"/>
                  </a:cubicBezTo>
                  <a:cubicBezTo>
                    <a:pt x="4475" y="3987"/>
                    <a:pt x="4360" y="4180"/>
                    <a:pt x="4364" y="4387"/>
                  </a:cubicBezTo>
                  <a:lnTo>
                    <a:pt x="4364" y="5038"/>
                  </a:lnTo>
                  <a:lnTo>
                    <a:pt x="2424" y="5038"/>
                  </a:lnTo>
                  <a:lnTo>
                    <a:pt x="2424" y="4556"/>
                  </a:lnTo>
                  <a:cubicBezTo>
                    <a:pt x="2424" y="4476"/>
                    <a:pt x="2366" y="4403"/>
                    <a:pt x="2286" y="4392"/>
                  </a:cubicBezTo>
                  <a:cubicBezTo>
                    <a:pt x="2277" y="4390"/>
                    <a:pt x="2269" y="4390"/>
                    <a:pt x="2261" y="4390"/>
                  </a:cubicBezTo>
                  <a:cubicBezTo>
                    <a:pt x="2172" y="4390"/>
                    <a:pt x="2101" y="4463"/>
                    <a:pt x="2101" y="4552"/>
                  </a:cubicBezTo>
                  <a:lnTo>
                    <a:pt x="2101" y="5038"/>
                  </a:lnTo>
                  <a:lnTo>
                    <a:pt x="1921" y="5038"/>
                  </a:lnTo>
                  <a:cubicBezTo>
                    <a:pt x="1831" y="5038"/>
                    <a:pt x="1758" y="4966"/>
                    <a:pt x="1758" y="4877"/>
                  </a:cubicBezTo>
                  <a:lnTo>
                    <a:pt x="1758" y="4713"/>
                  </a:lnTo>
                  <a:cubicBezTo>
                    <a:pt x="1759" y="4085"/>
                    <a:pt x="2269" y="3576"/>
                    <a:pt x="2898" y="3575"/>
                  </a:cubicBezTo>
                  <a:close/>
                  <a:moveTo>
                    <a:pt x="4364" y="6676"/>
                  </a:moveTo>
                  <a:lnTo>
                    <a:pt x="4364" y="7044"/>
                  </a:lnTo>
                  <a:lnTo>
                    <a:pt x="3847" y="6786"/>
                  </a:lnTo>
                  <a:cubicBezTo>
                    <a:pt x="4022" y="6763"/>
                    <a:pt x="4195" y="6726"/>
                    <a:pt x="4364" y="6676"/>
                  </a:cubicBezTo>
                  <a:close/>
                  <a:moveTo>
                    <a:pt x="4934" y="4139"/>
                  </a:moveTo>
                  <a:cubicBezTo>
                    <a:pt x="5071" y="4139"/>
                    <a:pt x="5182" y="4248"/>
                    <a:pt x="5182" y="4382"/>
                  </a:cubicBezTo>
                  <a:lnTo>
                    <a:pt x="5182" y="5842"/>
                  </a:lnTo>
                  <a:lnTo>
                    <a:pt x="5181" y="5842"/>
                  </a:lnTo>
                  <a:lnTo>
                    <a:pt x="5181" y="7139"/>
                  </a:lnTo>
                  <a:cubicBezTo>
                    <a:pt x="5181" y="7225"/>
                    <a:pt x="5247" y="7300"/>
                    <a:pt x="5333" y="7306"/>
                  </a:cubicBezTo>
                  <a:cubicBezTo>
                    <a:pt x="5337" y="7306"/>
                    <a:pt x="5340" y="7306"/>
                    <a:pt x="5344" y="7306"/>
                  </a:cubicBezTo>
                  <a:cubicBezTo>
                    <a:pt x="5432" y="7306"/>
                    <a:pt x="5504" y="7234"/>
                    <a:pt x="5504" y="7145"/>
                  </a:cubicBezTo>
                  <a:lnTo>
                    <a:pt x="5504" y="5769"/>
                  </a:lnTo>
                  <a:cubicBezTo>
                    <a:pt x="5504" y="5657"/>
                    <a:pt x="5580" y="5554"/>
                    <a:pt x="5689" y="5528"/>
                  </a:cubicBezTo>
                  <a:cubicBezTo>
                    <a:pt x="5710" y="5523"/>
                    <a:pt x="5731" y="5520"/>
                    <a:pt x="5751" y="5520"/>
                  </a:cubicBezTo>
                  <a:cubicBezTo>
                    <a:pt x="5888" y="5520"/>
                    <a:pt x="5999" y="5631"/>
                    <a:pt x="5999" y="5767"/>
                  </a:cubicBezTo>
                  <a:lnTo>
                    <a:pt x="5999" y="7144"/>
                  </a:lnTo>
                  <a:cubicBezTo>
                    <a:pt x="5999" y="7225"/>
                    <a:pt x="6061" y="7296"/>
                    <a:pt x="6141" y="7301"/>
                  </a:cubicBezTo>
                  <a:cubicBezTo>
                    <a:pt x="6145" y="7302"/>
                    <a:pt x="6148" y="7302"/>
                    <a:pt x="6151" y="7302"/>
                  </a:cubicBezTo>
                  <a:cubicBezTo>
                    <a:pt x="6235" y="7302"/>
                    <a:pt x="6303" y="7233"/>
                    <a:pt x="6303" y="7149"/>
                  </a:cubicBezTo>
                  <a:lnTo>
                    <a:pt x="6303" y="6257"/>
                  </a:lnTo>
                  <a:cubicBezTo>
                    <a:pt x="6303" y="6143"/>
                    <a:pt x="6378" y="6041"/>
                    <a:pt x="6488" y="6014"/>
                  </a:cubicBezTo>
                  <a:cubicBezTo>
                    <a:pt x="6509" y="6009"/>
                    <a:pt x="6530" y="6006"/>
                    <a:pt x="6550" y="6006"/>
                  </a:cubicBezTo>
                  <a:cubicBezTo>
                    <a:pt x="6686" y="6006"/>
                    <a:pt x="6797" y="6117"/>
                    <a:pt x="6797" y="6253"/>
                  </a:cubicBezTo>
                  <a:lnTo>
                    <a:pt x="6797" y="7139"/>
                  </a:lnTo>
                  <a:cubicBezTo>
                    <a:pt x="6797" y="7225"/>
                    <a:pt x="6863" y="7300"/>
                    <a:pt x="6949" y="7306"/>
                  </a:cubicBezTo>
                  <a:cubicBezTo>
                    <a:pt x="6953" y="7306"/>
                    <a:pt x="6956" y="7306"/>
                    <a:pt x="6960" y="7306"/>
                  </a:cubicBezTo>
                  <a:cubicBezTo>
                    <a:pt x="7048" y="7306"/>
                    <a:pt x="7120" y="7234"/>
                    <a:pt x="7120" y="7145"/>
                  </a:cubicBezTo>
                  <a:lnTo>
                    <a:pt x="7120" y="6659"/>
                  </a:lnTo>
                  <a:cubicBezTo>
                    <a:pt x="7120" y="6545"/>
                    <a:pt x="7196" y="6443"/>
                    <a:pt x="7306" y="6417"/>
                  </a:cubicBezTo>
                  <a:cubicBezTo>
                    <a:pt x="7327" y="6412"/>
                    <a:pt x="7347" y="6410"/>
                    <a:pt x="7367" y="6410"/>
                  </a:cubicBezTo>
                  <a:cubicBezTo>
                    <a:pt x="7504" y="6410"/>
                    <a:pt x="7615" y="6519"/>
                    <a:pt x="7615" y="6653"/>
                  </a:cubicBezTo>
                  <a:lnTo>
                    <a:pt x="7615" y="8762"/>
                  </a:lnTo>
                  <a:cubicBezTo>
                    <a:pt x="7615" y="9120"/>
                    <a:pt x="7324" y="9411"/>
                    <a:pt x="6966" y="9411"/>
                  </a:cubicBezTo>
                  <a:lnTo>
                    <a:pt x="5182" y="9411"/>
                  </a:lnTo>
                  <a:cubicBezTo>
                    <a:pt x="5000" y="9411"/>
                    <a:pt x="4833" y="9313"/>
                    <a:pt x="4747" y="9157"/>
                  </a:cubicBezTo>
                  <a:cubicBezTo>
                    <a:pt x="4619" y="8913"/>
                    <a:pt x="4455" y="8690"/>
                    <a:pt x="4262" y="8492"/>
                  </a:cubicBezTo>
                  <a:cubicBezTo>
                    <a:pt x="3924" y="8175"/>
                    <a:pt x="3566" y="7878"/>
                    <a:pt x="3189" y="7605"/>
                  </a:cubicBezTo>
                  <a:cubicBezTo>
                    <a:pt x="3034" y="7491"/>
                    <a:pt x="3000" y="7276"/>
                    <a:pt x="3111" y="7121"/>
                  </a:cubicBezTo>
                  <a:cubicBezTo>
                    <a:pt x="3181" y="7026"/>
                    <a:pt x="3292" y="6974"/>
                    <a:pt x="3405" y="6974"/>
                  </a:cubicBezTo>
                  <a:cubicBezTo>
                    <a:pt x="3462" y="6974"/>
                    <a:pt x="3520" y="6988"/>
                    <a:pt x="3574" y="7016"/>
                  </a:cubicBezTo>
                  <a:cubicBezTo>
                    <a:pt x="3758" y="7106"/>
                    <a:pt x="4407" y="7427"/>
                    <a:pt x="4453" y="7448"/>
                  </a:cubicBezTo>
                  <a:cubicBezTo>
                    <a:pt x="4474" y="7458"/>
                    <a:pt x="4497" y="7462"/>
                    <a:pt x="4519" y="7462"/>
                  </a:cubicBezTo>
                  <a:cubicBezTo>
                    <a:pt x="4551" y="7462"/>
                    <a:pt x="4582" y="7453"/>
                    <a:pt x="4609" y="7436"/>
                  </a:cubicBezTo>
                  <a:cubicBezTo>
                    <a:pt x="4657" y="7406"/>
                    <a:pt x="4685" y="7357"/>
                    <a:pt x="4687" y="7302"/>
                  </a:cubicBezTo>
                  <a:lnTo>
                    <a:pt x="4687" y="4387"/>
                  </a:lnTo>
                  <a:cubicBezTo>
                    <a:pt x="4687" y="4274"/>
                    <a:pt x="4763" y="4172"/>
                    <a:pt x="4873" y="4146"/>
                  </a:cubicBezTo>
                  <a:cubicBezTo>
                    <a:pt x="4894" y="4141"/>
                    <a:pt x="4914" y="4139"/>
                    <a:pt x="4934" y="4139"/>
                  </a:cubicBezTo>
                  <a:close/>
                  <a:moveTo>
                    <a:pt x="3395" y="0"/>
                  </a:moveTo>
                  <a:cubicBezTo>
                    <a:pt x="3063" y="5"/>
                    <a:pt x="2732" y="54"/>
                    <a:pt x="2413" y="146"/>
                  </a:cubicBezTo>
                  <a:cubicBezTo>
                    <a:pt x="2094" y="245"/>
                    <a:pt x="1792" y="387"/>
                    <a:pt x="1514" y="568"/>
                  </a:cubicBezTo>
                  <a:cubicBezTo>
                    <a:pt x="1238" y="755"/>
                    <a:pt x="990" y="978"/>
                    <a:pt x="773" y="1232"/>
                  </a:cubicBezTo>
                  <a:cubicBezTo>
                    <a:pt x="564" y="1490"/>
                    <a:pt x="390" y="1776"/>
                    <a:pt x="257" y="2080"/>
                  </a:cubicBezTo>
                  <a:cubicBezTo>
                    <a:pt x="240" y="2121"/>
                    <a:pt x="240" y="2167"/>
                    <a:pt x="258" y="2207"/>
                  </a:cubicBezTo>
                  <a:cubicBezTo>
                    <a:pt x="276" y="2247"/>
                    <a:pt x="309" y="2280"/>
                    <a:pt x="350" y="2296"/>
                  </a:cubicBezTo>
                  <a:cubicBezTo>
                    <a:pt x="369" y="2303"/>
                    <a:pt x="388" y="2306"/>
                    <a:pt x="407" y="2306"/>
                  </a:cubicBezTo>
                  <a:cubicBezTo>
                    <a:pt x="470" y="2306"/>
                    <a:pt x="530" y="2269"/>
                    <a:pt x="555" y="2206"/>
                  </a:cubicBezTo>
                  <a:cubicBezTo>
                    <a:pt x="677" y="1931"/>
                    <a:pt x="834" y="1673"/>
                    <a:pt x="1023" y="1439"/>
                  </a:cubicBezTo>
                  <a:cubicBezTo>
                    <a:pt x="1219" y="1210"/>
                    <a:pt x="1443" y="1008"/>
                    <a:pt x="1692" y="838"/>
                  </a:cubicBezTo>
                  <a:cubicBezTo>
                    <a:pt x="1945" y="674"/>
                    <a:pt x="2218" y="546"/>
                    <a:pt x="2506" y="457"/>
                  </a:cubicBezTo>
                  <a:cubicBezTo>
                    <a:pt x="2795" y="373"/>
                    <a:pt x="3094" y="329"/>
                    <a:pt x="3395" y="325"/>
                  </a:cubicBezTo>
                  <a:cubicBezTo>
                    <a:pt x="5097" y="327"/>
                    <a:pt x="6476" y="1706"/>
                    <a:pt x="6477" y="3408"/>
                  </a:cubicBezTo>
                  <a:cubicBezTo>
                    <a:pt x="6480" y="4057"/>
                    <a:pt x="6274" y="4689"/>
                    <a:pt x="5890" y="5212"/>
                  </a:cubicBezTo>
                  <a:cubicBezTo>
                    <a:pt x="5843" y="5198"/>
                    <a:pt x="5793" y="5192"/>
                    <a:pt x="5745" y="5192"/>
                  </a:cubicBezTo>
                  <a:cubicBezTo>
                    <a:pt x="5662" y="5192"/>
                    <a:pt x="5579" y="5211"/>
                    <a:pt x="5504" y="5248"/>
                  </a:cubicBezTo>
                  <a:lnTo>
                    <a:pt x="5504" y="4384"/>
                  </a:lnTo>
                  <a:cubicBezTo>
                    <a:pt x="5504" y="4111"/>
                    <a:pt x="5310" y="3878"/>
                    <a:pt x="5042" y="3828"/>
                  </a:cubicBezTo>
                  <a:cubicBezTo>
                    <a:pt x="4836" y="3556"/>
                    <a:pt x="4541" y="3365"/>
                    <a:pt x="4208" y="3288"/>
                  </a:cubicBezTo>
                  <a:cubicBezTo>
                    <a:pt x="4665" y="2923"/>
                    <a:pt x="4824" y="2295"/>
                    <a:pt x="4583" y="1752"/>
                  </a:cubicBezTo>
                  <a:cubicBezTo>
                    <a:pt x="4392" y="1318"/>
                    <a:pt x="3974" y="1022"/>
                    <a:pt x="3502" y="984"/>
                  </a:cubicBezTo>
                  <a:cubicBezTo>
                    <a:pt x="3467" y="981"/>
                    <a:pt x="3433" y="980"/>
                    <a:pt x="3399" y="980"/>
                  </a:cubicBezTo>
                  <a:cubicBezTo>
                    <a:pt x="2849" y="980"/>
                    <a:pt x="2358" y="1328"/>
                    <a:pt x="2176" y="1847"/>
                  </a:cubicBezTo>
                  <a:cubicBezTo>
                    <a:pt x="1994" y="2366"/>
                    <a:pt x="2160" y="2945"/>
                    <a:pt x="2589" y="3288"/>
                  </a:cubicBezTo>
                  <a:cubicBezTo>
                    <a:pt x="1926" y="3439"/>
                    <a:pt x="1456" y="4028"/>
                    <a:pt x="1455" y="4708"/>
                  </a:cubicBezTo>
                  <a:lnTo>
                    <a:pt x="1455" y="4875"/>
                  </a:lnTo>
                  <a:cubicBezTo>
                    <a:pt x="1455" y="5143"/>
                    <a:pt x="1672" y="5362"/>
                    <a:pt x="1941" y="5362"/>
                  </a:cubicBezTo>
                  <a:lnTo>
                    <a:pt x="4364" y="5362"/>
                  </a:lnTo>
                  <a:lnTo>
                    <a:pt x="4364" y="6335"/>
                  </a:lnTo>
                  <a:cubicBezTo>
                    <a:pt x="4045" y="6443"/>
                    <a:pt x="3715" y="6495"/>
                    <a:pt x="3387" y="6495"/>
                  </a:cubicBezTo>
                  <a:cubicBezTo>
                    <a:pt x="2753" y="6495"/>
                    <a:pt x="2125" y="6298"/>
                    <a:pt x="1597" y="5916"/>
                  </a:cubicBezTo>
                  <a:cubicBezTo>
                    <a:pt x="795" y="5338"/>
                    <a:pt x="321" y="4408"/>
                    <a:pt x="324" y="3418"/>
                  </a:cubicBezTo>
                  <a:cubicBezTo>
                    <a:pt x="324" y="3329"/>
                    <a:pt x="252" y="3256"/>
                    <a:pt x="162" y="3256"/>
                  </a:cubicBezTo>
                  <a:cubicBezTo>
                    <a:pt x="73" y="3256"/>
                    <a:pt x="1" y="3329"/>
                    <a:pt x="1" y="3418"/>
                  </a:cubicBezTo>
                  <a:cubicBezTo>
                    <a:pt x="3" y="5148"/>
                    <a:pt x="1298" y="6601"/>
                    <a:pt x="3014" y="6796"/>
                  </a:cubicBezTo>
                  <a:cubicBezTo>
                    <a:pt x="2960" y="6837"/>
                    <a:pt x="2912" y="6887"/>
                    <a:pt x="2874" y="6942"/>
                  </a:cubicBezTo>
                  <a:cubicBezTo>
                    <a:pt x="2667" y="7240"/>
                    <a:pt x="2734" y="7650"/>
                    <a:pt x="3024" y="7866"/>
                  </a:cubicBezTo>
                  <a:cubicBezTo>
                    <a:pt x="3382" y="8131"/>
                    <a:pt x="3722" y="8417"/>
                    <a:pt x="4043" y="8724"/>
                  </a:cubicBezTo>
                  <a:cubicBezTo>
                    <a:pt x="4210" y="8900"/>
                    <a:pt x="4351" y="9098"/>
                    <a:pt x="4462" y="9313"/>
                  </a:cubicBezTo>
                  <a:cubicBezTo>
                    <a:pt x="4604" y="9574"/>
                    <a:pt x="4876" y="9734"/>
                    <a:pt x="5171" y="9734"/>
                  </a:cubicBezTo>
                  <a:lnTo>
                    <a:pt x="6965" y="9734"/>
                  </a:lnTo>
                  <a:cubicBezTo>
                    <a:pt x="7501" y="9734"/>
                    <a:pt x="7937" y="9299"/>
                    <a:pt x="7938" y="8761"/>
                  </a:cubicBezTo>
                  <a:lnTo>
                    <a:pt x="7938" y="6652"/>
                  </a:lnTo>
                  <a:cubicBezTo>
                    <a:pt x="7938" y="6338"/>
                    <a:pt x="7684" y="6084"/>
                    <a:pt x="7370" y="6084"/>
                  </a:cubicBezTo>
                  <a:cubicBezTo>
                    <a:pt x="7282" y="6084"/>
                    <a:pt x="7195" y="6106"/>
                    <a:pt x="7117" y="6146"/>
                  </a:cubicBezTo>
                  <a:cubicBezTo>
                    <a:pt x="7069" y="5876"/>
                    <a:pt x="6833" y="5679"/>
                    <a:pt x="6558" y="5679"/>
                  </a:cubicBezTo>
                  <a:cubicBezTo>
                    <a:pt x="6473" y="5679"/>
                    <a:pt x="6389" y="5699"/>
                    <a:pt x="6314" y="5737"/>
                  </a:cubicBezTo>
                  <a:cubicBezTo>
                    <a:pt x="6307" y="5604"/>
                    <a:pt x="6256" y="5480"/>
                    <a:pt x="6168" y="5382"/>
                  </a:cubicBezTo>
                  <a:cubicBezTo>
                    <a:pt x="6581" y="4806"/>
                    <a:pt x="6804" y="4115"/>
                    <a:pt x="6802" y="3408"/>
                  </a:cubicBezTo>
                  <a:cubicBezTo>
                    <a:pt x="6800" y="1527"/>
                    <a:pt x="5276" y="2"/>
                    <a:pt x="339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grpSp>
      <p:sp>
        <p:nvSpPr>
          <p:cNvPr id="61" name="Google Shape;804;p48"/>
          <p:cNvSpPr/>
          <p:nvPr/>
        </p:nvSpPr>
        <p:spPr>
          <a:xfrm>
            <a:off x="6411384" y="3791017"/>
            <a:ext cx="5030800" cy="2229600"/>
          </a:xfrm>
          <a:prstGeom prst="rect">
            <a:avLst/>
          </a:prstGeom>
          <a:solidFill>
            <a:schemeClr val="lt1">
              <a:alpha val="38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62" name="Google Shape;804;p48"/>
          <p:cNvSpPr/>
          <p:nvPr/>
        </p:nvSpPr>
        <p:spPr>
          <a:xfrm>
            <a:off x="6635751" y="3960351"/>
            <a:ext cx="4593167" cy="1933267"/>
          </a:xfrm>
          <a:prstGeom prst="rect">
            <a:avLst/>
          </a:prstGeom>
          <a:solidFill>
            <a:schemeClr val="lt1">
              <a:alpha val="76000"/>
            </a:scheme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63" name="Google Shape;810;p48"/>
          <p:cNvSpPr txBox="1">
            <a:spLocks/>
          </p:cNvSpPr>
          <p:nvPr/>
        </p:nvSpPr>
        <p:spPr>
          <a:xfrm>
            <a:off x="7494526" y="4303093"/>
            <a:ext cx="3734391" cy="4832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1pPr>
            <a:lvl2pPr marL="914400" marR="0" lvl="1"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2pPr>
            <a:lvl3pPr marL="1371600" marR="0" lvl="2"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3pPr>
            <a:lvl4pPr marL="1828800" marR="0" lvl="3"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4pPr>
            <a:lvl5pPr marL="2286000" marR="0" lvl="4"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5pPr>
            <a:lvl6pPr marL="2743200" marR="0" lvl="5"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6pPr>
            <a:lvl7pPr marL="3200400" marR="0" lvl="6"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7pPr>
            <a:lvl8pPr marL="3657600" marR="0" lvl="7"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8pPr>
            <a:lvl9pPr marL="4114800" marR="0" lvl="8" indent="-317500" algn="l" rtl="0">
              <a:lnSpc>
                <a:spcPct val="100000"/>
              </a:lnSpc>
              <a:spcBef>
                <a:spcPts val="1600"/>
              </a:spcBef>
              <a:spcAft>
                <a:spcPts val="1600"/>
              </a:spcAft>
              <a:buClr>
                <a:schemeClr val="dk1"/>
              </a:buClr>
              <a:buSzPts val="1400"/>
              <a:buFont typeface="Mukta"/>
              <a:buChar char="■"/>
              <a:defRPr sz="1400" b="0" i="0" u="none" strike="noStrike" cap="none">
                <a:solidFill>
                  <a:schemeClr val="dk1"/>
                </a:solidFill>
                <a:latin typeface="Mukta"/>
                <a:ea typeface="Mukta"/>
                <a:cs typeface="Mukta"/>
                <a:sym typeface="Mukta"/>
              </a:defRPr>
            </a:lvl9pPr>
          </a:lstStyle>
          <a:p>
            <a:pPr marL="0" indent="0" defTabSz="1219170">
              <a:buClr>
                <a:srgbClr val="0A0A0A"/>
              </a:buClr>
              <a:buNone/>
            </a:pPr>
            <a:r>
              <a:rPr lang="zh-TW" altLang="en-US" sz="2667" b="1" kern="0" dirty="0">
                <a:ln w="11430"/>
                <a:solidFill>
                  <a:srgbClr val="3676F7"/>
                </a:solidFill>
                <a:latin typeface="Arial Black" panose="020B0604020202020204"/>
                <a:ea typeface="微軟正黑體"/>
                <a:cs typeface="+mn-ea"/>
                <a:sym typeface="+mn-lt"/>
              </a:rPr>
              <a:t>思考</a:t>
            </a:r>
            <a:r>
              <a:rPr lang="en-US" altLang="zh-TW" sz="2667" b="1" kern="0" dirty="0">
                <a:ln w="11430"/>
                <a:solidFill>
                  <a:srgbClr val="3676F7"/>
                </a:solidFill>
                <a:latin typeface="Arial Black" panose="020B0604020202020204"/>
                <a:ea typeface="微軟正黑體"/>
                <a:cs typeface="+mn-ea"/>
                <a:sym typeface="+mn-lt"/>
              </a:rPr>
              <a:t>2:</a:t>
            </a:r>
            <a:r>
              <a:rPr lang="zh-TW" altLang="en-US" sz="2667" b="1" kern="0" dirty="0">
                <a:ln w="11430"/>
                <a:solidFill>
                  <a:srgbClr val="3676F7"/>
                </a:solidFill>
                <a:latin typeface="Arial Black" panose="020B0604020202020204"/>
                <a:ea typeface="微軟正黑體"/>
                <a:cs typeface="+mn-ea"/>
                <a:sym typeface="+mn-lt"/>
              </a:rPr>
              <a:t>如果你是老闆，想要找怎樣的員工？</a:t>
            </a:r>
          </a:p>
        </p:txBody>
      </p:sp>
      <p:sp>
        <p:nvSpPr>
          <p:cNvPr id="64" name="Google Shape;807;p48"/>
          <p:cNvSpPr txBox="1">
            <a:spLocks/>
          </p:cNvSpPr>
          <p:nvPr/>
        </p:nvSpPr>
        <p:spPr>
          <a:xfrm>
            <a:off x="7004259" y="5043714"/>
            <a:ext cx="4008826" cy="572653"/>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1pPr>
            <a:lvl2pPr marL="914400" marR="0" lvl="1"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2pPr>
            <a:lvl3pPr marL="1371600" marR="0" lvl="2"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3pPr>
            <a:lvl4pPr marL="1828800" marR="0" lvl="3"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4pPr>
            <a:lvl5pPr marL="2286000" marR="0" lvl="4"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5pPr>
            <a:lvl6pPr marL="2743200" marR="0" lvl="5"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6pPr>
            <a:lvl7pPr marL="3200400" marR="0" lvl="6"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7pPr>
            <a:lvl8pPr marL="3657600" marR="0" lvl="7" indent="-317500" algn="l" rtl="0">
              <a:lnSpc>
                <a:spcPct val="100000"/>
              </a:lnSpc>
              <a:spcBef>
                <a:spcPts val="1600"/>
              </a:spcBef>
              <a:spcAft>
                <a:spcPts val="0"/>
              </a:spcAft>
              <a:buClr>
                <a:schemeClr val="dk1"/>
              </a:buClr>
              <a:buSzPts val="1400"/>
              <a:buFont typeface="Mukta"/>
              <a:buChar char="○"/>
              <a:defRPr sz="1400" b="0" i="0" u="none" strike="noStrike" cap="none">
                <a:solidFill>
                  <a:schemeClr val="dk1"/>
                </a:solidFill>
                <a:latin typeface="Mukta"/>
                <a:ea typeface="Mukta"/>
                <a:cs typeface="Mukta"/>
                <a:sym typeface="Mukta"/>
              </a:defRPr>
            </a:lvl8pPr>
            <a:lvl9pPr marL="4114800" marR="0" lvl="8" indent="-317500" algn="l" rtl="0">
              <a:lnSpc>
                <a:spcPct val="100000"/>
              </a:lnSpc>
              <a:spcBef>
                <a:spcPts val="1600"/>
              </a:spcBef>
              <a:spcAft>
                <a:spcPts val="1600"/>
              </a:spcAft>
              <a:buClr>
                <a:schemeClr val="dk1"/>
              </a:buClr>
              <a:buSzPts val="1400"/>
              <a:buFont typeface="Mukta"/>
              <a:buChar char="■"/>
              <a:defRPr sz="1400" b="0" i="0" u="none" strike="noStrike" cap="none">
                <a:solidFill>
                  <a:schemeClr val="dk1"/>
                </a:solidFill>
                <a:latin typeface="Mukta"/>
                <a:ea typeface="Mukta"/>
                <a:cs typeface="Mukta"/>
                <a:sym typeface="Mukta"/>
              </a:defRPr>
            </a:lvl9pPr>
          </a:lstStyle>
          <a:p>
            <a:pPr marL="0" indent="0" algn="ctr" defTabSz="1219170">
              <a:buClr>
                <a:srgbClr val="0A0A0A"/>
              </a:buClr>
              <a:buNone/>
            </a:pPr>
            <a:r>
              <a:rPr lang="zh-TW" altLang="en-US" sz="2400" b="1" kern="0" dirty="0">
                <a:solidFill>
                  <a:srgbClr val="0A0A0A"/>
                </a:solidFill>
                <a:latin typeface="Arial Black" panose="020B0604020202020204"/>
                <a:ea typeface="微軟正黑體"/>
                <a:cs typeface="+mn-ea"/>
                <a:sym typeface="+mn-lt"/>
              </a:rPr>
              <a:t>顏值、身高、年齡、性別</a:t>
            </a:r>
            <a:r>
              <a:rPr lang="en-US" altLang="zh-TW" sz="2400" b="1" kern="0" dirty="0">
                <a:solidFill>
                  <a:srgbClr val="0A0A0A"/>
                </a:solidFill>
                <a:latin typeface="Arial Black" panose="020B0604020202020204"/>
                <a:ea typeface="微軟正黑體"/>
                <a:cs typeface="+mn-ea"/>
                <a:sym typeface="+mn-lt"/>
              </a:rPr>
              <a:t>….</a:t>
            </a:r>
          </a:p>
        </p:txBody>
      </p:sp>
      <p:grpSp>
        <p:nvGrpSpPr>
          <p:cNvPr id="65" name="Google Shape;811;p48"/>
          <p:cNvGrpSpPr/>
          <p:nvPr/>
        </p:nvGrpSpPr>
        <p:grpSpPr>
          <a:xfrm>
            <a:off x="6944832" y="4165208"/>
            <a:ext cx="479232" cy="585187"/>
            <a:chOff x="5634309" y="3405109"/>
            <a:chExt cx="312190" cy="381213"/>
          </a:xfrm>
        </p:grpSpPr>
        <p:sp>
          <p:nvSpPr>
            <p:cNvPr id="66" name="Google Shape;812;p48"/>
            <p:cNvSpPr/>
            <p:nvPr/>
          </p:nvSpPr>
          <p:spPr>
            <a:xfrm>
              <a:off x="5753049" y="3564125"/>
              <a:ext cx="186795" cy="216354"/>
            </a:xfrm>
            <a:custGeom>
              <a:avLst/>
              <a:gdLst/>
              <a:ahLst/>
              <a:cxnLst/>
              <a:rect l="l" t="t" r="r" b="b"/>
              <a:pathLst>
                <a:path w="4828" h="5592" extrusionOk="0">
                  <a:moveTo>
                    <a:pt x="4828" y="2670"/>
                  </a:moveTo>
                  <a:lnTo>
                    <a:pt x="4828" y="4779"/>
                  </a:lnTo>
                  <a:cubicBezTo>
                    <a:pt x="4828" y="5227"/>
                    <a:pt x="4465" y="5590"/>
                    <a:pt x="4016" y="5590"/>
                  </a:cubicBezTo>
                  <a:lnTo>
                    <a:pt x="2236" y="5590"/>
                  </a:lnTo>
                  <a:cubicBezTo>
                    <a:pt x="2048" y="5591"/>
                    <a:pt x="1869" y="5507"/>
                    <a:pt x="1748" y="5362"/>
                  </a:cubicBezTo>
                  <a:lnTo>
                    <a:pt x="1748" y="5360"/>
                  </a:lnTo>
                  <a:cubicBezTo>
                    <a:pt x="1719" y="5328"/>
                    <a:pt x="1694" y="5291"/>
                    <a:pt x="1675" y="5252"/>
                  </a:cubicBezTo>
                  <a:cubicBezTo>
                    <a:pt x="1557" y="5023"/>
                    <a:pt x="1408" y="4812"/>
                    <a:pt x="1230" y="4626"/>
                  </a:cubicBezTo>
                  <a:cubicBezTo>
                    <a:pt x="907" y="4314"/>
                    <a:pt x="565" y="4023"/>
                    <a:pt x="204" y="3755"/>
                  </a:cubicBezTo>
                  <a:cubicBezTo>
                    <a:pt x="76" y="3659"/>
                    <a:pt x="1" y="3507"/>
                    <a:pt x="1" y="3345"/>
                  </a:cubicBezTo>
                  <a:cubicBezTo>
                    <a:pt x="1" y="3164"/>
                    <a:pt x="93" y="2998"/>
                    <a:pt x="246" y="2904"/>
                  </a:cubicBezTo>
                  <a:cubicBezTo>
                    <a:pt x="399" y="2812"/>
                    <a:pt x="588" y="2806"/>
                    <a:pt x="745" y="2891"/>
                  </a:cubicBezTo>
                  <a:lnTo>
                    <a:pt x="1596" y="3322"/>
                  </a:lnTo>
                  <a:lnTo>
                    <a:pt x="1596" y="406"/>
                  </a:lnTo>
                  <a:cubicBezTo>
                    <a:pt x="1595" y="299"/>
                    <a:pt x="1638" y="195"/>
                    <a:pt x="1712" y="119"/>
                  </a:cubicBezTo>
                  <a:cubicBezTo>
                    <a:pt x="1788" y="43"/>
                    <a:pt x="1890" y="1"/>
                    <a:pt x="1996" y="1"/>
                  </a:cubicBezTo>
                  <a:lnTo>
                    <a:pt x="2003" y="1"/>
                  </a:lnTo>
                  <a:cubicBezTo>
                    <a:pt x="2222" y="11"/>
                    <a:pt x="2394" y="190"/>
                    <a:pt x="2394" y="406"/>
                  </a:cubicBezTo>
                  <a:lnTo>
                    <a:pt x="2394" y="1786"/>
                  </a:lnTo>
                  <a:cubicBezTo>
                    <a:pt x="2394" y="1561"/>
                    <a:pt x="2577" y="1379"/>
                    <a:pt x="2802" y="1379"/>
                  </a:cubicBezTo>
                  <a:cubicBezTo>
                    <a:pt x="2874" y="1379"/>
                    <a:pt x="2944" y="1398"/>
                    <a:pt x="3006" y="1433"/>
                  </a:cubicBezTo>
                  <a:cubicBezTo>
                    <a:pt x="3038" y="1451"/>
                    <a:pt x="3067" y="1473"/>
                    <a:pt x="3092" y="1498"/>
                  </a:cubicBezTo>
                  <a:cubicBezTo>
                    <a:pt x="3169" y="1575"/>
                    <a:pt x="3212" y="1678"/>
                    <a:pt x="3212" y="1786"/>
                  </a:cubicBezTo>
                  <a:lnTo>
                    <a:pt x="3212" y="2257"/>
                  </a:lnTo>
                  <a:cubicBezTo>
                    <a:pt x="3212" y="2031"/>
                    <a:pt x="3398" y="1850"/>
                    <a:pt x="3625" y="1858"/>
                  </a:cubicBezTo>
                  <a:cubicBezTo>
                    <a:pt x="3841" y="1866"/>
                    <a:pt x="4010" y="2050"/>
                    <a:pt x="4010" y="2268"/>
                  </a:cubicBezTo>
                  <a:lnTo>
                    <a:pt x="4010" y="2670"/>
                  </a:lnTo>
                  <a:cubicBezTo>
                    <a:pt x="4010" y="2446"/>
                    <a:pt x="4193" y="2265"/>
                    <a:pt x="4418" y="2265"/>
                  </a:cubicBezTo>
                  <a:cubicBezTo>
                    <a:pt x="4644" y="2265"/>
                    <a:pt x="4828" y="2446"/>
                    <a:pt x="4828" y="267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67" name="Google Shape;813;p48"/>
            <p:cNvSpPr/>
            <p:nvPr/>
          </p:nvSpPr>
          <p:spPr>
            <a:xfrm>
              <a:off x="5888812" y="3650133"/>
              <a:ext cx="51032" cy="130308"/>
            </a:xfrm>
            <a:custGeom>
              <a:avLst/>
              <a:gdLst/>
              <a:ahLst/>
              <a:cxnLst/>
              <a:rect l="l" t="t" r="r" b="b"/>
              <a:pathLst>
                <a:path w="1319" h="3368" extrusionOk="0">
                  <a:moveTo>
                    <a:pt x="1198" y="159"/>
                  </a:moveTo>
                  <a:cubicBezTo>
                    <a:pt x="1053" y="16"/>
                    <a:pt x="823" y="1"/>
                    <a:pt x="659" y="123"/>
                  </a:cubicBezTo>
                  <a:cubicBezTo>
                    <a:pt x="675" y="135"/>
                    <a:pt x="690" y="147"/>
                    <a:pt x="704" y="159"/>
                  </a:cubicBezTo>
                  <a:cubicBezTo>
                    <a:pt x="781" y="236"/>
                    <a:pt x="824" y="340"/>
                    <a:pt x="824" y="447"/>
                  </a:cubicBezTo>
                  <a:lnTo>
                    <a:pt x="824" y="2556"/>
                  </a:lnTo>
                  <a:cubicBezTo>
                    <a:pt x="824" y="3004"/>
                    <a:pt x="456" y="3367"/>
                    <a:pt x="0" y="3367"/>
                  </a:cubicBezTo>
                  <a:lnTo>
                    <a:pt x="507" y="3367"/>
                  </a:lnTo>
                  <a:cubicBezTo>
                    <a:pt x="956" y="3367"/>
                    <a:pt x="1319" y="3004"/>
                    <a:pt x="1319" y="2556"/>
                  </a:cubicBezTo>
                  <a:lnTo>
                    <a:pt x="1319" y="447"/>
                  </a:lnTo>
                  <a:cubicBezTo>
                    <a:pt x="1319" y="340"/>
                    <a:pt x="1276" y="236"/>
                    <a:pt x="1198" y="159"/>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68" name="Google Shape;814;p48"/>
            <p:cNvSpPr/>
            <p:nvPr/>
          </p:nvSpPr>
          <p:spPr>
            <a:xfrm>
              <a:off x="5634309" y="3405109"/>
              <a:ext cx="262047" cy="273074"/>
            </a:xfrm>
            <a:custGeom>
              <a:avLst/>
              <a:gdLst/>
              <a:ahLst/>
              <a:cxnLst/>
              <a:rect l="l" t="t" r="r" b="b"/>
              <a:pathLst>
                <a:path w="6773" h="7058" extrusionOk="0">
                  <a:moveTo>
                    <a:pt x="6771" y="3522"/>
                  </a:moveTo>
                  <a:cubicBezTo>
                    <a:pt x="6772" y="4247"/>
                    <a:pt x="6527" y="4952"/>
                    <a:pt x="6075" y="5522"/>
                  </a:cubicBezTo>
                  <a:cubicBezTo>
                    <a:pt x="6013" y="5486"/>
                    <a:pt x="5943" y="5468"/>
                    <a:pt x="5871" y="5468"/>
                  </a:cubicBezTo>
                  <a:cubicBezTo>
                    <a:pt x="5646" y="5468"/>
                    <a:pt x="5463" y="5650"/>
                    <a:pt x="5463" y="5874"/>
                  </a:cubicBezTo>
                  <a:lnTo>
                    <a:pt x="5463" y="4503"/>
                  </a:lnTo>
                  <a:cubicBezTo>
                    <a:pt x="5463" y="4308"/>
                    <a:pt x="5328" y="4135"/>
                    <a:pt x="5137" y="4097"/>
                  </a:cubicBezTo>
                  <a:cubicBezTo>
                    <a:pt x="4875" y="4047"/>
                    <a:pt x="4645" y="4244"/>
                    <a:pt x="4645" y="4495"/>
                  </a:cubicBezTo>
                  <a:lnTo>
                    <a:pt x="4645" y="6564"/>
                  </a:lnTo>
                  <a:lnTo>
                    <a:pt x="4639" y="6564"/>
                  </a:lnTo>
                  <a:cubicBezTo>
                    <a:pt x="3299" y="7057"/>
                    <a:pt x="1792" y="6630"/>
                    <a:pt x="916" y="5509"/>
                  </a:cubicBezTo>
                  <a:cubicBezTo>
                    <a:pt x="40" y="4388"/>
                    <a:pt x="0" y="2833"/>
                    <a:pt x="816" y="1668"/>
                  </a:cubicBezTo>
                  <a:cubicBezTo>
                    <a:pt x="1632" y="505"/>
                    <a:pt x="3116" y="1"/>
                    <a:pt x="4479" y="425"/>
                  </a:cubicBezTo>
                  <a:cubicBezTo>
                    <a:pt x="5843" y="849"/>
                    <a:pt x="6771" y="2104"/>
                    <a:pt x="6771" y="3522"/>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69" name="Google Shape;815;p48"/>
            <p:cNvSpPr/>
            <p:nvPr/>
          </p:nvSpPr>
          <p:spPr>
            <a:xfrm>
              <a:off x="5761135" y="3563274"/>
              <a:ext cx="60008" cy="103651"/>
            </a:xfrm>
            <a:custGeom>
              <a:avLst/>
              <a:gdLst/>
              <a:ahLst/>
              <a:cxnLst/>
              <a:rect l="l" t="t" r="r" b="b"/>
              <a:pathLst>
                <a:path w="1551" h="2679" extrusionOk="0">
                  <a:moveTo>
                    <a:pt x="1304" y="2"/>
                  </a:moveTo>
                  <a:cubicBezTo>
                    <a:pt x="1195" y="1"/>
                    <a:pt x="1090" y="44"/>
                    <a:pt x="1013" y="119"/>
                  </a:cubicBezTo>
                  <a:cubicBezTo>
                    <a:pt x="935" y="196"/>
                    <a:pt x="892" y="299"/>
                    <a:pt x="892" y="407"/>
                  </a:cubicBezTo>
                  <a:lnTo>
                    <a:pt x="892" y="2476"/>
                  </a:lnTo>
                  <a:lnTo>
                    <a:pt x="886" y="2476"/>
                  </a:lnTo>
                  <a:cubicBezTo>
                    <a:pt x="601" y="2580"/>
                    <a:pt x="303" y="2644"/>
                    <a:pt x="1" y="2667"/>
                  </a:cubicBezTo>
                  <a:cubicBezTo>
                    <a:pt x="77" y="2672"/>
                    <a:pt x="154" y="2678"/>
                    <a:pt x="233" y="2678"/>
                  </a:cubicBezTo>
                  <a:cubicBezTo>
                    <a:pt x="624" y="2678"/>
                    <a:pt x="1013" y="2610"/>
                    <a:pt x="1380" y="2476"/>
                  </a:cubicBezTo>
                  <a:lnTo>
                    <a:pt x="1387" y="2476"/>
                  </a:lnTo>
                  <a:lnTo>
                    <a:pt x="1387" y="407"/>
                  </a:lnTo>
                  <a:cubicBezTo>
                    <a:pt x="1387" y="299"/>
                    <a:pt x="1430" y="196"/>
                    <a:pt x="1506" y="119"/>
                  </a:cubicBezTo>
                  <a:cubicBezTo>
                    <a:pt x="1520" y="107"/>
                    <a:pt x="1536" y="95"/>
                    <a:pt x="1551" y="84"/>
                  </a:cubicBezTo>
                  <a:cubicBezTo>
                    <a:pt x="1480" y="31"/>
                    <a:pt x="1393" y="2"/>
                    <a:pt x="1304" y="2"/>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0" name="Google Shape;816;p48"/>
            <p:cNvSpPr/>
            <p:nvPr/>
          </p:nvSpPr>
          <p:spPr>
            <a:xfrm>
              <a:off x="5760903" y="3416136"/>
              <a:ext cx="143385" cy="216625"/>
            </a:xfrm>
            <a:custGeom>
              <a:avLst/>
              <a:gdLst/>
              <a:ahLst/>
              <a:cxnLst/>
              <a:rect l="l" t="t" r="r" b="b"/>
              <a:pathLst>
                <a:path w="3706" h="5599" extrusionOk="0">
                  <a:moveTo>
                    <a:pt x="244" y="1"/>
                  </a:moveTo>
                  <a:cubicBezTo>
                    <a:pt x="162" y="1"/>
                    <a:pt x="82" y="8"/>
                    <a:pt x="0" y="14"/>
                  </a:cubicBezTo>
                  <a:cubicBezTo>
                    <a:pt x="1194" y="102"/>
                    <a:pt x="2242" y="841"/>
                    <a:pt x="2725" y="1937"/>
                  </a:cubicBezTo>
                  <a:cubicBezTo>
                    <a:pt x="3209" y="3032"/>
                    <a:pt x="3050" y="4303"/>
                    <a:pt x="2312" y="5245"/>
                  </a:cubicBezTo>
                  <a:cubicBezTo>
                    <a:pt x="2274" y="5225"/>
                    <a:pt x="2233" y="5211"/>
                    <a:pt x="2191" y="5202"/>
                  </a:cubicBezTo>
                  <a:lnTo>
                    <a:pt x="2191" y="5598"/>
                  </a:lnTo>
                  <a:cubicBezTo>
                    <a:pt x="2191" y="5491"/>
                    <a:pt x="2234" y="5387"/>
                    <a:pt x="2310" y="5311"/>
                  </a:cubicBezTo>
                  <a:cubicBezTo>
                    <a:pt x="2386" y="5236"/>
                    <a:pt x="2489" y="5193"/>
                    <a:pt x="2596" y="5193"/>
                  </a:cubicBezTo>
                  <a:cubicBezTo>
                    <a:pt x="2668" y="5193"/>
                    <a:pt x="2737" y="5211"/>
                    <a:pt x="2798" y="5246"/>
                  </a:cubicBezTo>
                  <a:cubicBezTo>
                    <a:pt x="3564" y="4270"/>
                    <a:pt x="3705" y="2941"/>
                    <a:pt x="3161" y="1825"/>
                  </a:cubicBezTo>
                  <a:cubicBezTo>
                    <a:pt x="2618" y="709"/>
                    <a:pt x="1485" y="0"/>
                    <a:pt x="24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1" name="Google Shape;817;p48"/>
            <p:cNvSpPr/>
            <p:nvPr/>
          </p:nvSpPr>
          <p:spPr>
            <a:xfrm>
              <a:off x="5726623" y="3453781"/>
              <a:ext cx="87904" cy="87904"/>
            </a:xfrm>
            <a:custGeom>
              <a:avLst/>
              <a:gdLst/>
              <a:ahLst/>
              <a:cxnLst/>
              <a:rect l="l" t="t" r="r" b="b"/>
              <a:pathLst>
                <a:path w="2272" h="2272" extrusionOk="0">
                  <a:moveTo>
                    <a:pt x="2271" y="1137"/>
                  </a:moveTo>
                  <a:cubicBezTo>
                    <a:pt x="2271" y="1764"/>
                    <a:pt x="1762" y="2272"/>
                    <a:pt x="1135" y="2272"/>
                  </a:cubicBezTo>
                  <a:cubicBezTo>
                    <a:pt x="508" y="2272"/>
                    <a:pt x="0" y="1764"/>
                    <a:pt x="0" y="1137"/>
                  </a:cubicBezTo>
                  <a:cubicBezTo>
                    <a:pt x="0" y="509"/>
                    <a:pt x="508" y="1"/>
                    <a:pt x="1135" y="1"/>
                  </a:cubicBezTo>
                  <a:cubicBezTo>
                    <a:pt x="1762" y="1"/>
                    <a:pt x="2271" y="509"/>
                    <a:pt x="2271" y="1137"/>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2" name="Google Shape;818;p48"/>
            <p:cNvSpPr/>
            <p:nvPr/>
          </p:nvSpPr>
          <p:spPr>
            <a:xfrm>
              <a:off x="5761096" y="3453781"/>
              <a:ext cx="56449" cy="90573"/>
            </a:xfrm>
            <a:custGeom>
              <a:avLst/>
              <a:gdLst/>
              <a:ahLst/>
              <a:cxnLst/>
              <a:rect l="l" t="t" r="r" b="b"/>
              <a:pathLst>
                <a:path w="1459" h="2341" extrusionOk="0">
                  <a:moveTo>
                    <a:pt x="244" y="2"/>
                  </a:moveTo>
                  <a:cubicBezTo>
                    <a:pt x="162" y="2"/>
                    <a:pt x="80" y="11"/>
                    <a:pt x="1" y="28"/>
                  </a:cubicBezTo>
                  <a:cubicBezTo>
                    <a:pt x="521" y="143"/>
                    <a:pt x="891" y="604"/>
                    <a:pt x="891" y="1137"/>
                  </a:cubicBezTo>
                  <a:cubicBezTo>
                    <a:pt x="891" y="1670"/>
                    <a:pt x="521" y="2131"/>
                    <a:pt x="1" y="2246"/>
                  </a:cubicBezTo>
                  <a:cubicBezTo>
                    <a:pt x="426" y="2340"/>
                    <a:pt x="868" y="2183"/>
                    <a:pt x="1138" y="1840"/>
                  </a:cubicBezTo>
                  <a:cubicBezTo>
                    <a:pt x="1408" y="1499"/>
                    <a:pt x="1458" y="1033"/>
                    <a:pt x="1268" y="641"/>
                  </a:cubicBezTo>
                  <a:cubicBezTo>
                    <a:pt x="1077" y="249"/>
                    <a:pt x="680" y="1"/>
                    <a:pt x="244" y="2"/>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3" name="Google Shape;819;p48"/>
            <p:cNvSpPr/>
            <p:nvPr/>
          </p:nvSpPr>
          <p:spPr>
            <a:xfrm>
              <a:off x="5701475" y="3541337"/>
              <a:ext cx="129998" cy="69178"/>
            </a:xfrm>
            <a:custGeom>
              <a:avLst/>
              <a:gdLst/>
              <a:ahLst/>
              <a:cxnLst/>
              <a:rect l="l" t="t" r="r" b="b"/>
              <a:pathLst>
                <a:path w="3360" h="1788" extrusionOk="0">
                  <a:moveTo>
                    <a:pt x="3359" y="571"/>
                  </a:moveTo>
                  <a:lnTo>
                    <a:pt x="3335" y="571"/>
                  </a:lnTo>
                  <a:cubicBezTo>
                    <a:pt x="3227" y="571"/>
                    <a:pt x="3123" y="613"/>
                    <a:pt x="3047" y="689"/>
                  </a:cubicBezTo>
                  <a:cubicBezTo>
                    <a:pt x="2971" y="765"/>
                    <a:pt x="2928" y="869"/>
                    <a:pt x="2929" y="976"/>
                  </a:cubicBezTo>
                  <a:lnTo>
                    <a:pt x="2929" y="1788"/>
                  </a:lnTo>
                  <a:lnTo>
                    <a:pt x="326" y="1788"/>
                  </a:lnTo>
                  <a:cubicBezTo>
                    <a:pt x="146" y="1787"/>
                    <a:pt x="1" y="1642"/>
                    <a:pt x="0" y="1463"/>
                  </a:cubicBezTo>
                  <a:lnTo>
                    <a:pt x="0" y="1298"/>
                  </a:lnTo>
                  <a:cubicBezTo>
                    <a:pt x="0" y="581"/>
                    <a:pt x="582" y="1"/>
                    <a:pt x="1298" y="1"/>
                  </a:cubicBezTo>
                  <a:lnTo>
                    <a:pt x="2282" y="1"/>
                  </a:lnTo>
                  <a:cubicBezTo>
                    <a:pt x="2714" y="1"/>
                    <a:pt x="3117" y="214"/>
                    <a:pt x="3359" y="57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4" name="Google Shape;820;p48"/>
            <p:cNvSpPr/>
            <p:nvPr/>
          </p:nvSpPr>
          <p:spPr>
            <a:xfrm>
              <a:off x="5770614" y="3541337"/>
              <a:ext cx="60666" cy="69178"/>
            </a:xfrm>
            <a:custGeom>
              <a:avLst/>
              <a:gdLst/>
              <a:ahLst/>
              <a:cxnLst/>
              <a:rect l="l" t="t" r="r" b="b"/>
              <a:pathLst>
                <a:path w="1568" h="1788" extrusionOk="0">
                  <a:moveTo>
                    <a:pt x="490" y="1"/>
                  </a:moveTo>
                  <a:lnTo>
                    <a:pt x="0" y="1"/>
                  </a:lnTo>
                  <a:cubicBezTo>
                    <a:pt x="432" y="1"/>
                    <a:pt x="835" y="214"/>
                    <a:pt x="1078" y="571"/>
                  </a:cubicBezTo>
                  <a:lnTo>
                    <a:pt x="1059" y="571"/>
                  </a:lnTo>
                  <a:cubicBezTo>
                    <a:pt x="950" y="571"/>
                    <a:pt x="845" y="613"/>
                    <a:pt x="768" y="689"/>
                  </a:cubicBezTo>
                  <a:cubicBezTo>
                    <a:pt x="690" y="765"/>
                    <a:pt x="647" y="869"/>
                    <a:pt x="647" y="976"/>
                  </a:cubicBezTo>
                  <a:lnTo>
                    <a:pt x="647" y="1788"/>
                  </a:lnTo>
                  <a:lnTo>
                    <a:pt x="1142" y="1788"/>
                  </a:lnTo>
                  <a:lnTo>
                    <a:pt x="1142" y="978"/>
                  </a:lnTo>
                  <a:cubicBezTo>
                    <a:pt x="1141" y="870"/>
                    <a:pt x="1184" y="766"/>
                    <a:pt x="1260" y="689"/>
                  </a:cubicBezTo>
                  <a:cubicBezTo>
                    <a:pt x="1337" y="613"/>
                    <a:pt x="1441" y="571"/>
                    <a:pt x="1549" y="571"/>
                  </a:cubicBezTo>
                  <a:lnTo>
                    <a:pt x="1567" y="571"/>
                  </a:lnTo>
                  <a:cubicBezTo>
                    <a:pt x="1325" y="214"/>
                    <a:pt x="921" y="1"/>
                    <a:pt x="49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5" name="Google Shape;821;p48"/>
            <p:cNvSpPr/>
            <p:nvPr/>
          </p:nvSpPr>
          <p:spPr>
            <a:xfrm>
              <a:off x="5644988" y="3416175"/>
              <a:ext cx="135570" cy="251059"/>
            </a:xfrm>
            <a:custGeom>
              <a:avLst/>
              <a:gdLst/>
              <a:ahLst/>
              <a:cxnLst/>
              <a:rect l="l" t="t" r="r" b="b"/>
              <a:pathLst>
                <a:path w="3504" h="6489" extrusionOk="0">
                  <a:moveTo>
                    <a:pt x="1" y="3245"/>
                  </a:moveTo>
                  <a:cubicBezTo>
                    <a:pt x="2" y="4947"/>
                    <a:pt x="1318" y="6359"/>
                    <a:pt x="3016" y="6477"/>
                  </a:cubicBezTo>
                  <a:cubicBezTo>
                    <a:pt x="3092" y="6483"/>
                    <a:pt x="3169" y="6489"/>
                    <a:pt x="3245" y="6489"/>
                  </a:cubicBezTo>
                  <a:cubicBezTo>
                    <a:pt x="3332" y="6489"/>
                    <a:pt x="3419" y="6484"/>
                    <a:pt x="3504" y="6477"/>
                  </a:cubicBezTo>
                  <a:cubicBezTo>
                    <a:pt x="1808" y="6359"/>
                    <a:pt x="491" y="4951"/>
                    <a:pt x="488" y="3251"/>
                  </a:cubicBezTo>
                  <a:cubicBezTo>
                    <a:pt x="484" y="1551"/>
                    <a:pt x="1794" y="138"/>
                    <a:pt x="3489" y="12"/>
                  </a:cubicBezTo>
                  <a:cubicBezTo>
                    <a:pt x="3408" y="5"/>
                    <a:pt x="3327" y="0"/>
                    <a:pt x="3245" y="0"/>
                  </a:cubicBezTo>
                  <a:cubicBezTo>
                    <a:pt x="3163" y="0"/>
                    <a:pt x="3084" y="7"/>
                    <a:pt x="3002" y="13"/>
                  </a:cubicBezTo>
                  <a:cubicBezTo>
                    <a:pt x="1310" y="139"/>
                    <a:pt x="1" y="1548"/>
                    <a:pt x="1" y="3245"/>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6" name="Google Shape;822;p48"/>
            <p:cNvSpPr/>
            <p:nvPr/>
          </p:nvSpPr>
          <p:spPr>
            <a:xfrm>
              <a:off x="5751076" y="3671258"/>
              <a:ext cx="108177" cy="109222"/>
            </a:xfrm>
            <a:custGeom>
              <a:avLst/>
              <a:gdLst/>
              <a:ahLst/>
              <a:cxnLst/>
              <a:rect l="l" t="t" r="r" b="b"/>
              <a:pathLst>
                <a:path w="2796" h="2823" extrusionOk="0">
                  <a:moveTo>
                    <a:pt x="95" y="277"/>
                  </a:moveTo>
                  <a:cubicBezTo>
                    <a:pt x="34" y="364"/>
                    <a:pt x="1" y="467"/>
                    <a:pt x="1" y="572"/>
                  </a:cubicBezTo>
                  <a:cubicBezTo>
                    <a:pt x="0" y="734"/>
                    <a:pt x="78" y="886"/>
                    <a:pt x="210" y="982"/>
                  </a:cubicBezTo>
                  <a:cubicBezTo>
                    <a:pt x="581" y="1251"/>
                    <a:pt x="934" y="1543"/>
                    <a:pt x="1267" y="1855"/>
                  </a:cubicBezTo>
                  <a:cubicBezTo>
                    <a:pt x="1448" y="2041"/>
                    <a:pt x="1603" y="2252"/>
                    <a:pt x="1722" y="2482"/>
                  </a:cubicBezTo>
                  <a:cubicBezTo>
                    <a:pt x="1743" y="2521"/>
                    <a:pt x="1770" y="2558"/>
                    <a:pt x="1799" y="2590"/>
                  </a:cubicBezTo>
                  <a:lnTo>
                    <a:pt x="1799" y="2592"/>
                  </a:lnTo>
                  <a:cubicBezTo>
                    <a:pt x="1924" y="2738"/>
                    <a:pt x="2108" y="2822"/>
                    <a:pt x="2301" y="2821"/>
                  </a:cubicBezTo>
                  <a:lnTo>
                    <a:pt x="2796" y="2821"/>
                  </a:lnTo>
                  <a:cubicBezTo>
                    <a:pt x="2602" y="2822"/>
                    <a:pt x="2418" y="2738"/>
                    <a:pt x="2293" y="2592"/>
                  </a:cubicBezTo>
                  <a:lnTo>
                    <a:pt x="2293" y="2591"/>
                  </a:lnTo>
                  <a:cubicBezTo>
                    <a:pt x="2263" y="2558"/>
                    <a:pt x="2238" y="2521"/>
                    <a:pt x="2217" y="2482"/>
                  </a:cubicBezTo>
                  <a:cubicBezTo>
                    <a:pt x="2097" y="2253"/>
                    <a:pt x="1943" y="2042"/>
                    <a:pt x="1761" y="1856"/>
                  </a:cubicBezTo>
                  <a:cubicBezTo>
                    <a:pt x="1428" y="1543"/>
                    <a:pt x="1076" y="1252"/>
                    <a:pt x="705" y="984"/>
                  </a:cubicBezTo>
                  <a:cubicBezTo>
                    <a:pt x="573" y="887"/>
                    <a:pt x="495" y="735"/>
                    <a:pt x="495" y="573"/>
                  </a:cubicBezTo>
                  <a:cubicBezTo>
                    <a:pt x="496" y="467"/>
                    <a:pt x="528" y="364"/>
                    <a:pt x="589" y="278"/>
                  </a:cubicBezTo>
                  <a:cubicBezTo>
                    <a:pt x="636" y="211"/>
                    <a:pt x="699" y="157"/>
                    <a:pt x="772" y="121"/>
                  </a:cubicBezTo>
                  <a:lnTo>
                    <a:pt x="767" y="118"/>
                  </a:lnTo>
                  <a:cubicBezTo>
                    <a:pt x="534" y="1"/>
                    <a:pt x="248" y="68"/>
                    <a:pt x="95" y="277"/>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7" name="Google Shape;823;p48"/>
            <p:cNvSpPr/>
            <p:nvPr/>
          </p:nvSpPr>
          <p:spPr>
            <a:xfrm>
              <a:off x="5638720" y="3489995"/>
              <a:ext cx="21976" cy="51380"/>
            </a:xfrm>
            <a:custGeom>
              <a:avLst/>
              <a:gdLst/>
              <a:ahLst/>
              <a:cxnLst/>
              <a:rect l="l" t="t" r="r" b="b"/>
              <a:pathLst>
                <a:path w="568" h="1328" extrusionOk="0">
                  <a:moveTo>
                    <a:pt x="269" y="0"/>
                  </a:moveTo>
                  <a:lnTo>
                    <a:pt x="568" y="126"/>
                  </a:lnTo>
                  <a:cubicBezTo>
                    <a:pt x="407" y="506"/>
                    <a:pt x="325" y="915"/>
                    <a:pt x="325" y="1328"/>
                  </a:cubicBezTo>
                  <a:lnTo>
                    <a:pt x="1" y="1328"/>
                  </a:lnTo>
                  <a:cubicBezTo>
                    <a:pt x="1" y="872"/>
                    <a:pt x="91" y="420"/>
                    <a:pt x="269"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8" name="Google Shape;824;p48"/>
            <p:cNvSpPr/>
            <p:nvPr/>
          </p:nvSpPr>
          <p:spPr>
            <a:xfrm>
              <a:off x="5639571" y="3510462"/>
              <a:ext cx="15863" cy="12574"/>
            </a:xfrm>
            <a:custGeom>
              <a:avLst/>
              <a:gdLst/>
              <a:ahLst/>
              <a:cxnLst/>
              <a:rect l="l" t="t" r="r" b="b"/>
              <a:pathLst>
                <a:path w="410" h="325" extrusionOk="0">
                  <a:moveTo>
                    <a:pt x="209" y="325"/>
                  </a:moveTo>
                  <a:cubicBezTo>
                    <a:pt x="90" y="325"/>
                    <a:pt x="1" y="198"/>
                    <a:pt x="71" y="72"/>
                  </a:cubicBezTo>
                  <a:cubicBezTo>
                    <a:pt x="95" y="27"/>
                    <a:pt x="145" y="0"/>
                    <a:pt x="196" y="0"/>
                  </a:cubicBezTo>
                  <a:lnTo>
                    <a:pt x="214" y="0"/>
                  </a:lnTo>
                  <a:cubicBezTo>
                    <a:pt x="274" y="0"/>
                    <a:pt x="330" y="32"/>
                    <a:pt x="354" y="87"/>
                  </a:cubicBezTo>
                  <a:cubicBezTo>
                    <a:pt x="409" y="206"/>
                    <a:pt x="323" y="325"/>
                    <a:pt x="209" y="325"/>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sp>
          <p:nvSpPr>
            <p:cNvPr id="79" name="Google Shape;825;p48"/>
            <p:cNvSpPr/>
            <p:nvPr/>
          </p:nvSpPr>
          <p:spPr>
            <a:xfrm>
              <a:off x="5639339" y="3409675"/>
              <a:ext cx="307160" cy="376647"/>
            </a:xfrm>
            <a:custGeom>
              <a:avLst/>
              <a:gdLst/>
              <a:ahLst/>
              <a:cxnLst/>
              <a:rect l="l" t="t" r="r" b="b"/>
              <a:pathLst>
                <a:path w="7939" h="9735" extrusionOk="0">
                  <a:moveTo>
                    <a:pt x="3391" y="1303"/>
                  </a:moveTo>
                  <a:cubicBezTo>
                    <a:pt x="3929" y="1303"/>
                    <a:pt x="4365" y="1739"/>
                    <a:pt x="4365" y="2277"/>
                  </a:cubicBezTo>
                  <a:cubicBezTo>
                    <a:pt x="4365" y="2814"/>
                    <a:pt x="3929" y="3250"/>
                    <a:pt x="3391" y="3250"/>
                  </a:cubicBezTo>
                  <a:cubicBezTo>
                    <a:pt x="2854" y="3250"/>
                    <a:pt x="2419" y="2814"/>
                    <a:pt x="2418" y="2277"/>
                  </a:cubicBezTo>
                  <a:cubicBezTo>
                    <a:pt x="2418" y="1739"/>
                    <a:pt x="2854" y="1303"/>
                    <a:pt x="3391" y="1303"/>
                  </a:cubicBezTo>
                  <a:close/>
                  <a:moveTo>
                    <a:pt x="3875" y="3575"/>
                  </a:moveTo>
                  <a:cubicBezTo>
                    <a:pt x="4167" y="3575"/>
                    <a:pt x="4449" y="3688"/>
                    <a:pt x="4660" y="3891"/>
                  </a:cubicBezTo>
                  <a:cubicBezTo>
                    <a:pt x="4475" y="3987"/>
                    <a:pt x="4360" y="4180"/>
                    <a:pt x="4364" y="4387"/>
                  </a:cubicBezTo>
                  <a:lnTo>
                    <a:pt x="4364" y="5038"/>
                  </a:lnTo>
                  <a:lnTo>
                    <a:pt x="2424" y="5038"/>
                  </a:lnTo>
                  <a:lnTo>
                    <a:pt x="2424" y="4556"/>
                  </a:lnTo>
                  <a:cubicBezTo>
                    <a:pt x="2424" y="4476"/>
                    <a:pt x="2366" y="4403"/>
                    <a:pt x="2286" y="4392"/>
                  </a:cubicBezTo>
                  <a:cubicBezTo>
                    <a:pt x="2277" y="4390"/>
                    <a:pt x="2269" y="4390"/>
                    <a:pt x="2261" y="4390"/>
                  </a:cubicBezTo>
                  <a:cubicBezTo>
                    <a:pt x="2172" y="4390"/>
                    <a:pt x="2101" y="4463"/>
                    <a:pt x="2101" y="4552"/>
                  </a:cubicBezTo>
                  <a:lnTo>
                    <a:pt x="2101" y="5038"/>
                  </a:lnTo>
                  <a:lnTo>
                    <a:pt x="1921" y="5038"/>
                  </a:lnTo>
                  <a:cubicBezTo>
                    <a:pt x="1831" y="5038"/>
                    <a:pt x="1758" y="4966"/>
                    <a:pt x="1758" y="4877"/>
                  </a:cubicBezTo>
                  <a:lnTo>
                    <a:pt x="1758" y="4713"/>
                  </a:lnTo>
                  <a:cubicBezTo>
                    <a:pt x="1759" y="4085"/>
                    <a:pt x="2269" y="3576"/>
                    <a:pt x="2898" y="3575"/>
                  </a:cubicBezTo>
                  <a:close/>
                  <a:moveTo>
                    <a:pt x="4364" y="6676"/>
                  </a:moveTo>
                  <a:lnTo>
                    <a:pt x="4364" y="7044"/>
                  </a:lnTo>
                  <a:lnTo>
                    <a:pt x="3847" y="6786"/>
                  </a:lnTo>
                  <a:cubicBezTo>
                    <a:pt x="4022" y="6763"/>
                    <a:pt x="4195" y="6726"/>
                    <a:pt x="4364" y="6676"/>
                  </a:cubicBezTo>
                  <a:close/>
                  <a:moveTo>
                    <a:pt x="4934" y="4139"/>
                  </a:moveTo>
                  <a:cubicBezTo>
                    <a:pt x="5071" y="4139"/>
                    <a:pt x="5182" y="4248"/>
                    <a:pt x="5182" y="4382"/>
                  </a:cubicBezTo>
                  <a:lnTo>
                    <a:pt x="5182" y="5842"/>
                  </a:lnTo>
                  <a:lnTo>
                    <a:pt x="5181" y="5842"/>
                  </a:lnTo>
                  <a:lnTo>
                    <a:pt x="5181" y="7139"/>
                  </a:lnTo>
                  <a:cubicBezTo>
                    <a:pt x="5181" y="7225"/>
                    <a:pt x="5247" y="7300"/>
                    <a:pt x="5333" y="7306"/>
                  </a:cubicBezTo>
                  <a:cubicBezTo>
                    <a:pt x="5337" y="7306"/>
                    <a:pt x="5340" y="7306"/>
                    <a:pt x="5344" y="7306"/>
                  </a:cubicBezTo>
                  <a:cubicBezTo>
                    <a:pt x="5432" y="7306"/>
                    <a:pt x="5504" y="7234"/>
                    <a:pt x="5504" y="7145"/>
                  </a:cubicBezTo>
                  <a:lnTo>
                    <a:pt x="5504" y="5769"/>
                  </a:lnTo>
                  <a:cubicBezTo>
                    <a:pt x="5504" y="5657"/>
                    <a:pt x="5580" y="5554"/>
                    <a:pt x="5689" y="5528"/>
                  </a:cubicBezTo>
                  <a:cubicBezTo>
                    <a:pt x="5710" y="5523"/>
                    <a:pt x="5731" y="5520"/>
                    <a:pt x="5751" y="5520"/>
                  </a:cubicBezTo>
                  <a:cubicBezTo>
                    <a:pt x="5888" y="5520"/>
                    <a:pt x="5999" y="5631"/>
                    <a:pt x="5999" y="5767"/>
                  </a:cubicBezTo>
                  <a:lnTo>
                    <a:pt x="5999" y="7144"/>
                  </a:lnTo>
                  <a:cubicBezTo>
                    <a:pt x="5999" y="7225"/>
                    <a:pt x="6061" y="7296"/>
                    <a:pt x="6141" y="7301"/>
                  </a:cubicBezTo>
                  <a:cubicBezTo>
                    <a:pt x="6145" y="7302"/>
                    <a:pt x="6148" y="7302"/>
                    <a:pt x="6151" y="7302"/>
                  </a:cubicBezTo>
                  <a:cubicBezTo>
                    <a:pt x="6235" y="7302"/>
                    <a:pt x="6303" y="7233"/>
                    <a:pt x="6303" y="7149"/>
                  </a:cubicBezTo>
                  <a:lnTo>
                    <a:pt x="6303" y="6257"/>
                  </a:lnTo>
                  <a:cubicBezTo>
                    <a:pt x="6303" y="6143"/>
                    <a:pt x="6378" y="6041"/>
                    <a:pt x="6488" y="6014"/>
                  </a:cubicBezTo>
                  <a:cubicBezTo>
                    <a:pt x="6509" y="6009"/>
                    <a:pt x="6530" y="6006"/>
                    <a:pt x="6550" y="6006"/>
                  </a:cubicBezTo>
                  <a:cubicBezTo>
                    <a:pt x="6686" y="6006"/>
                    <a:pt x="6797" y="6117"/>
                    <a:pt x="6797" y="6253"/>
                  </a:cubicBezTo>
                  <a:lnTo>
                    <a:pt x="6797" y="7139"/>
                  </a:lnTo>
                  <a:cubicBezTo>
                    <a:pt x="6797" y="7225"/>
                    <a:pt x="6863" y="7300"/>
                    <a:pt x="6949" y="7306"/>
                  </a:cubicBezTo>
                  <a:cubicBezTo>
                    <a:pt x="6953" y="7306"/>
                    <a:pt x="6956" y="7306"/>
                    <a:pt x="6960" y="7306"/>
                  </a:cubicBezTo>
                  <a:cubicBezTo>
                    <a:pt x="7048" y="7306"/>
                    <a:pt x="7120" y="7234"/>
                    <a:pt x="7120" y="7145"/>
                  </a:cubicBezTo>
                  <a:lnTo>
                    <a:pt x="7120" y="6659"/>
                  </a:lnTo>
                  <a:cubicBezTo>
                    <a:pt x="7120" y="6545"/>
                    <a:pt x="7196" y="6443"/>
                    <a:pt x="7306" y="6417"/>
                  </a:cubicBezTo>
                  <a:cubicBezTo>
                    <a:pt x="7327" y="6412"/>
                    <a:pt x="7347" y="6410"/>
                    <a:pt x="7367" y="6410"/>
                  </a:cubicBezTo>
                  <a:cubicBezTo>
                    <a:pt x="7504" y="6410"/>
                    <a:pt x="7615" y="6519"/>
                    <a:pt x="7615" y="6653"/>
                  </a:cubicBezTo>
                  <a:lnTo>
                    <a:pt x="7615" y="8762"/>
                  </a:lnTo>
                  <a:cubicBezTo>
                    <a:pt x="7615" y="9120"/>
                    <a:pt x="7324" y="9411"/>
                    <a:pt x="6966" y="9411"/>
                  </a:cubicBezTo>
                  <a:lnTo>
                    <a:pt x="5182" y="9411"/>
                  </a:lnTo>
                  <a:cubicBezTo>
                    <a:pt x="5000" y="9411"/>
                    <a:pt x="4833" y="9313"/>
                    <a:pt x="4747" y="9157"/>
                  </a:cubicBezTo>
                  <a:cubicBezTo>
                    <a:pt x="4619" y="8913"/>
                    <a:pt x="4455" y="8690"/>
                    <a:pt x="4262" y="8492"/>
                  </a:cubicBezTo>
                  <a:cubicBezTo>
                    <a:pt x="3924" y="8175"/>
                    <a:pt x="3566" y="7878"/>
                    <a:pt x="3189" y="7605"/>
                  </a:cubicBezTo>
                  <a:cubicBezTo>
                    <a:pt x="3034" y="7491"/>
                    <a:pt x="3000" y="7276"/>
                    <a:pt x="3111" y="7121"/>
                  </a:cubicBezTo>
                  <a:cubicBezTo>
                    <a:pt x="3181" y="7026"/>
                    <a:pt x="3292" y="6974"/>
                    <a:pt x="3405" y="6974"/>
                  </a:cubicBezTo>
                  <a:cubicBezTo>
                    <a:pt x="3462" y="6974"/>
                    <a:pt x="3520" y="6988"/>
                    <a:pt x="3574" y="7016"/>
                  </a:cubicBezTo>
                  <a:cubicBezTo>
                    <a:pt x="3758" y="7106"/>
                    <a:pt x="4407" y="7427"/>
                    <a:pt x="4453" y="7448"/>
                  </a:cubicBezTo>
                  <a:cubicBezTo>
                    <a:pt x="4474" y="7458"/>
                    <a:pt x="4497" y="7462"/>
                    <a:pt x="4519" y="7462"/>
                  </a:cubicBezTo>
                  <a:cubicBezTo>
                    <a:pt x="4551" y="7462"/>
                    <a:pt x="4582" y="7453"/>
                    <a:pt x="4609" y="7436"/>
                  </a:cubicBezTo>
                  <a:cubicBezTo>
                    <a:pt x="4657" y="7406"/>
                    <a:pt x="4685" y="7357"/>
                    <a:pt x="4687" y="7302"/>
                  </a:cubicBezTo>
                  <a:lnTo>
                    <a:pt x="4687" y="4387"/>
                  </a:lnTo>
                  <a:cubicBezTo>
                    <a:pt x="4687" y="4274"/>
                    <a:pt x="4763" y="4172"/>
                    <a:pt x="4873" y="4146"/>
                  </a:cubicBezTo>
                  <a:cubicBezTo>
                    <a:pt x="4894" y="4141"/>
                    <a:pt x="4914" y="4139"/>
                    <a:pt x="4934" y="4139"/>
                  </a:cubicBezTo>
                  <a:close/>
                  <a:moveTo>
                    <a:pt x="3395" y="0"/>
                  </a:moveTo>
                  <a:cubicBezTo>
                    <a:pt x="3063" y="5"/>
                    <a:pt x="2732" y="54"/>
                    <a:pt x="2413" y="146"/>
                  </a:cubicBezTo>
                  <a:cubicBezTo>
                    <a:pt x="2094" y="245"/>
                    <a:pt x="1792" y="387"/>
                    <a:pt x="1514" y="568"/>
                  </a:cubicBezTo>
                  <a:cubicBezTo>
                    <a:pt x="1238" y="755"/>
                    <a:pt x="990" y="978"/>
                    <a:pt x="773" y="1232"/>
                  </a:cubicBezTo>
                  <a:cubicBezTo>
                    <a:pt x="564" y="1490"/>
                    <a:pt x="390" y="1776"/>
                    <a:pt x="257" y="2080"/>
                  </a:cubicBezTo>
                  <a:cubicBezTo>
                    <a:pt x="240" y="2121"/>
                    <a:pt x="240" y="2167"/>
                    <a:pt x="258" y="2207"/>
                  </a:cubicBezTo>
                  <a:cubicBezTo>
                    <a:pt x="276" y="2247"/>
                    <a:pt x="309" y="2280"/>
                    <a:pt x="350" y="2296"/>
                  </a:cubicBezTo>
                  <a:cubicBezTo>
                    <a:pt x="369" y="2303"/>
                    <a:pt x="388" y="2306"/>
                    <a:pt x="407" y="2306"/>
                  </a:cubicBezTo>
                  <a:cubicBezTo>
                    <a:pt x="470" y="2306"/>
                    <a:pt x="530" y="2269"/>
                    <a:pt x="555" y="2206"/>
                  </a:cubicBezTo>
                  <a:cubicBezTo>
                    <a:pt x="677" y="1931"/>
                    <a:pt x="834" y="1673"/>
                    <a:pt x="1023" y="1439"/>
                  </a:cubicBezTo>
                  <a:cubicBezTo>
                    <a:pt x="1219" y="1210"/>
                    <a:pt x="1443" y="1008"/>
                    <a:pt x="1692" y="838"/>
                  </a:cubicBezTo>
                  <a:cubicBezTo>
                    <a:pt x="1945" y="674"/>
                    <a:pt x="2218" y="546"/>
                    <a:pt x="2506" y="457"/>
                  </a:cubicBezTo>
                  <a:cubicBezTo>
                    <a:pt x="2795" y="373"/>
                    <a:pt x="3094" y="329"/>
                    <a:pt x="3395" y="325"/>
                  </a:cubicBezTo>
                  <a:cubicBezTo>
                    <a:pt x="5097" y="327"/>
                    <a:pt x="6476" y="1706"/>
                    <a:pt x="6477" y="3408"/>
                  </a:cubicBezTo>
                  <a:cubicBezTo>
                    <a:pt x="6480" y="4057"/>
                    <a:pt x="6274" y="4689"/>
                    <a:pt x="5890" y="5212"/>
                  </a:cubicBezTo>
                  <a:cubicBezTo>
                    <a:pt x="5843" y="5198"/>
                    <a:pt x="5793" y="5192"/>
                    <a:pt x="5745" y="5192"/>
                  </a:cubicBezTo>
                  <a:cubicBezTo>
                    <a:pt x="5662" y="5192"/>
                    <a:pt x="5579" y="5211"/>
                    <a:pt x="5504" y="5248"/>
                  </a:cubicBezTo>
                  <a:lnTo>
                    <a:pt x="5504" y="4384"/>
                  </a:lnTo>
                  <a:cubicBezTo>
                    <a:pt x="5504" y="4111"/>
                    <a:pt x="5310" y="3878"/>
                    <a:pt x="5042" y="3828"/>
                  </a:cubicBezTo>
                  <a:cubicBezTo>
                    <a:pt x="4836" y="3556"/>
                    <a:pt x="4541" y="3365"/>
                    <a:pt x="4208" y="3288"/>
                  </a:cubicBezTo>
                  <a:cubicBezTo>
                    <a:pt x="4665" y="2923"/>
                    <a:pt x="4824" y="2295"/>
                    <a:pt x="4583" y="1752"/>
                  </a:cubicBezTo>
                  <a:cubicBezTo>
                    <a:pt x="4392" y="1318"/>
                    <a:pt x="3974" y="1022"/>
                    <a:pt x="3502" y="984"/>
                  </a:cubicBezTo>
                  <a:cubicBezTo>
                    <a:pt x="3467" y="981"/>
                    <a:pt x="3433" y="980"/>
                    <a:pt x="3399" y="980"/>
                  </a:cubicBezTo>
                  <a:cubicBezTo>
                    <a:pt x="2849" y="980"/>
                    <a:pt x="2358" y="1328"/>
                    <a:pt x="2176" y="1847"/>
                  </a:cubicBezTo>
                  <a:cubicBezTo>
                    <a:pt x="1994" y="2366"/>
                    <a:pt x="2160" y="2945"/>
                    <a:pt x="2589" y="3288"/>
                  </a:cubicBezTo>
                  <a:cubicBezTo>
                    <a:pt x="1926" y="3439"/>
                    <a:pt x="1456" y="4028"/>
                    <a:pt x="1455" y="4708"/>
                  </a:cubicBezTo>
                  <a:lnTo>
                    <a:pt x="1455" y="4875"/>
                  </a:lnTo>
                  <a:cubicBezTo>
                    <a:pt x="1455" y="5143"/>
                    <a:pt x="1672" y="5362"/>
                    <a:pt x="1941" y="5362"/>
                  </a:cubicBezTo>
                  <a:lnTo>
                    <a:pt x="4364" y="5362"/>
                  </a:lnTo>
                  <a:lnTo>
                    <a:pt x="4364" y="6335"/>
                  </a:lnTo>
                  <a:cubicBezTo>
                    <a:pt x="4045" y="6443"/>
                    <a:pt x="3715" y="6495"/>
                    <a:pt x="3387" y="6495"/>
                  </a:cubicBezTo>
                  <a:cubicBezTo>
                    <a:pt x="2753" y="6495"/>
                    <a:pt x="2125" y="6298"/>
                    <a:pt x="1597" y="5916"/>
                  </a:cubicBezTo>
                  <a:cubicBezTo>
                    <a:pt x="795" y="5338"/>
                    <a:pt x="321" y="4408"/>
                    <a:pt x="324" y="3418"/>
                  </a:cubicBezTo>
                  <a:cubicBezTo>
                    <a:pt x="324" y="3329"/>
                    <a:pt x="252" y="3256"/>
                    <a:pt x="162" y="3256"/>
                  </a:cubicBezTo>
                  <a:cubicBezTo>
                    <a:pt x="73" y="3256"/>
                    <a:pt x="1" y="3329"/>
                    <a:pt x="1" y="3418"/>
                  </a:cubicBezTo>
                  <a:cubicBezTo>
                    <a:pt x="3" y="5148"/>
                    <a:pt x="1298" y="6601"/>
                    <a:pt x="3014" y="6796"/>
                  </a:cubicBezTo>
                  <a:cubicBezTo>
                    <a:pt x="2960" y="6837"/>
                    <a:pt x="2912" y="6887"/>
                    <a:pt x="2874" y="6942"/>
                  </a:cubicBezTo>
                  <a:cubicBezTo>
                    <a:pt x="2667" y="7240"/>
                    <a:pt x="2734" y="7650"/>
                    <a:pt x="3024" y="7866"/>
                  </a:cubicBezTo>
                  <a:cubicBezTo>
                    <a:pt x="3382" y="8131"/>
                    <a:pt x="3722" y="8417"/>
                    <a:pt x="4043" y="8724"/>
                  </a:cubicBezTo>
                  <a:cubicBezTo>
                    <a:pt x="4210" y="8900"/>
                    <a:pt x="4351" y="9098"/>
                    <a:pt x="4462" y="9313"/>
                  </a:cubicBezTo>
                  <a:cubicBezTo>
                    <a:pt x="4604" y="9574"/>
                    <a:pt x="4876" y="9734"/>
                    <a:pt x="5171" y="9734"/>
                  </a:cubicBezTo>
                  <a:lnTo>
                    <a:pt x="6965" y="9734"/>
                  </a:lnTo>
                  <a:cubicBezTo>
                    <a:pt x="7501" y="9734"/>
                    <a:pt x="7937" y="9299"/>
                    <a:pt x="7938" y="8761"/>
                  </a:cubicBezTo>
                  <a:lnTo>
                    <a:pt x="7938" y="6652"/>
                  </a:lnTo>
                  <a:cubicBezTo>
                    <a:pt x="7938" y="6338"/>
                    <a:pt x="7684" y="6084"/>
                    <a:pt x="7370" y="6084"/>
                  </a:cubicBezTo>
                  <a:cubicBezTo>
                    <a:pt x="7282" y="6084"/>
                    <a:pt x="7195" y="6106"/>
                    <a:pt x="7117" y="6146"/>
                  </a:cubicBezTo>
                  <a:cubicBezTo>
                    <a:pt x="7069" y="5876"/>
                    <a:pt x="6833" y="5679"/>
                    <a:pt x="6558" y="5679"/>
                  </a:cubicBezTo>
                  <a:cubicBezTo>
                    <a:pt x="6473" y="5679"/>
                    <a:pt x="6389" y="5699"/>
                    <a:pt x="6314" y="5737"/>
                  </a:cubicBezTo>
                  <a:cubicBezTo>
                    <a:pt x="6307" y="5604"/>
                    <a:pt x="6256" y="5480"/>
                    <a:pt x="6168" y="5382"/>
                  </a:cubicBezTo>
                  <a:cubicBezTo>
                    <a:pt x="6581" y="4806"/>
                    <a:pt x="6804" y="4115"/>
                    <a:pt x="6802" y="3408"/>
                  </a:cubicBezTo>
                  <a:cubicBezTo>
                    <a:pt x="6800" y="1527"/>
                    <a:pt x="5276" y="2"/>
                    <a:pt x="339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2133" b="1" kern="0">
                <a:solidFill>
                  <a:srgbClr val="000000"/>
                </a:solidFill>
                <a:latin typeface="Arial Black" panose="020B0604020202020204"/>
                <a:ea typeface="微軟正黑體"/>
                <a:cs typeface="+mn-ea"/>
                <a:sym typeface="+mn-lt"/>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45"/>
          <p:cNvSpPr/>
          <p:nvPr/>
        </p:nvSpPr>
        <p:spPr>
          <a:xfrm>
            <a:off x="4502452" y="4838850"/>
            <a:ext cx="2819400" cy="483200"/>
          </a:xfrm>
          <a:prstGeom prst="roundRect">
            <a:avLst>
              <a:gd name="adj" fmla="val 50000"/>
            </a:avLst>
          </a:prstGeom>
          <a:solidFill>
            <a:schemeClr val="tx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07" name="Google Shape;707;p45"/>
          <p:cNvSpPr txBox="1">
            <a:spLocks noGrp="1"/>
          </p:cNvSpPr>
          <p:nvPr>
            <p:ph type="subTitle" idx="1"/>
          </p:nvPr>
        </p:nvSpPr>
        <p:spPr>
          <a:xfrm rot="710">
            <a:off x="4887700" y="4850450"/>
            <a:ext cx="2048904" cy="460000"/>
          </a:xfrm>
          <a:prstGeom prst="rect">
            <a:avLst/>
          </a:prstGeom>
        </p:spPr>
        <p:txBody>
          <a:bodyPr spcFirstLastPara="1" wrap="square" lIns="121900" tIns="121900" rIns="121900" bIns="121900" anchor="ctr" anchorCtr="0">
            <a:noAutofit/>
          </a:bodyPr>
          <a:lstStyle/>
          <a:p>
            <a:pPr marL="0" indent="0"/>
            <a:r>
              <a:rPr lang="zh-TW" altLang="en-US" b="1" dirty="0">
                <a:solidFill>
                  <a:schemeClr val="bg1"/>
                </a:solidFill>
                <a:latin typeface="+mn-lt"/>
                <a:ea typeface="+mn-ea"/>
                <a:cs typeface="+mn-ea"/>
                <a:sym typeface="+mn-lt"/>
              </a:rPr>
              <a:t>你的志向工作</a:t>
            </a:r>
            <a:endParaRPr b="1" dirty="0">
              <a:solidFill>
                <a:schemeClr val="bg1"/>
              </a:solidFill>
              <a:latin typeface="+mn-lt"/>
              <a:ea typeface="+mn-ea"/>
              <a:cs typeface="+mn-ea"/>
              <a:sym typeface="+mn-lt"/>
            </a:endParaRPr>
          </a:p>
        </p:txBody>
      </p:sp>
      <p:cxnSp>
        <p:nvCxnSpPr>
          <p:cNvPr id="708" name="Google Shape;708;p45"/>
          <p:cNvCxnSpPr/>
          <p:nvPr/>
        </p:nvCxnSpPr>
        <p:spPr>
          <a:xfrm>
            <a:off x="2962989" y="4624388"/>
            <a:ext cx="6233600" cy="0"/>
          </a:xfrm>
          <a:prstGeom prst="straightConnector1">
            <a:avLst/>
          </a:prstGeom>
          <a:noFill/>
          <a:ln w="9525" cap="flat" cmpd="sng">
            <a:solidFill>
              <a:schemeClr val="accent2"/>
            </a:solidFill>
            <a:prstDash val="solid"/>
            <a:round/>
            <a:headEnd type="none" w="med" len="med"/>
            <a:tailEnd type="none" w="med" len="med"/>
          </a:ln>
        </p:spPr>
      </p:cxnSp>
      <p:sp>
        <p:nvSpPr>
          <p:cNvPr id="709" name="Google Shape;709;p45"/>
          <p:cNvSpPr/>
          <p:nvPr/>
        </p:nvSpPr>
        <p:spPr>
          <a:xfrm rot="-7081269">
            <a:off x="4804091" y="-757367"/>
            <a:ext cx="3164381" cy="2361221"/>
          </a:xfrm>
          <a:custGeom>
            <a:avLst/>
            <a:gdLst/>
            <a:ahLst/>
            <a:cxnLst/>
            <a:rect l="l" t="t" r="r" b="b"/>
            <a:pathLst>
              <a:path w="19438" h="14504" extrusionOk="0">
                <a:moveTo>
                  <a:pt x="1798" y="1"/>
                </a:moveTo>
                <a:cubicBezTo>
                  <a:pt x="987" y="1"/>
                  <a:pt x="61" y="33"/>
                  <a:pt x="61" y="33"/>
                </a:cubicBezTo>
                <a:cubicBezTo>
                  <a:pt x="61" y="33"/>
                  <a:pt x="1" y="312"/>
                  <a:pt x="378" y="349"/>
                </a:cubicBezTo>
                <a:cubicBezTo>
                  <a:pt x="755" y="385"/>
                  <a:pt x="1936" y="410"/>
                  <a:pt x="1936" y="410"/>
                </a:cubicBezTo>
                <a:cubicBezTo>
                  <a:pt x="1936" y="410"/>
                  <a:pt x="1631" y="1190"/>
                  <a:pt x="1583" y="1530"/>
                </a:cubicBezTo>
                <a:cubicBezTo>
                  <a:pt x="1539" y="1835"/>
                  <a:pt x="2041" y="2344"/>
                  <a:pt x="2862" y="2344"/>
                </a:cubicBezTo>
                <a:cubicBezTo>
                  <a:pt x="2959" y="2344"/>
                  <a:pt x="3060" y="2337"/>
                  <a:pt x="3166" y="2322"/>
                </a:cubicBezTo>
                <a:cubicBezTo>
                  <a:pt x="3166" y="2322"/>
                  <a:pt x="6343" y="8202"/>
                  <a:pt x="7220" y="9966"/>
                </a:cubicBezTo>
                <a:cubicBezTo>
                  <a:pt x="8096" y="11732"/>
                  <a:pt x="8901" y="13351"/>
                  <a:pt x="10653" y="14240"/>
                </a:cubicBezTo>
                <a:cubicBezTo>
                  <a:pt x="11016" y="14424"/>
                  <a:pt x="11380" y="14504"/>
                  <a:pt x="11738" y="14504"/>
                </a:cubicBezTo>
                <a:cubicBezTo>
                  <a:pt x="13113" y="14504"/>
                  <a:pt x="14413" y="13335"/>
                  <a:pt x="15291" y="12390"/>
                </a:cubicBezTo>
                <a:cubicBezTo>
                  <a:pt x="16399" y="11196"/>
                  <a:pt x="18286" y="9480"/>
                  <a:pt x="18286" y="9480"/>
                </a:cubicBezTo>
                <a:lnTo>
                  <a:pt x="19437" y="2589"/>
                </a:lnTo>
                <a:lnTo>
                  <a:pt x="19437" y="2589"/>
                </a:lnTo>
                <a:cubicBezTo>
                  <a:pt x="18140" y="3028"/>
                  <a:pt x="11931" y="9771"/>
                  <a:pt x="11931" y="9771"/>
                </a:cubicBezTo>
                <a:lnTo>
                  <a:pt x="4919" y="1895"/>
                </a:lnTo>
                <a:cubicBezTo>
                  <a:pt x="4919" y="1895"/>
                  <a:pt x="3458" y="106"/>
                  <a:pt x="2801" y="33"/>
                </a:cubicBezTo>
                <a:cubicBezTo>
                  <a:pt x="2582" y="9"/>
                  <a:pt x="2204" y="1"/>
                  <a:pt x="1798" y="1"/>
                </a:cubicBez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710" name="Google Shape;710;p45"/>
          <p:cNvGrpSpPr/>
          <p:nvPr/>
        </p:nvGrpSpPr>
        <p:grpSpPr>
          <a:xfrm>
            <a:off x="8908012" y="2374552"/>
            <a:ext cx="1689448" cy="1829493"/>
            <a:chOff x="3330225" y="2727100"/>
            <a:chExt cx="1565850" cy="1695650"/>
          </a:xfrm>
        </p:grpSpPr>
        <p:sp>
          <p:nvSpPr>
            <p:cNvPr id="711" name="Google Shape;711;p45"/>
            <p:cNvSpPr/>
            <p:nvPr/>
          </p:nvSpPr>
          <p:spPr>
            <a:xfrm>
              <a:off x="3802300" y="2727100"/>
              <a:ext cx="1093775" cy="1695650"/>
            </a:xfrm>
            <a:custGeom>
              <a:avLst/>
              <a:gdLst/>
              <a:ahLst/>
              <a:cxnLst/>
              <a:rect l="l" t="t" r="r" b="b"/>
              <a:pathLst>
                <a:path w="43751" h="67826" extrusionOk="0">
                  <a:moveTo>
                    <a:pt x="4559" y="1"/>
                  </a:moveTo>
                  <a:cubicBezTo>
                    <a:pt x="4500" y="1"/>
                    <a:pt x="4442" y="3"/>
                    <a:pt x="4383" y="8"/>
                  </a:cubicBezTo>
                  <a:lnTo>
                    <a:pt x="1" y="367"/>
                  </a:lnTo>
                  <a:lnTo>
                    <a:pt x="37043" y="39288"/>
                  </a:lnTo>
                  <a:lnTo>
                    <a:pt x="16103" y="67826"/>
                  </a:lnTo>
                  <a:lnTo>
                    <a:pt x="20501" y="67540"/>
                  </a:lnTo>
                  <a:cubicBezTo>
                    <a:pt x="21117" y="67499"/>
                    <a:pt x="21686" y="67197"/>
                    <a:pt x="22066" y="66710"/>
                  </a:cubicBezTo>
                  <a:lnTo>
                    <a:pt x="43078" y="39695"/>
                  </a:lnTo>
                  <a:cubicBezTo>
                    <a:pt x="43750" y="38829"/>
                    <a:pt x="43669" y="37598"/>
                    <a:pt x="42888" y="36830"/>
                  </a:cubicBezTo>
                  <a:lnTo>
                    <a:pt x="6073" y="621"/>
                  </a:lnTo>
                  <a:cubicBezTo>
                    <a:pt x="5667" y="222"/>
                    <a:pt x="5123" y="1"/>
                    <a:pt x="455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12" name="Google Shape;712;p45"/>
            <p:cNvSpPr/>
            <p:nvPr/>
          </p:nvSpPr>
          <p:spPr>
            <a:xfrm>
              <a:off x="3330225" y="2736275"/>
              <a:ext cx="1441600" cy="1686475"/>
            </a:xfrm>
            <a:custGeom>
              <a:avLst/>
              <a:gdLst/>
              <a:ahLst/>
              <a:cxnLst/>
              <a:rect l="l" t="t" r="r" b="b"/>
              <a:pathLst>
                <a:path w="57664" h="67459" extrusionOk="0">
                  <a:moveTo>
                    <a:pt x="18556" y="0"/>
                  </a:moveTo>
                  <a:cubicBezTo>
                    <a:pt x="17739" y="0"/>
                    <a:pt x="16929" y="407"/>
                    <a:pt x="16462" y="1180"/>
                  </a:cubicBezTo>
                  <a:lnTo>
                    <a:pt x="561" y="27532"/>
                  </a:lnTo>
                  <a:cubicBezTo>
                    <a:pt x="0" y="28461"/>
                    <a:pt x="120" y="29648"/>
                    <a:pt x="855" y="30446"/>
                  </a:cubicBezTo>
                  <a:lnTo>
                    <a:pt x="11200" y="41684"/>
                  </a:lnTo>
                  <a:cubicBezTo>
                    <a:pt x="11615" y="42135"/>
                    <a:pt x="11845" y="42726"/>
                    <a:pt x="11845" y="43338"/>
                  </a:cubicBezTo>
                  <a:lnTo>
                    <a:pt x="11845" y="53301"/>
                  </a:lnTo>
                  <a:cubicBezTo>
                    <a:pt x="11845" y="54676"/>
                    <a:pt x="12967" y="55744"/>
                    <a:pt x="14281" y="55744"/>
                  </a:cubicBezTo>
                  <a:cubicBezTo>
                    <a:pt x="14442" y="55744"/>
                    <a:pt x="14606" y="55728"/>
                    <a:pt x="14772" y="55694"/>
                  </a:cubicBezTo>
                  <a:lnTo>
                    <a:pt x="21041" y="54423"/>
                  </a:lnTo>
                  <a:cubicBezTo>
                    <a:pt x="21203" y="54390"/>
                    <a:pt x="21365" y="54374"/>
                    <a:pt x="21526" y="54374"/>
                  </a:cubicBezTo>
                  <a:cubicBezTo>
                    <a:pt x="22209" y="54374"/>
                    <a:pt x="22869" y="54660"/>
                    <a:pt x="23337" y="55177"/>
                  </a:cubicBezTo>
                  <a:lnTo>
                    <a:pt x="33726" y="66656"/>
                  </a:lnTo>
                  <a:cubicBezTo>
                    <a:pt x="34212" y="67193"/>
                    <a:pt x="34874" y="67458"/>
                    <a:pt x="35534" y="67458"/>
                  </a:cubicBezTo>
                  <a:cubicBezTo>
                    <a:pt x="36261" y="67458"/>
                    <a:pt x="36986" y="67137"/>
                    <a:pt x="37472" y="66504"/>
                  </a:cubicBezTo>
                  <a:lnTo>
                    <a:pt x="56924" y="41162"/>
                  </a:lnTo>
                  <a:cubicBezTo>
                    <a:pt x="57664" y="40197"/>
                    <a:pt x="57583" y="38837"/>
                    <a:pt x="56733" y="37968"/>
                  </a:cubicBezTo>
                  <a:lnTo>
                    <a:pt x="20298" y="734"/>
                  </a:lnTo>
                  <a:cubicBezTo>
                    <a:pt x="19813" y="239"/>
                    <a:pt x="19182" y="0"/>
                    <a:pt x="18556" y="0"/>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grpSp>
        <p:nvGrpSpPr>
          <p:cNvPr id="719" name="Google Shape;719;p45"/>
          <p:cNvGrpSpPr/>
          <p:nvPr/>
        </p:nvGrpSpPr>
        <p:grpSpPr>
          <a:xfrm>
            <a:off x="10838767" y="5286067"/>
            <a:ext cx="414800" cy="427733"/>
            <a:chOff x="4035150" y="1187900"/>
            <a:chExt cx="311100" cy="320800"/>
          </a:xfrm>
        </p:grpSpPr>
        <p:sp>
          <p:nvSpPr>
            <p:cNvPr id="720" name="Google Shape;720;p45"/>
            <p:cNvSpPr/>
            <p:nvPr/>
          </p:nvSpPr>
          <p:spPr>
            <a:xfrm>
              <a:off x="4035150" y="1187900"/>
              <a:ext cx="148725" cy="318675"/>
            </a:xfrm>
            <a:custGeom>
              <a:avLst/>
              <a:gdLst/>
              <a:ahLst/>
              <a:cxnLst/>
              <a:rect l="l" t="t" r="r" b="b"/>
              <a:pathLst>
                <a:path w="5949" h="12747" extrusionOk="0">
                  <a:moveTo>
                    <a:pt x="2695" y="1"/>
                  </a:moveTo>
                  <a:cubicBezTo>
                    <a:pt x="2418" y="1"/>
                    <a:pt x="2169" y="191"/>
                    <a:pt x="2103" y="470"/>
                  </a:cubicBezTo>
                  <a:lnTo>
                    <a:pt x="77" y="9074"/>
                  </a:lnTo>
                  <a:cubicBezTo>
                    <a:pt x="1" y="9397"/>
                    <a:pt x="199" y="9723"/>
                    <a:pt x="522" y="9803"/>
                  </a:cubicBezTo>
                  <a:lnTo>
                    <a:pt x="2308" y="10248"/>
                  </a:lnTo>
                  <a:lnTo>
                    <a:pt x="2980" y="10344"/>
                  </a:lnTo>
                  <a:lnTo>
                    <a:pt x="3578" y="12143"/>
                  </a:lnTo>
                  <a:cubicBezTo>
                    <a:pt x="3650" y="12360"/>
                    <a:pt x="3836" y="12517"/>
                    <a:pt x="4062" y="12552"/>
                  </a:cubicBezTo>
                  <a:lnTo>
                    <a:pt x="5298" y="12747"/>
                  </a:lnTo>
                  <a:lnTo>
                    <a:pt x="5817" y="11544"/>
                  </a:lnTo>
                  <a:lnTo>
                    <a:pt x="5948" y="539"/>
                  </a:lnTo>
                  <a:lnTo>
                    <a:pt x="2797" y="9"/>
                  </a:lnTo>
                  <a:cubicBezTo>
                    <a:pt x="2763" y="3"/>
                    <a:pt x="2729" y="1"/>
                    <a:pt x="269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21" name="Google Shape;721;p45"/>
            <p:cNvSpPr/>
            <p:nvPr/>
          </p:nvSpPr>
          <p:spPr>
            <a:xfrm>
              <a:off x="4074150" y="1194575"/>
              <a:ext cx="272100" cy="314125"/>
            </a:xfrm>
            <a:custGeom>
              <a:avLst/>
              <a:gdLst/>
              <a:ahLst/>
              <a:cxnLst/>
              <a:rect l="l" t="t" r="r" b="b"/>
              <a:pathLst>
                <a:path w="10884" h="12565" extrusionOk="0">
                  <a:moveTo>
                    <a:pt x="2950" y="1"/>
                  </a:moveTo>
                  <a:cubicBezTo>
                    <a:pt x="2672" y="1"/>
                    <a:pt x="2422" y="188"/>
                    <a:pt x="2350" y="466"/>
                  </a:cubicBezTo>
                  <a:lnTo>
                    <a:pt x="93" y="9191"/>
                  </a:lnTo>
                  <a:cubicBezTo>
                    <a:pt x="1" y="9549"/>
                    <a:pt x="240" y="9909"/>
                    <a:pt x="607" y="9961"/>
                  </a:cubicBezTo>
                  <a:lnTo>
                    <a:pt x="2581" y="10243"/>
                  </a:lnTo>
                  <a:cubicBezTo>
                    <a:pt x="2834" y="10279"/>
                    <a:pt x="3039" y="10466"/>
                    <a:pt x="3097" y="10715"/>
                  </a:cubicBezTo>
                  <a:lnTo>
                    <a:pt x="3423" y="12086"/>
                  </a:lnTo>
                  <a:cubicBezTo>
                    <a:pt x="3495" y="12391"/>
                    <a:pt x="3761" y="12565"/>
                    <a:pt x="4031" y="12565"/>
                  </a:cubicBezTo>
                  <a:cubicBezTo>
                    <a:pt x="4210" y="12565"/>
                    <a:pt x="4391" y="12488"/>
                    <a:pt x="4518" y="12324"/>
                  </a:cubicBezTo>
                  <a:lnTo>
                    <a:pt x="5545" y="10997"/>
                  </a:lnTo>
                  <a:cubicBezTo>
                    <a:pt x="5664" y="10843"/>
                    <a:pt x="5845" y="10756"/>
                    <a:pt x="6036" y="10756"/>
                  </a:cubicBezTo>
                  <a:cubicBezTo>
                    <a:pt x="6065" y="10756"/>
                    <a:pt x="6094" y="10758"/>
                    <a:pt x="6123" y="10762"/>
                  </a:cubicBezTo>
                  <a:lnTo>
                    <a:pt x="8129" y="11042"/>
                  </a:lnTo>
                  <a:cubicBezTo>
                    <a:pt x="8158" y="11046"/>
                    <a:pt x="8187" y="11048"/>
                    <a:pt x="8216" y="11048"/>
                  </a:cubicBezTo>
                  <a:cubicBezTo>
                    <a:pt x="8499" y="11048"/>
                    <a:pt x="8751" y="10853"/>
                    <a:pt x="8819" y="10569"/>
                  </a:cubicBezTo>
                  <a:lnTo>
                    <a:pt x="10803" y="2192"/>
                  </a:lnTo>
                  <a:cubicBezTo>
                    <a:pt x="10884" y="1850"/>
                    <a:pt x="10664" y="1508"/>
                    <a:pt x="10319" y="1440"/>
                  </a:cubicBezTo>
                  <a:lnTo>
                    <a:pt x="3072" y="13"/>
                  </a:lnTo>
                  <a:cubicBezTo>
                    <a:pt x="3031" y="4"/>
                    <a:pt x="2990" y="1"/>
                    <a:pt x="2950"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2" name="矩形 1"/>
          <p:cNvSpPr/>
          <p:nvPr/>
        </p:nvSpPr>
        <p:spPr>
          <a:xfrm>
            <a:off x="3942382" y="3429001"/>
            <a:ext cx="3939540" cy="1231106"/>
          </a:xfrm>
          <a:prstGeom prst="rect">
            <a:avLst/>
          </a:prstGeom>
          <a:noFill/>
        </p:spPr>
        <p:txBody>
          <a:bodyPr wrap="none" lIns="121920" tIns="60960" rIns="121920" bIns="60960">
            <a:spAutoFit/>
          </a:bodyPr>
          <a:lstStyle/>
          <a:p>
            <a:pPr algn="ctr" defTabSz="1219170">
              <a:buClr>
                <a:srgbClr val="000000"/>
              </a:buClr>
            </a:pPr>
            <a:r>
              <a:rPr lang="zh-TW" altLang="en-US" sz="7200"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rPr>
              <a:t>興趣測驗</a:t>
            </a:r>
          </a:p>
        </p:txBody>
      </p:sp>
      <p:sp>
        <p:nvSpPr>
          <p:cNvPr id="17" name="Google Shape;18;p2"/>
          <p:cNvSpPr/>
          <p:nvPr/>
        </p:nvSpPr>
        <p:spPr>
          <a:xfrm rot="21187986">
            <a:off x="-665208" y="4532671"/>
            <a:ext cx="2009864" cy="2009864"/>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19" name="Google Shape;648;p42"/>
          <p:cNvGrpSpPr/>
          <p:nvPr/>
        </p:nvGrpSpPr>
        <p:grpSpPr>
          <a:xfrm rot="-858227">
            <a:off x="1566500" y="3306209"/>
            <a:ext cx="1064003" cy="900000"/>
            <a:chOff x="1477075" y="1122475"/>
            <a:chExt cx="237775" cy="201125"/>
          </a:xfrm>
        </p:grpSpPr>
        <p:sp>
          <p:nvSpPr>
            <p:cNvPr id="20" name="Google Shape;649;p42"/>
            <p:cNvSpPr/>
            <p:nvPr/>
          </p:nvSpPr>
          <p:spPr>
            <a:xfrm>
              <a:off x="1513700" y="1122475"/>
              <a:ext cx="201150" cy="201125"/>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1" name="Google Shape;650;p42"/>
            <p:cNvSpPr/>
            <p:nvPr/>
          </p:nvSpPr>
          <p:spPr>
            <a:xfrm>
              <a:off x="1477075" y="1122475"/>
              <a:ext cx="201100" cy="201125"/>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chemeClr val="lt2"/>
                </a:gs>
                <a:gs pos="100000">
                  <a:schemeClr val="accent3"/>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2" name="Google Shape;651;p42"/>
            <p:cNvSpPr/>
            <p:nvPr/>
          </p:nvSpPr>
          <p:spPr>
            <a:xfrm>
              <a:off x="1553450" y="1147650"/>
              <a:ext cx="48350" cy="48350"/>
            </a:xfrm>
            <a:custGeom>
              <a:avLst/>
              <a:gdLst/>
              <a:ahLst/>
              <a:cxnLst/>
              <a:rect l="l" t="t" r="r" b="b"/>
              <a:pathLst>
                <a:path w="1934" h="1934" extrusionOk="0">
                  <a:moveTo>
                    <a:pt x="967" y="0"/>
                  </a:moveTo>
                  <a:cubicBezTo>
                    <a:pt x="434" y="0"/>
                    <a:pt x="1" y="433"/>
                    <a:pt x="1" y="968"/>
                  </a:cubicBezTo>
                  <a:cubicBezTo>
                    <a:pt x="1" y="1501"/>
                    <a:pt x="434" y="1934"/>
                    <a:pt x="967" y="1934"/>
                  </a:cubicBezTo>
                  <a:cubicBezTo>
                    <a:pt x="1500" y="1934"/>
                    <a:pt x="1933" y="1501"/>
                    <a:pt x="1933" y="968"/>
                  </a:cubicBezTo>
                  <a:cubicBezTo>
                    <a:pt x="1933" y="433"/>
                    <a:pt x="1501" y="0"/>
                    <a:pt x="96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3" name="Google Shape;652;p42"/>
            <p:cNvSpPr/>
            <p:nvPr/>
          </p:nvSpPr>
          <p:spPr>
            <a:xfrm>
              <a:off x="1527250" y="1203250"/>
              <a:ext cx="100750" cy="91900"/>
            </a:xfrm>
            <a:custGeom>
              <a:avLst/>
              <a:gdLst/>
              <a:ahLst/>
              <a:cxnLst/>
              <a:rect l="l" t="t" r="r" b="b"/>
              <a:pathLst>
                <a:path w="4030" h="3676" extrusionOk="0">
                  <a:moveTo>
                    <a:pt x="2015" y="1"/>
                  </a:moveTo>
                  <a:cubicBezTo>
                    <a:pt x="902" y="1"/>
                    <a:pt x="0" y="903"/>
                    <a:pt x="0" y="2015"/>
                  </a:cubicBezTo>
                  <a:lnTo>
                    <a:pt x="0" y="3443"/>
                  </a:lnTo>
                  <a:cubicBezTo>
                    <a:pt x="0" y="3572"/>
                    <a:pt x="104" y="3675"/>
                    <a:pt x="233" y="3675"/>
                  </a:cubicBezTo>
                  <a:lnTo>
                    <a:pt x="3796" y="3675"/>
                  </a:lnTo>
                  <a:cubicBezTo>
                    <a:pt x="3925" y="3675"/>
                    <a:pt x="4030" y="3572"/>
                    <a:pt x="4030" y="3443"/>
                  </a:cubicBezTo>
                  <a:lnTo>
                    <a:pt x="4030" y="2015"/>
                  </a:lnTo>
                  <a:cubicBezTo>
                    <a:pt x="4030" y="903"/>
                    <a:pt x="3128" y="1"/>
                    <a:pt x="201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grpSp>
        <p:nvGrpSpPr>
          <p:cNvPr id="24" name="群組 23">
            <a:extLst>
              <a:ext uri="{FF2B5EF4-FFF2-40B4-BE49-F238E27FC236}">
                <a16:creationId xmlns:a16="http://schemas.microsoft.com/office/drawing/2014/main" id="{A2C40127-4A14-4FDE-BBBE-7307DFCD395A}"/>
              </a:ext>
            </a:extLst>
          </p:cNvPr>
          <p:cNvGrpSpPr/>
          <p:nvPr/>
        </p:nvGrpSpPr>
        <p:grpSpPr>
          <a:xfrm rot="229266">
            <a:off x="3021240" y="1532146"/>
            <a:ext cx="801148" cy="723010"/>
            <a:chOff x="13967418" y="321188"/>
            <a:chExt cx="1416109" cy="1277992"/>
          </a:xfrm>
        </p:grpSpPr>
        <p:grpSp>
          <p:nvGrpSpPr>
            <p:cNvPr id="25" name="群組 24">
              <a:extLst>
                <a:ext uri="{FF2B5EF4-FFF2-40B4-BE49-F238E27FC236}">
                  <a16:creationId xmlns:a16="http://schemas.microsoft.com/office/drawing/2014/main" id="{EDE1F154-CB0E-4126-95F0-E86CBC6536E2}"/>
                </a:ext>
              </a:extLst>
            </p:cNvPr>
            <p:cNvGrpSpPr/>
            <p:nvPr/>
          </p:nvGrpSpPr>
          <p:grpSpPr>
            <a:xfrm>
              <a:off x="13967418" y="321188"/>
              <a:ext cx="1416109" cy="1277992"/>
              <a:chOff x="12060642" y="1718665"/>
              <a:chExt cx="1676238" cy="1512745"/>
            </a:xfrm>
          </p:grpSpPr>
          <p:sp>
            <p:nvSpPr>
              <p:cNvPr id="27" name="Google Shape;852;p48">
                <a:extLst>
                  <a:ext uri="{FF2B5EF4-FFF2-40B4-BE49-F238E27FC236}">
                    <a16:creationId xmlns:a16="http://schemas.microsoft.com/office/drawing/2014/main" id="{E88F9971-ED80-4F80-B4A3-5A4C9FEF026A}"/>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28" name="Google Shape;853;p48">
                <a:extLst>
                  <a:ext uri="{FF2B5EF4-FFF2-40B4-BE49-F238E27FC236}">
                    <a16:creationId xmlns:a16="http://schemas.microsoft.com/office/drawing/2014/main" id="{B06C8A69-8A20-49F1-AE30-A568CDFB4167}"/>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sp>
          <p:nvSpPr>
            <p:cNvPr id="26" name="school-building_46763">
              <a:extLst>
                <a:ext uri="{FF2B5EF4-FFF2-40B4-BE49-F238E27FC236}">
                  <a16:creationId xmlns:a16="http://schemas.microsoft.com/office/drawing/2014/main" id="{6B6FFB7E-F928-474D-AAD4-2B024FD02DB6}"/>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grpSp>
        <p:nvGrpSpPr>
          <p:cNvPr id="29" name="群組 28">
            <a:extLst>
              <a:ext uri="{FF2B5EF4-FFF2-40B4-BE49-F238E27FC236}">
                <a16:creationId xmlns:a16="http://schemas.microsoft.com/office/drawing/2014/main" id="{230EDB46-5A9C-431F-8AFE-BBBA765F1CBC}"/>
              </a:ext>
            </a:extLst>
          </p:cNvPr>
          <p:cNvGrpSpPr/>
          <p:nvPr/>
        </p:nvGrpSpPr>
        <p:grpSpPr>
          <a:xfrm>
            <a:off x="8231124" y="1359889"/>
            <a:ext cx="671677" cy="595649"/>
            <a:chOff x="13432310" y="1974148"/>
            <a:chExt cx="1415037" cy="1254867"/>
          </a:xfrm>
        </p:grpSpPr>
        <p:grpSp>
          <p:nvGrpSpPr>
            <p:cNvPr id="30" name="群組 29">
              <a:extLst>
                <a:ext uri="{FF2B5EF4-FFF2-40B4-BE49-F238E27FC236}">
                  <a16:creationId xmlns:a16="http://schemas.microsoft.com/office/drawing/2014/main" id="{6F30878B-E1C7-4A1F-9AB4-8FD3390EBEEC}"/>
                </a:ext>
              </a:extLst>
            </p:cNvPr>
            <p:cNvGrpSpPr/>
            <p:nvPr/>
          </p:nvGrpSpPr>
          <p:grpSpPr>
            <a:xfrm>
              <a:off x="13432310" y="1974148"/>
              <a:ext cx="1415037" cy="1254867"/>
              <a:chOff x="12061735" y="1762399"/>
              <a:chExt cx="1674966" cy="1485374"/>
            </a:xfrm>
          </p:grpSpPr>
          <p:sp>
            <p:nvSpPr>
              <p:cNvPr id="32" name="Google Shape;852;p48">
                <a:extLst>
                  <a:ext uri="{FF2B5EF4-FFF2-40B4-BE49-F238E27FC236}">
                    <a16:creationId xmlns:a16="http://schemas.microsoft.com/office/drawing/2014/main" id="{957B736A-79C5-4A34-89F1-894E209FA380}"/>
                  </a:ext>
                </a:extLst>
              </p:cNvPr>
              <p:cNvSpPr/>
              <p:nvPr/>
            </p:nvSpPr>
            <p:spPr>
              <a:xfrm rot="20741747">
                <a:off x="12281996" y="1762399"/>
                <a:ext cx="1454705" cy="1454526"/>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33" name="Google Shape;853;p48">
                <a:extLst>
                  <a:ext uri="{FF2B5EF4-FFF2-40B4-BE49-F238E27FC236}">
                    <a16:creationId xmlns:a16="http://schemas.microsoft.com/office/drawing/2014/main" id="{D960D7E6-6D31-42EA-999C-7DD26A25C36D}"/>
                  </a:ext>
                </a:extLst>
              </p:cNvPr>
              <p:cNvSpPr/>
              <p:nvPr/>
            </p:nvSpPr>
            <p:spPr>
              <a:xfrm rot="20741747">
                <a:off x="12061735" y="1793247"/>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sp>
          <p:nvSpPr>
            <p:cNvPr id="31" name="college-graduation_72607">
              <a:extLst>
                <a:ext uri="{FF2B5EF4-FFF2-40B4-BE49-F238E27FC236}">
                  <a16:creationId xmlns:a16="http://schemas.microsoft.com/office/drawing/2014/main" id="{A6B18011-74AD-4989-9D62-D40B508D8C98}"/>
                </a:ext>
              </a:extLst>
            </p:cNvPr>
            <p:cNvSpPr/>
            <p:nvPr/>
          </p:nvSpPr>
          <p:spPr>
            <a:xfrm rot="20796636">
              <a:off x="13632380" y="2227675"/>
              <a:ext cx="911165" cy="776010"/>
            </a:xfrm>
            <a:custGeom>
              <a:avLst/>
              <a:gdLst>
                <a:gd name="T0" fmla="*/ 8177 w 8189"/>
                <a:gd name="T1" fmla="*/ 3501 h 4809"/>
                <a:gd name="T2" fmla="*/ 8102 w 8189"/>
                <a:gd name="T3" fmla="*/ 2893 h 4809"/>
                <a:gd name="T4" fmla="*/ 8061 w 8189"/>
                <a:gd name="T5" fmla="*/ 2558 h 4809"/>
                <a:gd name="T6" fmla="*/ 8052 w 8189"/>
                <a:gd name="T7" fmla="*/ 2494 h 4809"/>
                <a:gd name="T8" fmla="*/ 7965 w 8189"/>
                <a:gd name="T9" fmla="*/ 2385 h 4809"/>
                <a:gd name="T10" fmla="*/ 7901 w 8189"/>
                <a:gd name="T11" fmla="*/ 2372 h 4809"/>
                <a:gd name="T12" fmla="*/ 7893 w 8189"/>
                <a:gd name="T13" fmla="*/ 2369 h 4809"/>
                <a:gd name="T14" fmla="*/ 7893 w 8189"/>
                <a:gd name="T15" fmla="*/ 1546 h 4809"/>
                <a:gd name="T16" fmla="*/ 7890 w 8189"/>
                <a:gd name="T17" fmla="*/ 1460 h 4809"/>
                <a:gd name="T18" fmla="*/ 7743 w 8189"/>
                <a:gd name="T19" fmla="*/ 1285 h 4809"/>
                <a:gd name="T20" fmla="*/ 7721 w 8189"/>
                <a:gd name="T21" fmla="*/ 1278 h 4809"/>
                <a:gd name="T22" fmla="*/ 4082 w 8189"/>
                <a:gd name="T23" fmla="*/ 40 h 4809"/>
                <a:gd name="T24" fmla="*/ 4019 w 8189"/>
                <a:gd name="T25" fmla="*/ 18 h 4809"/>
                <a:gd name="T26" fmla="*/ 3845 w 8189"/>
                <a:gd name="T27" fmla="*/ 34 h 4809"/>
                <a:gd name="T28" fmla="*/ 203 w 8189"/>
                <a:gd name="T29" fmla="*/ 1273 h 4809"/>
                <a:gd name="T30" fmla="*/ 64 w 8189"/>
                <a:gd name="T31" fmla="*/ 1359 h 4809"/>
                <a:gd name="T32" fmla="*/ 72 w 8189"/>
                <a:gd name="T33" fmla="*/ 1638 h 4809"/>
                <a:gd name="T34" fmla="*/ 186 w 8189"/>
                <a:gd name="T35" fmla="*/ 1709 h 4809"/>
                <a:gd name="T36" fmla="*/ 842 w 8189"/>
                <a:gd name="T37" fmla="*/ 1932 h 4809"/>
                <a:gd name="T38" fmla="*/ 1167 w 8189"/>
                <a:gd name="T39" fmla="*/ 2043 h 4809"/>
                <a:gd name="T40" fmla="*/ 1238 w 8189"/>
                <a:gd name="T41" fmla="*/ 2068 h 4809"/>
                <a:gd name="T42" fmla="*/ 1239 w 8189"/>
                <a:gd name="T43" fmla="*/ 2568 h 4809"/>
                <a:gd name="T44" fmla="*/ 1239 w 8189"/>
                <a:gd name="T45" fmla="*/ 3375 h 4809"/>
                <a:gd name="T46" fmla="*/ 1239 w 8189"/>
                <a:gd name="T47" fmla="*/ 4226 h 4809"/>
                <a:gd name="T48" fmla="*/ 1350 w 8189"/>
                <a:gd name="T49" fmla="*/ 4418 h 4809"/>
                <a:gd name="T50" fmla="*/ 1532 w 8189"/>
                <a:gd name="T51" fmla="*/ 4475 h 4809"/>
                <a:gd name="T52" fmla="*/ 1738 w 8189"/>
                <a:gd name="T53" fmla="*/ 4526 h 4809"/>
                <a:gd name="T54" fmla="*/ 3394 w 8189"/>
                <a:gd name="T55" fmla="*/ 4775 h 4809"/>
                <a:gd name="T56" fmla="*/ 5046 w 8189"/>
                <a:gd name="T57" fmla="*/ 4728 h 4809"/>
                <a:gd name="T58" fmla="*/ 5875 w 8189"/>
                <a:gd name="T59" fmla="*/ 4593 h 4809"/>
                <a:gd name="T60" fmla="*/ 6288 w 8189"/>
                <a:gd name="T61" fmla="*/ 4498 h 4809"/>
                <a:gd name="T62" fmla="*/ 6494 w 8189"/>
                <a:gd name="T63" fmla="*/ 4444 h 4809"/>
                <a:gd name="T64" fmla="*/ 6623 w 8189"/>
                <a:gd name="T65" fmla="*/ 4365 h 4809"/>
                <a:gd name="T66" fmla="*/ 6672 w 8189"/>
                <a:gd name="T67" fmla="*/ 4167 h 4809"/>
                <a:gd name="T68" fmla="*/ 6672 w 8189"/>
                <a:gd name="T69" fmla="*/ 3928 h 4809"/>
                <a:gd name="T70" fmla="*/ 6672 w 8189"/>
                <a:gd name="T71" fmla="*/ 3145 h 4809"/>
                <a:gd name="T72" fmla="*/ 6672 w 8189"/>
                <a:gd name="T73" fmla="*/ 2067 h 4809"/>
                <a:gd name="T74" fmla="*/ 7364 w 8189"/>
                <a:gd name="T75" fmla="*/ 1831 h 4809"/>
                <a:gd name="T76" fmla="*/ 7453 w 8189"/>
                <a:gd name="T77" fmla="*/ 1801 h 4809"/>
                <a:gd name="T78" fmla="*/ 7453 w 8189"/>
                <a:gd name="T79" fmla="*/ 2287 h 4809"/>
                <a:gd name="T80" fmla="*/ 7453 w 8189"/>
                <a:gd name="T81" fmla="*/ 2362 h 4809"/>
                <a:gd name="T82" fmla="*/ 7448 w 8189"/>
                <a:gd name="T83" fmla="*/ 2372 h 4809"/>
                <a:gd name="T84" fmla="*/ 7291 w 8189"/>
                <a:gd name="T85" fmla="*/ 2509 h 4809"/>
                <a:gd name="T86" fmla="*/ 7281 w 8189"/>
                <a:gd name="T87" fmla="*/ 2585 h 4809"/>
                <a:gd name="T88" fmla="*/ 7237 w 8189"/>
                <a:gd name="T89" fmla="*/ 2944 h 4809"/>
                <a:gd name="T90" fmla="*/ 7188 w 8189"/>
                <a:gd name="T91" fmla="*/ 3343 h 4809"/>
                <a:gd name="T92" fmla="*/ 7173 w 8189"/>
                <a:gd name="T93" fmla="*/ 3468 h 4809"/>
                <a:gd name="T94" fmla="*/ 7180 w 8189"/>
                <a:gd name="T95" fmla="*/ 3581 h 4809"/>
                <a:gd name="T96" fmla="*/ 7340 w 8189"/>
                <a:gd name="T97" fmla="*/ 3673 h 4809"/>
                <a:gd name="T98" fmla="*/ 7476 w 8189"/>
                <a:gd name="T99" fmla="*/ 3673 h 4809"/>
                <a:gd name="T100" fmla="*/ 7884 w 8189"/>
                <a:gd name="T101" fmla="*/ 3673 h 4809"/>
                <a:gd name="T102" fmla="*/ 8016 w 8189"/>
                <a:gd name="T103" fmla="*/ 3673 h 4809"/>
                <a:gd name="T104" fmla="*/ 8177 w 8189"/>
                <a:gd name="T105" fmla="*/ 3501 h 4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189" h="4809">
                  <a:moveTo>
                    <a:pt x="8177" y="3501"/>
                  </a:moveTo>
                  <a:cubicBezTo>
                    <a:pt x="8152" y="3299"/>
                    <a:pt x="8127" y="3096"/>
                    <a:pt x="8102" y="2893"/>
                  </a:cubicBezTo>
                  <a:cubicBezTo>
                    <a:pt x="8088" y="2781"/>
                    <a:pt x="8074" y="2670"/>
                    <a:pt x="8061" y="2558"/>
                  </a:cubicBezTo>
                  <a:cubicBezTo>
                    <a:pt x="8058" y="2537"/>
                    <a:pt x="8057" y="2515"/>
                    <a:pt x="8052" y="2494"/>
                  </a:cubicBezTo>
                  <a:cubicBezTo>
                    <a:pt x="8043" y="2447"/>
                    <a:pt x="8010" y="2405"/>
                    <a:pt x="7965" y="2385"/>
                  </a:cubicBezTo>
                  <a:cubicBezTo>
                    <a:pt x="7945" y="2376"/>
                    <a:pt x="7923" y="2372"/>
                    <a:pt x="7901" y="2372"/>
                  </a:cubicBezTo>
                  <a:cubicBezTo>
                    <a:pt x="7896" y="2372"/>
                    <a:pt x="7893" y="2374"/>
                    <a:pt x="7893" y="2369"/>
                  </a:cubicBezTo>
                  <a:lnTo>
                    <a:pt x="7893" y="1546"/>
                  </a:lnTo>
                  <a:cubicBezTo>
                    <a:pt x="7893" y="1517"/>
                    <a:pt x="7894" y="1488"/>
                    <a:pt x="7890" y="1460"/>
                  </a:cubicBezTo>
                  <a:cubicBezTo>
                    <a:pt x="7878" y="1380"/>
                    <a:pt x="7820" y="1311"/>
                    <a:pt x="7743" y="1285"/>
                  </a:cubicBezTo>
                  <a:cubicBezTo>
                    <a:pt x="7736" y="1283"/>
                    <a:pt x="7728" y="1280"/>
                    <a:pt x="7721" y="1278"/>
                  </a:cubicBezTo>
                  <a:lnTo>
                    <a:pt x="4082" y="40"/>
                  </a:lnTo>
                  <a:cubicBezTo>
                    <a:pt x="4061" y="32"/>
                    <a:pt x="4040" y="25"/>
                    <a:pt x="4019" y="18"/>
                  </a:cubicBezTo>
                  <a:cubicBezTo>
                    <a:pt x="3957" y="0"/>
                    <a:pt x="3902" y="14"/>
                    <a:pt x="3845" y="34"/>
                  </a:cubicBezTo>
                  <a:lnTo>
                    <a:pt x="203" y="1273"/>
                  </a:lnTo>
                  <a:cubicBezTo>
                    <a:pt x="150" y="1291"/>
                    <a:pt x="100" y="1312"/>
                    <a:pt x="64" y="1359"/>
                  </a:cubicBezTo>
                  <a:cubicBezTo>
                    <a:pt x="0" y="1441"/>
                    <a:pt x="3" y="1560"/>
                    <a:pt x="72" y="1638"/>
                  </a:cubicBezTo>
                  <a:cubicBezTo>
                    <a:pt x="102" y="1674"/>
                    <a:pt x="142" y="1694"/>
                    <a:pt x="186" y="1709"/>
                  </a:cubicBezTo>
                  <a:cubicBezTo>
                    <a:pt x="404" y="1783"/>
                    <a:pt x="623" y="1858"/>
                    <a:pt x="842" y="1932"/>
                  </a:cubicBezTo>
                  <a:cubicBezTo>
                    <a:pt x="950" y="1969"/>
                    <a:pt x="1059" y="2006"/>
                    <a:pt x="1167" y="2043"/>
                  </a:cubicBezTo>
                  <a:cubicBezTo>
                    <a:pt x="1190" y="2050"/>
                    <a:pt x="1238" y="2068"/>
                    <a:pt x="1238" y="2068"/>
                  </a:cubicBezTo>
                  <a:lnTo>
                    <a:pt x="1239" y="2568"/>
                  </a:lnTo>
                  <a:lnTo>
                    <a:pt x="1239" y="3375"/>
                  </a:lnTo>
                  <a:lnTo>
                    <a:pt x="1239" y="4226"/>
                  </a:lnTo>
                  <a:cubicBezTo>
                    <a:pt x="1239" y="4305"/>
                    <a:pt x="1281" y="4379"/>
                    <a:pt x="1350" y="4418"/>
                  </a:cubicBezTo>
                  <a:cubicBezTo>
                    <a:pt x="1404" y="4449"/>
                    <a:pt x="1472" y="4459"/>
                    <a:pt x="1532" y="4475"/>
                  </a:cubicBezTo>
                  <a:cubicBezTo>
                    <a:pt x="1600" y="4493"/>
                    <a:pt x="1669" y="4510"/>
                    <a:pt x="1738" y="4526"/>
                  </a:cubicBezTo>
                  <a:cubicBezTo>
                    <a:pt x="2281" y="4657"/>
                    <a:pt x="2836" y="4741"/>
                    <a:pt x="3394" y="4775"/>
                  </a:cubicBezTo>
                  <a:cubicBezTo>
                    <a:pt x="3944" y="4809"/>
                    <a:pt x="4498" y="4792"/>
                    <a:pt x="5046" y="4728"/>
                  </a:cubicBezTo>
                  <a:cubicBezTo>
                    <a:pt x="5324" y="4695"/>
                    <a:pt x="5601" y="4650"/>
                    <a:pt x="5875" y="4593"/>
                  </a:cubicBezTo>
                  <a:cubicBezTo>
                    <a:pt x="6013" y="4564"/>
                    <a:pt x="6151" y="4533"/>
                    <a:pt x="6288" y="4498"/>
                  </a:cubicBezTo>
                  <a:cubicBezTo>
                    <a:pt x="6357" y="4481"/>
                    <a:pt x="6425" y="4463"/>
                    <a:pt x="6494" y="4444"/>
                  </a:cubicBezTo>
                  <a:cubicBezTo>
                    <a:pt x="6545" y="4430"/>
                    <a:pt x="6589" y="4407"/>
                    <a:pt x="6623" y="4365"/>
                  </a:cubicBezTo>
                  <a:cubicBezTo>
                    <a:pt x="6671" y="4305"/>
                    <a:pt x="6672" y="4238"/>
                    <a:pt x="6672" y="4167"/>
                  </a:cubicBezTo>
                  <a:lnTo>
                    <a:pt x="6672" y="3928"/>
                  </a:lnTo>
                  <a:lnTo>
                    <a:pt x="6672" y="3145"/>
                  </a:lnTo>
                  <a:lnTo>
                    <a:pt x="6672" y="2067"/>
                  </a:lnTo>
                  <a:lnTo>
                    <a:pt x="7364" y="1831"/>
                  </a:lnTo>
                  <a:cubicBezTo>
                    <a:pt x="7393" y="1821"/>
                    <a:pt x="7423" y="1811"/>
                    <a:pt x="7453" y="1801"/>
                  </a:cubicBezTo>
                  <a:lnTo>
                    <a:pt x="7453" y="2287"/>
                  </a:lnTo>
                  <a:cubicBezTo>
                    <a:pt x="7453" y="2308"/>
                    <a:pt x="7453" y="2341"/>
                    <a:pt x="7453" y="2362"/>
                  </a:cubicBezTo>
                  <a:cubicBezTo>
                    <a:pt x="7453" y="2369"/>
                    <a:pt x="7454" y="2372"/>
                    <a:pt x="7448" y="2372"/>
                  </a:cubicBezTo>
                  <a:cubicBezTo>
                    <a:pt x="7368" y="2372"/>
                    <a:pt x="7301" y="2428"/>
                    <a:pt x="7291" y="2509"/>
                  </a:cubicBezTo>
                  <a:cubicBezTo>
                    <a:pt x="7288" y="2534"/>
                    <a:pt x="7285" y="2559"/>
                    <a:pt x="7281" y="2585"/>
                  </a:cubicBezTo>
                  <a:cubicBezTo>
                    <a:pt x="7267" y="2704"/>
                    <a:pt x="7252" y="2824"/>
                    <a:pt x="7237" y="2944"/>
                  </a:cubicBezTo>
                  <a:cubicBezTo>
                    <a:pt x="7221" y="3077"/>
                    <a:pt x="7204" y="3210"/>
                    <a:pt x="7188" y="3343"/>
                  </a:cubicBezTo>
                  <a:cubicBezTo>
                    <a:pt x="7183" y="3385"/>
                    <a:pt x="7178" y="3427"/>
                    <a:pt x="7173" y="3468"/>
                  </a:cubicBezTo>
                  <a:cubicBezTo>
                    <a:pt x="7168" y="3507"/>
                    <a:pt x="7164" y="3544"/>
                    <a:pt x="7180" y="3581"/>
                  </a:cubicBezTo>
                  <a:cubicBezTo>
                    <a:pt x="7209" y="3647"/>
                    <a:pt x="7272" y="3673"/>
                    <a:pt x="7340" y="3673"/>
                  </a:cubicBezTo>
                  <a:lnTo>
                    <a:pt x="7476" y="3673"/>
                  </a:lnTo>
                  <a:lnTo>
                    <a:pt x="7884" y="3673"/>
                  </a:lnTo>
                  <a:lnTo>
                    <a:pt x="8016" y="3673"/>
                  </a:lnTo>
                  <a:cubicBezTo>
                    <a:pt x="8110" y="3673"/>
                    <a:pt x="8189" y="3599"/>
                    <a:pt x="8177" y="350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cxnSp>
        <p:nvCxnSpPr>
          <p:cNvPr id="957" name="Google Shape;957;p50"/>
          <p:cNvCxnSpPr/>
          <p:nvPr/>
        </p:nvCxnSpPr>
        <p:spPr>
          <a:xfrm>
            <a:off x="5732900" y="6060251"/>
            <a:ext cx="5283200" cy="0"/>
          </a:xfrm>
          <a:prstGeom prst="straightConnector1">
            <a:avLst/>
          </a:prstGeom>
          <a:noFill/>
          <a:ln w="9525" cap="flat" cmpd="sng">
            <a:solidFill>
              <a:schemeClr val="dk2"/>
            </a:solidFill>
            <a:prstDash val="solid"/>
            <a:round/>
            <a:headEnd type="none" w="med" len="med"/>
            <a:tailEnd type="none" w="med" len="med"/>
          </a:ln>
        </p:spPr>
      </p:cxnSp>
      <p:sp>
        <p:nvSpPr>
          <p:cNvPr id="958" name="Google Shape;958;p50"/>
          <p:cNvSpPr/>
          <p:nvPr/>
        </p:nvSpPr>
        <p:spPr>
          <a:xfrm>
            <a:off x="11607700" y="6324433"/>
            <a:ext cx="673200" cy="609600"/>
          </a:xfrm>
          <a:prstGeom prst="roundRect">
            <a:avLst>
              <a:gd name="adj" fmla="val 0"/>
            </a:avLst>
          </a:pr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959" name="Google Shape;959;p50"/>
          <p:cNvGrpSpPr/>
          <p:nvPr/>
        </p:nvGrpSpPr>
        <p:grpSpPr>
          <a:xfrm rot="1960405">
            <a:off x="9929547" y="510087"/>
            <a:ext cx="1269608" cy="1187216"/>
            <a:chOff x="3385225" y="1725400"/>
            <a:chExt cx="698050" cy="652750"/>
          </a:xfrm>
        </p:grpSpPr>
        <p:sp>
          <p:nvSpPr>
            <p:cNvPr id="960" name="Google Shape;960;p50"/>
            <p:cNvSpPr/>
            <p:nvPr/>
          </p:nvSpPr>
          <p:spPr>
            <a:xfrm>
              <a:off x="3385225" y="1986375"/>
              <a:ext cx="514600" cy="391775"/>
            </a:xfrm>
            <a:custGeom>
              <a:avLst/>
              <a:gdLst/>
              <a:ahLst/>
              <a:cxnLst/>
              <a:rect l="l" t="t" r="r" b="b"/>
              <a:pathLst>
                <a:path w="20584" h="15671" extrusionOk="0">
                  <a:moveTo>
                    <a:pt x="2420" y="0"/>
                  </a:moveTo>
                  <a:lnTo>
                    <a:pt x="375" y="1304"/>
                  </a:lnTo>
                  <a:cubicBezTo>
                    <a:pt x="90" y="1486"/>
                    <a:pt x="1" y="1862"/>
                    <a:pt x="175" y="2153"/>
                  </a:cubicBezTo>
                  <a:lnTo>
                    <a:pt x="8078" y="15366"/>
                  </a:lnTo>
                  <a:cubicBezTo>
                    <a:pt x="8193" y="15558"/>
                    <a:pt x="8399" y="15671"/>
                    <a:pt x="8616" y="15671"/>
                  </a:cubicBezTo>
                  <a:cubicBezTo>
                    <a:pt x="8660" y="15671"/>
                    <a:pt x="8705" y="15666"/>
                    <a:pt x="8750" y="15656"/>
                  </a:cubicBezTo>
                  <a:lnTo>
                    <a:pt x="9796" y="15426"/>
                  </a:lnTo>
                  <a:lnTo>
                    <a:pt x="15151" y="11910"/>
                  </a:lnTo>
                  <a:lnTo>
                    <a:pt x="19211" y="13628"/>
                  </a:lnTo>
                  <a:cubicBezTo>
                    <a:pt x="19289" y="13661"/>
                    <a:pt x="19373" y="13678"/>
                    <a:pt x="19456" y="13678"/>
                  </a:cubicBezTo>
                  <a:cubicBezTo>
                    <a:pt x="19501" y="13678"/>
                    <a:pt x="19546" y="13673"/>
                    <a:pt x="19591" y="13664"/>
                  </a:cubicBezTo>
                  <a:lnTo>
                    <a:pt x="20583" y="13443"/>
                  </a:lnTo>
                  <a:lnTo>
                    <a:pt x="2420"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961" name="Google Shape;961;p50"/>
            <p:cNvSpPr/>
            <p:nvPr/>
          </p:nvSpPr>
          <p:spPr>
            <a:xfrm>
              <a:off x="3406300" y="1725400"/>
              <a:ext cx="676975" cy="646000"/>
            </a:xfrm>
            <a:custGeom>
              <a:avLst/>
              <a:gdLst/>
              <a:ahLst/>
              <a:cxnLst/>
              <a:rect l="l" t="t" r="r" b="b"/>
              <a:pathLst>
                <a:path w="27079" h="25840" extrusionOk="0">
                  <a:moveTo>
                    <a:pt x="18522" y="1"/>
                  </a:moveTo>
                  <a:cubicBezTo>
                    <a:pt x="18367" y="1"/>
                    <a:pt x="18210" y="43"/>
                    <a:pt x="18068" y="131"/>
                  </a:cubicBezTo>
                  <a:lnTo>
                    <a:pt x="520" y="11099"/>
                  </a:lnTo>
                  <a:cubicBezTo>
                    <a:pt x="125" y="11345"/>
                    <a:pt x="0" y="11860"/>
                    <a:pt x="236" y="12261"/>
                  </a:cubicBezTo>
                  <a:lnTo>
                    <a:pt x="8000" y="25418"/>
                  </a:lnTo>
                  <a:cubicBezTo>
                    <a:pt x="8160" y="25689"/>
                    <a:pt x="8445" y="25839"/>
                    <a:pt x="8738" y="25839"/>
                  </a:cubicBezTo>
                  <a:cubicBezTo>
                    <a:pt x="8899" y="25839"/>
                    <a:pt x="9062" y="25793"/>
                    <a:pt x="9208" y="25698"/>
                  </a:cubicBezTo>
                  <a:lnTo>
                    <a:pt x="14594" y="22161"/>
                  </a:lnTo>
                  <a:cubicBezTo>
                    <a:pt x="14735" y="22068"/>
                    <a:pt x="14899" y="22021"/>
                    <a:pt x="15063" y="22021"/>
                  </a:cubicBezTo>
                  <a:cubicBezTo>
                    <a:pt x="15184" y="22021"/>
                    <a:pt x="15306" y="22047"/>
                    <a:pt x="15419" y="22099"/>
                  </a:cubicBezTo>
                  <a:lnTo>
                    <a:pt x="19191" y="23822"/>
                  </a:lnTo>
                  <a:cubicBezTo>
                    <a:pt x="19308" y="23875"/>
                    <a:pt x="19429" y="23900"/>
                    <a:pt x="19547" y="23900"/>
                  </a:cubicBezTo>
                  <a:cubicBezTo>
                    <a:pt x="19982" y="23900"/>
                    <a:pt x="20377" y="23563"/>
                    <a:pt x="20403" y="23089"/>
                  </a:cubicBezTo>
                  <a:lnTo>
                    <a:pt x="20640" y="18715"/>
                  </a:lnTo>
                  <a:cubicBezTo>
                    <a:pt x="20656" y="18437"/>
                    <a:pt x="20804" y="18184"/>
                    <a:pt x="21039" y="18037"/>
                  </a:cubicBezTo>
                  <a:lnTo>
                    <a:pt x="26563" y="14556"/>
                  </a:lnTo>
                  <a:cubicBezTo>
                    <a:pt x="26953" y="14311"/>
                    <a:pt x="27079" y="13799"/>
                    <a:pt x="26846" y="13400"/>
                  </a:cubicBezTo>
                  <a:lnTo>
                    <a:pt x="19262" y="425"/>
                  </a:lnTo>
                  <a:cubicBezTo>
                    <a:pt x="19102" y="152"/>
                    <a:pt x="18816" y="1"/>
                    <a:pt x="18522"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grpSp>
        <p:nvGrpSpPr>
          <p:cNvPr id="962" name="Google Shape;962;p50"/>
          <p:cNvGrpSpPr/>
          <p:nvPr/>
        </p:nvGrpSpPr>
        <p:grpSpPr>
          <a:xfrm rot="-465638">
            <a:off x="10590231" y="561404"/>
            <a:ext cx="2018723" cy="1920963"/>
            <a:chOff x="1667725" y="2994800"/>
            <a:chExt cx="1109925" cy="1056175"/>
          </a:xfrm>
        </p:grpSpPr>
        <p:sp>
          <p:nvSpPr>
            <p:cNvPr id="963" name="Google Shape;963;p50"/>
            <p:cNvSpPr/>
            <p:nvPr/>
          </p:nvSpPr>
          <p:spPr>
            <a:xfrm>
              <a:off x="1667725" y="2994800"/>
              <a:ext cx="922550" cy="895350"/>
            </a:xfrm>
            <a:custGeom>
              <a:avLst/>
              <a:gdLst/>
              <a:ahLst/>
              <a:cxnLst/>
              <a:rect l="l" t="t" r="r" b="b"/>
              <a:pathLst>
                <a:path w="36902" h="35814" extrusionOk="0">
                  <a:moveTo>
                    <a:pt x="31342" y="1"/>
                  </a:moveTo>
                  <a:cubicBezTo>
                    <a:pt x="31091" y="1"/>
                    <a:pt x="30836" y="58"/>
                    <a:pt x="30598" y="178"/>
                  </a:cubicBezTo>
                  <a:lnTo>
                    <a:pt x="1129" y="14977"/>
                  </a:lnTo>
                  <a:cubicBezTo>
                    <a:pt x="343" y="15372"/>
                    <a:pt x="0" y="16312"/>
                    <a:pt x="349" y="17120"/>
                  </a:cubicBezTo>
                  <a:lnTo>
                    <a:pt x="2221" y="21464"/>
                  </a:lnTo>
                  <a:lnTo>
                    <a:pt x="4583" y="25134"/>
                  </a:lnTo>
                  <a:lnTo>
                    <a:pt x="1344" y="29269"/>
                  </a:lnTo>
                  <a:cubicBezTo>
                    <a:pt x="1087" y="29718"/>
                    <a:pt x="1055" y="30263"/>
                    <a:pt x="1258" y="30739"/>
                  </a:cubicBezTo>
                  <a:lnTo>
                    <a:pt x="3428" y="35813"/>
                  </a:lnTo>
                  <a:lnTo>
                    <a:pt x="11343" y="30399"/>
                  </a:lnTo>
                  <a:lnTo>
                    <a:pt x="36902" y="8671"/>
                  </a:lnTo>
                  <a:lnTo>
                    <a:pt x="35560" y="5194"/>
                  </a:lnTo>
                  <a:lnTo>
                    <a:pt x="32745" y="771"/>
                  </a:lnTo>
                  <a:cubicBezTo>
                    <a:pt x="32431" y="277"/>
                    <a:pt x="31894" y="1"/>
                    <a:pt x="3134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964" name="Google Shape;964;p50"/>
            <p:cNvSpPr/>
            <p:nvPr/>
          </p:nvSpPr>
          <p:spPr>
            <a:xfrm>
              <a:off x="1734575" y="3140200"/>
              <a:ext cx="1043075" cy="910775"/>
            </a:xfrm>
            <a:custGeom>
              <a:avLst/>
              <a:gdLst/>
              <a:ahLst/>
              <a:cxnLst/>
              <a:rect l="l" t="t" r="r" b="b"/>
              <a:pathLst>
                <a:path w="41723" h="36431" extrusionOk="0">
                  <a:moveTo>
                    <a:pt x="31989" y="1"/>
                  </a:moveTo>
                  <a:cubicBezTo>
                    <a:pt x="31746" y="1"/>
                    <a:pt x="31499" y="54"/>
                    <a:pt x="31264" y="169"/>
                  </a:cubicBezTo>
                  <a:lnTo>
                    <a:pt x="1222" y="14830"/>
                  </a:lnTo>
                  <a:cubicBezTo>
                    <a:pt x="330" y="15265"/>
                    <a:pt x="18" y="16381"/>
                    <a:pt x="555" y="17215"/>
                  </a:cubicBezTo>
                  <a:lnTo>
                    <a:pt x="4126" y="22763"/>
                  </a:lnTo>
                  <a:cubicBezTo>
                    <a:pt x="4532" y="23392"/>
                    <a:pt x="4464" y="24215"/>
                    <a:pt x="3961" y="24771"/>
                  </a:cubicBezTo>
                  <a:lnTo>
                    <a:pt x="978" y="28064"/>
                  </a:lnTo>
                  <a:cubicBezTo>
                    <a:pt x="0" y="29144"/>
                    <a:pt x="797" y="30832"/>
                    <a:pt x="2191" y="30832"/>
                  </a:cubicBezTo>
                  <a:cubicBezTo>
                    <a:pt x="2256" y="30832"/>
                    <a:pt x="2322" y="30829"/>
                    <a:pt x="2389" y="30821"/>
                  </a:cubicBezTo>
                  <a:lnTo>
                    <a:pt x="7556" y="30245"/>
                  </a:lnTo>
                  <a:cubicBezTo>
                    <a:pt x="7618" y="30238"/>
                    <a:pt x="7679" y="30235"/>
                    <a:pt x="7741" y="30235"/>
                  </a:cubicBezTo>
                  <a:cubicBezTo>
                    <a:pt x="8298" y="30235"/>
                    <a:pt x="8824" y="30516"/>
                    <a:pt x="9131" y="30992"/>
                  </a:cubicBezTo>
                  <a:lnTo>
                    <a:pt x="12154" y="35673"/>
                  </a:lnTo>
                  <a:cubicBezTo>
                    <a:pt x="12468" y="36160"/>
                    <a:pt x="13000" y="36431"/>
                    <a:pt x="13546" y="36431"/>
                  </a:cubicBezTo>
                  <a:cubicBezTo>
                    <a:pt x="13789" y="36431"/>
                    <a:pt x="14034" y="36378"/>
                    <a:pt x="14265" y="36266"/>
                  </a:cubicBezTo>
                  <a:lnTo>
                    <a:pt x="40587" y="23554"/>
                  </a:lnTo>
                  <a:cubicBezTo>
                    <a:pt x="41363" y="23178"/>
                    <a:pt x="41722" y="22270"/>
                    <a:pt x="41411" y="21465"/>
                  </a:cubicBezTo>
                  <a:lnTo>
                    <a:pt x="33536" y="1061"/>
                  </a:lnTo>
                  <a:cubicBezTo>
                    <a:pt x="33280" y="399"/>
                    <a:pt x="32650" y="1"/>
                    <a:pt x="31989"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19" name="Google Shape;2174;p71"/>
          <p:cNvSpPr/>
          <p:nvPr/>
        </p:nvSpPr>
        <p:spPr>
          <a:xfrm>
            <a:off x="3606801" y="2006601"/>
            <a:ext cx="7378700" cy="4305300"/>
          </a:xfrm>
          <a:prstGeom prst="roundRect">
            <a:avLst>
              <a:gd name="adj" fmla="val 3857"/>
            </a:avLst>
          </a:prstGeom>
          <a:solidFill>
            <a:schemeClr val="lt2"/>
          </a:solid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22" name="Google Shape;1307;p57"/>
          <p:cNvGrpSpPr/>
          <p:nvPr/>
        </p:nvGrpSpPr>
        <p:grpSpPr>
          <a:xfrm rot="-305247">
            <a:off x="2068632" y="3070557"/>
            <a:ext cx="847617" cy="716887"/>
            <a:chOff x="1488250" y="1650750"/>
            <a:chExt cx="211450" cy="178850"/>
          </a:xfrm>
        </p:grpSpPr>
        <p:sp>
          <p:nvSpPr>
            <p:cNvPr id="23" name="Google Shape;1308;p57"/>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4" name="Google Shape;1309;p57"/>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5" name="Google Shape;1310;p57"/>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2" name="阿婆來了1 【2分鐘看完面試卻差點被賣掉的故事】">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759370" y="2159000"/>
            <a:ext cx="7000705" cy="3937896"/>
          </a:xfrm>
          <a:prstGeom prst="rect">
            <a:avLst/>
          </a:prstGeom>
        </p:spPr>
      </p:pic>
    </p:spTree>
    <p:extLst>
      <p:ext uri="{BB962C8B-B14F-4D97-AF65-F5344CB8AC3E}">
        <p14:creationId xmlns:p14="http://schemas.microsoft.com/office/powerpoint/2010/main" val="1396363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4" name="矩形 3"/>
          <p:cNvSpPr/>
          <p:nvPr>
            <p:custDataLst>
              <p:tags r:id="rId2"/>
            </p:custDataLst>
          </p:nvPr>
        </p:nvSpPr>
        <p:spPr>
          <a:xfrm>
            <a:off x="3200400" y="2571750"/>
            <a:ext cx="6045200" cy="1714500"/>
          </a:xfrm>
          <a:prstGeom prst="rect">
            <a:avLst/>
          </a:prstGeom>
          <a:noFill/>
          <a:ln w="19050" cap="flat" cmpd="sng">
            <a:solidFill>
              <a:srgbClr val="FFFFFF"/>
            </a:solidFill>
            <a:prstDash val="solid"/>
            <a:round/>
            <a:headEnd type="none" w="sm" len="sm"/>
            <a:tailEnd type="none" w="sm" len="sm"/>
          </a:ln>
          <a:extLst>
            <a:ext uri="{909E8E84-426E-40DD-AFC4-6F175D3DCCD1}">
              <a14:hiddenFill xmlns:a14="http://schemas.microsoft.com/office/drawing/2010/main">
                <a:solidFill>
                  <a:schemeClr val="accent2"/>
                </a:solidFill>
              </a14:hiddenFill>
            </a:ext>
          </a:extLst>
        </p:spPr>
        <p:txBody>
          <a:bodyPr spcFirstLastPara="1" wrap="square" lIns="91425" tIns="91425" rIns="91425" bIns="91425" rtlCol="0" anchor="ctr" anchorCtr="0">
            <a:noAutofit/>
          </a:bodyPr>
          <a:lstStyle/>
          <a:p>
            <a:pPr marL="0" indent="0" rtl="0">
              <a:spcBef>
                <a:spcPts val="0"/>
              </a:spcBef>
              <a:spcAft>
                <a:spcPts val="0"/>
              </a:spcAft>
              <a:buNone/>
            </a:pPr>
            <a:r>
              <a:rPr lang="zh-TW" altLang="en-US" sz="4400" b="1" kern="0" dirty="0">
                <a:solidFill>
                  <a:schemeClr val="accent3"/>
                </a:solidFill>
                <a:latin typeface="Arial Black" panose="020B0604020202020204"/>
                <a:ea typeface="微軟正黑體"/>
                <a:cs typeface="+mn-ea"/>
              </a:rPr>
              <a:t>請搶答影片中求職防騙之</a:t>
            </a:r>
            <a:r>
              <a:rPr lang="en-US" altLang="zh-TW" sz="4400" b="1" kern="0" dirty="0">
                <a:solidFill>
                  <a:srgbClr val="FF0000"/>
                </a:solidFill>
                <a:latin typeface="Arial Black" panose="020B0604020202020204"/>
                <a:ea typeface="微軟正黑體"/>
                <a:cs typeface="+mn-ea"/>
              </a:rPr>
              <a:t>【3</a:t>
            </a:r>
            <a:r>
              <a:rPr lang="zh-TW" altLang="en-US" sz="4400" b="1" kern="0" dirty="0">
                <a:solidFill>
                  <a:srgbClr val="FF0000"/>
                </a:solidFill>
                <a:latin typeface="Arial Black" panose="020B0604020202020204"/>
                <a:ea typeface="微軟正黑體"/>
                <a:cs typeface="+mn-ea"/>
              </a:rPr>
              <a:t>備</a:t>
            </a:r>
            <a:r>
              <a:rPr lang="en-US" altLang="zh-TW" sz="4400" b="1" kern="0" dirty="0">
                <a:solidFill>
                  <a:srgbClr val="FF0000"/>
                </a:solidFill>
                <a:latin typeface="Arial Black" panose="020B0604020202020204"/>
                <a:ea typeface="微軟正黑體"/>
                <a:cs typeface="+mn-ea"/>
              </a:rPr>
              <a:t>7</a:t>
            </a:r>
            <a:r>
              <a:rPr lang="zh-TW" altLang="en-US" sz="4400" b="1" kern="0" dirty="0">
                <a:solidFill>
                  <a:srgbClr val="FF0000"/>
                </a:solidFill>
                <a:latin typeface="Arial Black" panose="020B0604020202020204"/>
                <a:ea typeface="微軟正黑體"/>
                <a:cs typeface="+mn-ea"/>
              </a:rPr>
              <a:t>不</a:t>
            </a:r>
            <a:r>
              <a:rPr lang="en-US" altLang="zh-TW" sz="4400" b="1" kern="0" dirty="0">
                <a:solidFill>
                  <a:srgbClr val="FF0000"/>
                </a:solidFill>
                <a:latin typeface="Arial Black" panose="020B0604020202020204"/>
                <a:ea typeface="微軟正黑體"/>
                <a:cs typeface="+mn-ea"/>
              </a:rPr>
              <a:t>】</a:t>
            </a:r>
            <a:r>
              <a:rPr lang="zh-TW" altLang="en-US" sz="4400" b="1" kern="0" dirty="0">
                <a:solidFill>
                  <a:schemeClr val="accent3"/>
                </a:solidFill>
                <a:latin typeface="Arial Black" panose="020B0604020202020204"/>
                <a:ea typeface="微軟正黑體"/>
                <a:cs typeface="+mn-ea"/>
              </a:rPr>
              <a:t>注意事項</a:t>
            </a:r>
          </a:p>
        </p:txBody>
      </p:sp>
      <p:pic>
        <p:nvPicPr>
          <p:cNvPr id="6" name="圖片 5"/>
          <p:cNvPicPr>
            <a:picLocks/>
          </p:cNvPicPr>
          <p:nvPr>
            <p:custDataLst>
              <p:tags r:id="rId3"/>
            </p:custDataLst>
          </p:nvPr>
        </p:nvPicPr>
        <p:blipFill>
          <a:blip r:embed="rId7" cstate="hq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352617" y="437088"/>
            <a:ext cx="1219200" cy="510125"/>
          </a:xfrm>
          <a:prstGeom prst="rect">
            <a:avLst/>
          </a:prstGeom>
        </p:spPr>
      </p:pic>
      <p:pic>
        <p:nvPicPr>
          <p:cNvPr id="7" name="圖片 6"/>
          <p:cNvPicPr>
            <a:picLocks/>
          </p:cNvPicPr>
          <p:nvPr>
            <p:custDataLst>
              <p:tags r:id="rId4"/>
            </p:custDataLst>
          </p:nvPr>
        </p:nvPicPr>
        <p:blipFill>
          <a:blip r:embed="rId8">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081232" y="2421465"/>
            <a:ext cx="1617133" cy="1617133"/>
          </a:xfrm>
          <a:prstGeom prst="rect">
            <a:avLst/>
          </a:prstGeom>
        </p:spPr>
      </p:pic>
      <p:sp>
        <p:nvSpPr>
          <p:cNvPr id="8" name="Google Shape;842;p48">
            <a:extLst>
              <a:ext uri="{FF2B5EF4-FFF2-40B4-BE49-F238E27FC236}">
                <a16:creationId xmlns:a16="http://schemas.microsoft.com/office/drawing/2014/main" id="{4B43E2EB-A66F-4DAC-83FD-2FDFFBDE20DC}"/>
              </a:ext>
            </a:extLst>
          </p:cNvPr>
          <p:cNvSpPr/>
          <p:nvPr/>
        </p:nvSpPr>
        <p:spPr>
          <a:xfrm>
            <a:off x="-652128" y="-3014"/>
            <a:ext cx="1801067" cy="1801067"/>
          </a:xfrm>
          <a:prstGeom prst="ellipse">
            <a:avLst/>
          </a:prstGeom>
          <a:gradFill>
            <a:gsLst>
              <a:gs pos="0">
                <a:schemeClr val="lt2"/>
              </a:gs>
              <a:gs pos="100000">
                <a:schemeClr val="accent1"/>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nvGrpSpPr>
          <p:cNvPr id="9" name="Google Shape;851;p48">
            <a:extLst>
              <a:ext uri="{FF2B5EF4-FFF2-40B4-BE49-F238E27FC236}">
                <a16:creationId xmlns:a16="http://schemas.microsoft.com/office/drawing/2014/main" id="{6FFE870C-2D8F-43E6-942D-B74D6952F074}"/>
              </a:ext>
            </a:extLst>
          </p:cNvPr>
          <p:cNvGrpSpPr/>
          <p:nvPr/>
        </p:nvGrpSpPr>
        <p:grpSpPr>
          <a:xfrm rot="-858253">
            <a:off x="347977" y="467344"/>
            <a:ext cx="1017127" cy="860351"/>
            <a:chOff x="1477075" y="1122475"/>
            <a:chExt cx="237775" cy="201125"/>
          </a:xfrm>
        </p:grpSpPr>
        <p:sp>
          <p:nvSpPr>
            <p:cNvPr id="10" name="Google Shape;852;p48">
              <a:extLst>
                <a:ext uri="{FF2B5EF4-FFF2-40B4-BE49-F238E27FC236}">
                  <a16:creationId xmlns:a16="http://schemas.microsoft.com/office/drawing/2014/main" id="{0A7A5F38-7FA8-40A0-98F6-20D99FC6FCBD}"/>
                </a:ext>
              </a:extLst>
            </p:cNvPr>
            <p:cNvSpPr/>
            <p:nvPr/>
          </p:nvSpPr>
          <p:spPr>
            <a:xfrm>
              <a:off x="1513700" y="1122475"/>
              <a:ext cx="201150" cy="201125"/>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chemeClr val="accent3"/>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1" name="Google Shape;853;p48">
              <a:extLst>
                <a:ext uri="{FF2B5EF4-FFF2-40B4-BE49-F238E27FC236}">
                  <a16:creationId xmlns:a16="http://schemas.microsoft.com/office/drawing/2014/main" id="{BB39A04A-D4C3-405A-8041-D8E4ECC65591}"/>
                </a:ext>
              </a:extLst>
            </p:cNvPr>
            <p:cNvSpPr/>
            <p:nvPr/>
          </p:nvSpPr>
          <p:spPr>
            <a:xfrm>
              <a:off x="1477075" y="1122475"/>
              <a:ext cx="201100" cy="201125"/>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chemeClr val="lt2"/>
                </a:gs>
                <a:gs pos="100000">
                  <a:schemeClr val="accent3"/>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2" name="Google Shape;854;p48">
              <a:extLst>
                <a:ext uri="{FF2B5EF4-FFF2-40B4-BE49-F238E27FC236}">
                  <a16:creationId xmlns:a16="http://schemas.microsoft.com/office/drawing/2014/main" id="{3120D221-931D-4510-A12C-A8CC13E0366D}"/>
                </a:ext>
              </a:extLst>
            </p:cNvPr>
            <p:cNvSpPr/>
            <p:nvPr/>
          </p:nvSpPr>
          <p:spPr>
            <a:xfrm>
              <a:off x="1553450" y="1147650"/>
              <a:ext cx="48350" cy="48350"/>
            </a:xfrm>
            <a:custGeom>
              <a:avLst/>
              <a:gdLst/>
              <a:ahLst/>
              <a:cxnLst/>
              <a:rect l="l" t="t" r="r" b="b"/>
              <a:pathLst>
                <a:path w="1934" h="1934" extrusionOk="0">
                  <a:moveTo>
                    <a:pt x="967" y="0"/>
                  </a:moveTo>
                  <a:cubicBezTo>
                    <a:pt x="434" y="0"/>
                    <a:pt x="1" y="433"/>
                    <a:pt x="1" y="968"/>
                  </a:cubicBezTo>
                  <a:cubicBezTo>
                    <a:pt x="1" y="1501"/>
                    <a:pt x="434" y="1934"/>
                    <a:pt x="967" y="1934"/>
                  </a:cubicBezTo>
                  <a:cubicBezTo>
                    <a:pt x="1500" y="1934"/>
                    <a:pt x="1933" y="1501"/>
                    <a:pt x="1933" y="968"/>
                  </a:cubicBezTo>
                  <a:cubicBezTo>
                    <a:pt x="1933" y="433"/>
                    <a:pt x="1501" y="0"/>
                    <a:pt x="967" y="0"/>
                  </a:cubicBezTo>
                  <a:close/>
                </a:path>
              </a:pathLst>
            </a:custGeom>
            <a:solidFill>
              <a:schemeClr val="lt1"/>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3" name="Google Shape;855;p48">
              <a:extLst>
                <a:ext uri="{FF2B5EF4-FFF2-40B4-BE49-F238E27FC236}">
                  <a16:creationId xmlns:a16="http://schemas.microsoft.com/office/drawing/2014/main" id="{CD05C7DF-81E4-4799-A077-0C2ED1C76E17}"/>
                </a:ext>
              </a:extLst>
            </p:cNvPr>
            <p:cNvSpPr/>
            <p:nvPr/>
          </p:nvSpPr>
          <p:spPr>
            <a:xfrm>
              <a:off x="1527250" y="1203250"/>
              <a:ext cx="100750" cy="91900"/>
            </a:xfrm>
            <a:custGeom>
              <a:avLst/>
              <a:gdLst/>
              <a:ahLst/>
              <a:cxnLst/>
              <a:rect l="l" t="t" r="r" b="b"/>
              <a:pathLst>
                <a:path w="4030" h="3676" extrusionOk="0">
                  <a:moveTo>
                    <a:pt x="2015" y="1"/>
                  </a:moveTo>
                  <a:cubicBezTo>
                    <a:pt x="902" y="1"/>
                    <a:pt x="0" y="903"/>
                    <a:pt x="0" y="2015"/>
                  </a:cubicBezTo>
                  <a:lnTo>
                    <a:pt x="0" y="3443"/>
                  </a:lnTo>
                  <a:cubicBezTo>
                    <a:pt x="0" y="3572"/>
                    <a:pt x="104" y="3675"/>
                    <a:pt x="233" y="3675"/>
                  </a:cubicBezTo>
                  <a:lnTo>
                    <a:pt x="3796" y="3675"/>
                  </a:lnTo>
                  <a:cubicBezTo>
                    <a:pt x="3925" y="3675"/>
                    <a:pt x="4030" y="3572"/>
                    <a:pt x="4030" y="3443"/>
                  </a:cubicBezTo>
                  <a:lnTo>
                    <a:pt x="4030" y="2015"/>
                  </a:lnTo>
                  <a:cubicBezTo>
                    <a:pt x="4030" y="903"/>
                    <a:pt x="3128" y="1"/>
                    <a:pt x="2015" y="1"/>
                  </a:cubicBezTo>
                  <a:close/>
                </a:path>
              </a:pathLst>
            </a:custGeom>
            <a:solidFill>
              <a:schemeClr val="lt1"/>
            </a:solidFill>
            <a:ln>
              <a:noFill/>
            </a:ln>
          </p:spPr>
          <p:txBody>
            <a:bodyPr spcFirstLastPara="1" wrap="square" lIns="162533" tIns="162533" rIns="162533" bIns="162533" anchor="ctr" anchorCtr="0">
              <a:noAutofit/>
            </a:bodyPr>
            <a:lstStyle/>
            <a:p>
              <a:pPr defTabSz="1625519">
                <a:buClr>
                  <a:srgbClr val="000000"/>
                </a:buClr>
              </a:pPr>
              <a:endParaRPr sz="2489" kern="0" dirty="0">
                <a:solidFill>
                  <a:srgbClr val="000000"/>
                </a:solidFill>
                <a:latin typeface="Arial Black" panose="020B0604020202020204"/>
                <a:ea typeface="微軟正黑體"/>
                <a:cs typeface="+mn-ea"/>
                <a:sym typeface="+mn-lt"/>
              </a:endParaRPr>
            </a:p>
          </p:txBody>
        </p:sp>
      </p:grpSp>
      <p:sp>
        <p:nvSpPr>
          <p:cNvPr id="14" name="Google Shape;18;p2">
            <a:extLst>
              <a:ext uri="{FF2B5EF4-FFF2-40B4-BE49-F238E27FC236}">
                <a16:creationId xmlns:a16="http://schemas.microsoft.com/office/drawing/2014/main" id="{CF27AD96-131C-408D-9573-CE27122871FB}"/>
              </a:ext>
            </a:extLst>
          </p:cNvPr>
          <p:cNvSpPr/>
          <p:nvPr/>
        </p:nvSpPr>
        <p:spPr>
          <a:xfrm rot="18196348">
            <a:off x="-553132" y="4515894"/>
            <a:ext cx="2481435" cy="2481435"/>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5" name="Google Shape;843;p48">
            <a:extLst>
              <a:ext uri="{FF2B5EF4-FFF2-40B4-BE49-F238E27FC236}">
                <a16:creationId xmlns:a16="http://schemas.microsoft.com/office/drawing/2014/main" id="{64F115BB-B893-4D97-997B-B52D2ABAD135}"/>
              </a:ext>
            </a:extLst>
          </p:cNvPr>
          <p:cNvSpPr/>
          <p:nvPr/>
        </p:nvSpPr>
        <p:spPr>
          <a:xfrm>
            <a:off x="1373598" y="5879672"/>
            <a:ext cx="1032000" cy="1032000"/>
          </a:xfrm>
          <a:prstGeom prst="ellipse">
            <a:avLst/>
          </a:prstGeom>
          <a:gradFill>
            <a:gsLst>
              <a:gs pos="0">
                <a:schemeClr val="lt2"/>
              </a:gs>
              <a:gs pos="100000">
                <a:schemeClr val="accent1"/>
              </a:gs>
            </a:gsLst>
            <a:lin ang="10800025"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pic>
        <p:nvPicPr>
          <p:cNvPr id="16" name="Google Shape;841;p48">
            <a:extLst>
              <a:ext uri="{FF2B5EF4-FFF2-40B4-BE49-F238E27FC236}">
                <a16:creationId xmlns:a16="http://schemas.microsoft.com/office/drawing/2014/main" id="{AC22CE49-5674-4C43-B82D-34EC2984664F}"/>
              </a:ext>
            </a:extLst>
          </p:cNvPr>
          <p:cNvPicPr preferRelativeResize="0"/>
          <p:nvPr/>
        </p:nvPicPr>
        <p:blipFill>
          <a:blip r:embed="rId9"/>
          <a:stretch>
            <a:fillRect/>
          </a:stretch>
        </p:blipFill>
        <p:spPr>
          <a:xfrm rot="1179176">
            <a:off x="7637478" y="3845757"/>
            <a:ext cx="6114665" cy="6491857"/>
          </a:xfrm>
          <a:prstGeom prst="rect">
            <a:avLst/>
          </a:prstGeom>
        </p:spPr>
      </p:pic>
      <p:grpSp>
        <p:nvGrpSpPr>
          <p:cNvPr id="17" name="Google Shape;856;p48">
            <a:extLst>
              <a:ext uri="{FF2B5EF4-FFF2-40B4-BE49-F238E27FC236}">
                <a16:creationId xmlns:a16="http://schemas.microsoft.com/office/drawing/2014/main" id="{6B58626B-E538-4478-ADC9-8567DDFD9109}"/>
              </a:ext>
            </a:extLst>
          </p:cNvPr>
          <p:cNvGrpSpPr/>
          <p:nvPr/>
        </p:nvGrpSpPr>
        <p:grpSpPr>
          <a:xfrm>
            <a:off x="10962217" y="1015999"/>
            <a:ext cx="1198128" cy="1140107"/>
            <a:chOff x="8146588" y="1375956"/>
            <a:chExt cx="673947" cy="641310"/>
          </a:xfrm>
        </p:grpSpPr>
        <p:sp>
          <p:nvSpPr>
            <p:cNvPr id="18" name="Google Shape;857;p48">
              <a:extLst>
                <a:ext uri="{FF2B5EF4-FFF2-40B4-BE49-F238E27FC236}">
                  <a16:creationId xmlns:a16="http://schemas.microsoft.com/office/drawing/2014/main" id="{8EC20717-1580-401F-BD54-F6447949869A}"/>
                </a:ext>
              </a:extLst>
            </p:cNvPr>
            <p:cNvSpPr/>
            <p:nvPr/>
          </p:nvSpPr>
          <p:spPr>
            <a:xfrm>
              <a:off x="8146588" y="1375956"/>
              <a:ext cx="560172" cy="543657"/>
            </a:xfrm>
            <a:custGeom>
              <a:avLst/>
              <a:gdLst/>
              <a:ahLst/>
              <a:cxnLst/>
              <a:rect l="l" t="t" r="r" b="b"/>
              <a:pathLst>
                <a:path w="36902" h="35814" extrusionOk="0">
                  <a:moveTo>
                    <a:pt x="31342" y="1"/>
                  </a:moveTo>
                  <a:cubicBezTo>
                    <a:pt x="31091" y="1"/>
                    <a:pt x="30836" y="58"/>
                    <a:pt x="30598" y="178"/>
                  </a:cubicBezTo>
                  <a:lnTo>
                    <a:pt x="1129" y="14977"/>
                  </a:lnTo>
                  <a:cubicBezTo>
                    <a:pt x="343" y="15372"/>
                    <a:pt x="0" y="16312"/>
                    <a:pt x="349" y="17120"/>
                  </a:cubicBezTo>
                  <a:lnTo>
                    <a:pt x="2221" y="21464"/>
                  </a:lnTo>
                  <a:lnTo>
                    <a:pt x="4583" y="25134"/>
                  </a:lnTo>
                  <a:lnTo>
                    <a:pt x="1344" y="29269"/>
                  </a:lnTo>
                  <a:cubicBezTo>
                    <a:pt x="1087" y="29718"/>
                    <a:pt x="1055" y="30263"/>
                    <a:pt x="1258" y="30739"/>
                  </a:cubicBezTo>
                  <a:lnTo>
                    <a:pt x="3428" y="35813"/>
                  </a:lnTo>
                  <a:lnTo>
                    <a:pt x="11343" y="30399"/>
                  </a:lnTo>
                  <a:lnTo>
                    <a:pt x="36902" y="8671"/>
                  </a:lnTo>
                  <a:lnTo>
                    <a:pt x="35560" y="5194"/>
                  </a:lnTo>
                  <a:lnTo>
                    <a:pt x="32745" y="771"/>
                  </a:lnTo>
                  <a:cubicBezTo>
                    <a:pt x="32431" y="277"/>
                    <a:pt x="31894" y="1"/>
                    <a:pt x="31342" y="1"/>
                  </a:cubicBezTo>
                  <a:close/>
                </a:path>
              </a:pathLst>
            </a:custGeom>
            <a:solidFill>
              <a:schemeClr val="accent2"/>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9" name="Google Shape;858;p48">
              <a:extLst>
                <a:ext uri="{FF2B5EF4-FFF2-40B4-BE49-F238E27FC236}">
                  <a16:creationId xmlns:a16="http://schemas.microsoft.com/office/drawing/2014/main" id="{443F5155-28AA-452F-9148-5FB76BCAC1AA}"/>
                </a:ext>
              </a:extLst>
            </p:cNvPr>
            <p:cNvSpPr/>
            <p:nvPr/>
          </p:nvSpPr>
          <p:spPr>
            <a:xfrm>
              <a:off x="8187179" y="1464243"/>
              <a:ext cx="633355" cy="553023"/>
            </a:xfrm>
            <a:custGeom>
              <a:avLst/>
              <a:gdLst/>
              <a:ahLst/>
              <a:cxnLst/>
              <a:rect l="l" t="t" r="r" b="b"/>
              <a:pathLst>
                <a:path w="41723" h="36431" extrusionOk="0">
                  <a:moveTo>
                    <a:pt x="31989" y="1"/>
                  </a:moveTo>
                  <a:cubicBezTo>
                    <a:pt x="31746" y="1"/>
                    <a:pt x="31499" y="54"/>
                    <a:pt x="31264" y="169"/>
                  </a:cubicBezTo>
                  <a:lnTo>
                    <a:pt x="1222" y="14830"/>
                  </a:lnTo>
                  <a:cubicBezTo>
                    <a:pt x="330" y="15265"/>
                    <a:pt x="18" y="16381"/>
                    <a:pt x="555" y="17215"/>
                  </a:cubicBezTo>
                  <a:lnTo>
                    <a:pt x="4126" y="22763"/>
                  </a:lnTo>
                  <a:cubicBezTo>
                    <a:pt x="4532" y="23392"/>
                    <a:pt x="4464" y="24215"/>
                    <a:pt x="3961" y="24771"/>
                  </a:cubicBezTo>
                  <a:lnTo>
                    <a:pt x="978" y="28064"/>
                  </a:lnTo>
                  <a:cubicBezTo>
                    <a:pt x="0" y="29144"/>
                    <a:pt x="797" y="30832"/>
                    <a:pt x="2191" y="30832"/>
                  </a:cubicBezTo>
                  <a:cubicBezTo>
                    <a:pt x="2256" y="30832"/>
                    <a:pt x="2322" y="30829"/>
                    <a:pt x="2389" y="30821"/>
                  </a:cubicBezTo>
                  <a:lnTo>
                    <a:pt x="7556" y="30245"/>
                  </a:lnTo>
                  <a:cubicBezTo>
                    <a:pt x="7618" y="30238"/>
                    <a:pt x="7679" y="30235"/>
                    <a:pt x="7741" y="30235"/>
                  </a:cubicBezTo>
                  <a:cubicBezTo>
                    <a:pt x="8298" y="30235"/>
                    <a:pt x="8824" y="30516"/>
                    <a:pt x="9131" y="30992"/>
                  </a:cubicBezTo>
                  <a:lnTo>
                    <a:pt x="12154" y="35673"/>
                  </a:lnTo>
                  <a:cubicBezTo>
                    <a:pt x="12468" y="36160"/>
                    <a:pt x="13000" y="36431"/>
                    <a:pt x="13546" y="36431"/>
                  </a:cubicBezTo>
                  <a:cubicBezTo>
                    <a:pt x="13789" y="36431"/>
                    <a:pt x="14034" y="36378"/>
                    <a:pt x="14265" y="36266"/>
                  </a:cubicBezTo>
                  <a:lnTo>
                    <a:pt x="40587" y="23554"/>
                  </a:lnTo>
                  <a:cubicBezTo>
                    <a:pt x="41363" y="23178"/>
                    <a:pt x="41722" y="22270"/>
                    <a:pt x="41411" y="21465"/>
                  </a:cubicBezTo>
                  <a:lnTo>
                    <a:pt x="33536" y="1061"/>
                  </a:lnTo>
                  <a:cubicBezTo>
                    <a:pt x="33280" y="399"/>
                    <a:pt x="32650" y="1"/>
                    <a:pt x="31989" y="1"/>
                  </a:cubicBezTo>
                  <a:close/>
                </a:path>
              </a:pathLst>
            </a:custGeom>
            <a:gradFill>
              <a:gsLst>
                <a:gs pos="0">
                  <a:schemeClr val="dk2"/>
                </a:gs>
                <a:gs pos="100000">
                  <a:schemeClr val="lt2"/>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20" name="Google Shape;18;p2">
            <a:extLst>
              <a:ext uri="{FF2B5EF4-FFF2-40B4-BE49-F238E27FC236}">
                <a16:creationId xmlns:a16="http://schemas.microsoft.com/office/drawing/2014/main" id="{AB406047-352B-4E7C-B4D8-1FE7EB8BE6C5}"/>
              </a:ext>
            </a:extLst>
          </p:cNvPr>
          <p:cNvSpPr/>
          <p:nvPr/>
        </p:nvSpPr>
        <p:spPr>
          <a:xfrm rot="18196348">
            <a:off x="11510833" y="3384994"/>
            <a:ext cx="1463929" cy="1463929"/>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Tree>
    <p:custDataLst>
      <p:tags r:id="rId1"/>
    </p:custDataLst>
    <p:extLst>
      <p:ext uri="{BB962C8B-B14F-4D97-AF65-F5344CB8AC3E}">
        <p14:creationId xmlns:p14="http://schemas.microsoft.com/office/powerpoint/2010/main" val="236070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grpSp>
        <p:nvGrpSpPr>
          <p:cNvPr id="756" name="Google Shape;756;p47"/>
          <p:cNvGrpSpPr/>
          <p:nvPr/>
        </p:nvGrpSpPr>
        <p:grpSpPr>
          <a:xfrm>
            <a:off x="8408796" y="2150831"/>
            <a:ext cx="2805201" cy="4867448"/>
            <a:chOff x="3428123" y="379975"/>
            <a:chExt cx="962927" cy="1670825"/>
          </a:xfrm>
        </p:grpSpPr>
        <p:sp>
          <p:nvSpPr>
            <p:cNvPr id="757" name="Google Shape;757;p47"/>
            <p:cNvSpPr/>
            <p:nvPr/>
          </p:nvSpPr>
          <p:spPr>
            <a:xfrm>
              <a:off x="3746350" y="1778675"/>
              <a:ext cx="179025" cy="272125"/>
            </a:xfrm>
            <a:custGeom>
              <a:avLst/>
              <a:gdLst/>
              <a:ahLst/>
              <a:cxnLst/>
              <a:rect l="l" t="t" r="r" b="b"/>
              <a:pathLst>
                <a:path w="7161" h="10885" extrusionOk="0">
                  <a:moveTo>
                    <a:pt x="3403" y="0"/>
                  </a:moveTo>
                  <a:lnTo>
                    <a:pt x="3403" y="1"/>
                  </a:lnTo>
                  <a:lnTo>
                    <a:pt x="3403" y="1"/>
                  </a:lnTo>
                  <a:lnTo>
                    <a:pt x="3403" y="0"/>
                  </a:lnTo>
                  <a:close/>
                  <a:moveTo>
                    <a:pt x="3403" y="1"/>
                  </a:moveTo>
                  <a:lnTo>
                    <a:pt x="3982" y="7803"/>
                  </a:lnTo>
                  <a:cubicBezTo>
                    <a:pt x="4029" y="8432"/>
                    <a:pt x="3659" y="9019"/>
                    <a:pt x="3069" y="9248"/>
                  </a:cubicBezTo>
                  <a:lnTo>
                    <a:pt x="303" y="10318"/>
                  </a:lnTo>
                  <a:cubicBezTo>
                    <a:pt x="1" y="10434"/>
                    <a:pt x="84" y="10885"/>
                    <a:pt x="409" y="10885"/>
                  </a:cubicBezTo>
                  <a:lnTo>
                    <a:pt x="6267" y="10885"/>
                  </a:lnTo>
                  <a:cubicBezTo>
                    <a:pt x="6829" y="10885"/>
                    <a:pt x="7161" y="10255"/>
                    <a:pt x="6845" y="9791"/>
                  </a:cubicBezTo>
                  <a:cubicBezTo>
                    <a:pt x="6595" y="9425"/>
                    <a:pt x="6379" y="9011"/>
                    <a:pt x="6324" y="8621"/>
                  </a:cubicBezTo>
                  <a:cubicBezTo>
                    <a:pt x="6178" y="7573"/>
                    <a:pt x="6560" y="1"/>
                    <a:pt x="6560" y="1"/>
                  </a:cubicBez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58" name="Google Shape;758;p47"/>
            <p:cNvSpPr/>
            <p:nvPr/>
          </p:nvSpPr>
          <p:spPr>
            <a:xfrm>
              <a:off x="3746325" y="1989250"/>
              <a:ext cx="179050" cy="61550"/>
            </a:xfrm>
            <a:custGeom>
              <a:avLst/>
              <a:gdLst/>
              <a:ahLst/>
              <a:cxnLst/>
              <a:rect l="l" t="t" r="r" b="b"/>
              <a:pathLst>
                <a:path w="7162" h="2462" extrusionOk="0">
                  <a:moveTo>
                    <a:pt x="3888" y="1"/>
                  </a:moveTo>
                  <a:cubicBezTo>
                    <a:pt x="3745" y="370"/>
                    <a:pt x="3456" y="675"/>
                    <a:pt x="3069" y="825"/>
                  </a:cubicBezTo>
                  <a:lnTo>
                    <a:pt x="304" y="1895"/>
                  </a:lnTo>
                  <a:cubicBezTo>
                    <a:pt x="1" y="2011"/>
                    <a:pt x="85" y="2462"/>
                    <a:pt x="410" y="2462"/>
                  </a:cubicBezTo>
                  <a:lnTo>
                    <a:pt x="6268" y="2462"/>
                  </a:lnTo>
                  <a:cubicBezTo>
                    <a:pt x="6830" y="2462"/>
                    <a:pt x="7162" y="1832"/>
                    <a:pt x="6844" y="1368"/>
                  </a:cubicBezTo>
                  <a:cubicBezTo>
                    <a:pt x="6700" y="1154"/>
                    <a:pt x="6566" y="923"/>
                    <a:pt x="6469" y="691"/>
                  </a:cubicBezTo>
                  <a:cubicBezTo>
                    <a:pt x="6195" y="847"/>
                    <a:pt x="5874" y="978"/>
                    <a:pt x="5554" y="978"/>
                  </a:cubicBezTo>
                  <a:cubicBezTo>
                    <a:pt x="5280" y="978"/>
                    <a:pt x="5008" y="882"/>
                    <a:pt x="4767" y="623"/>
                  </a:cubicBezTo>
                  <a:cubicBezTo>
                    <a:pt x="4432" y="263"/>
                    <a:pt x="4116" y="88"/>
                    <a:pt x="388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59" name="Google Shape;759;p47"/>
            <p:cNvSpPr/>
            <p:nvPr/>
          </p:nvSpPr>
          <p:spPr>
            <a:xfrm>
              <a:off x="4170325" y="1778675"/>
              <a:ext cx="220725" cy="272125"/>
            </a:xfrm>
            <a:custGeom>
              <a:avLst/>
              <a:gdLst/>
              <a:ahLst/>
              <a:cxnLst/>
              <a:rect l="l" t="t" r="r" b="b"/>
              <a:pathLst>
                <a:path w="8829" h="10885" extrusionOk="0">
                  <a:moveTo>
                    <a:pt x="1" y="0"/>
                  </a:moveTo>
                  <a:cubicBezTo>
                    <a:pt x="1" y="0"/>
                    <a:pt x="2271" y="6160"/>
                    <a:pt x="2684" y="7792"/>
                  </a:cubicBezTo>
                  <a:cubicBezTo>
                    <a:pt x="2920" y="8723"/>
                    <a:pt x="2847" y="9599"/>
                    <a:pt x="2741" y="10179"/>
                  </a:cubicBezTo>
                  <a:cubicBezTo>
                    <a:pt x="2674" y="10547"/>
                    <a:pt x="2955" y="10885"/>
                    <a:pt x="3330" y="10885"/>
                  </a:cubicBezTo>
                  <a:lnTo>
                    <a:pt x="8506" y="10885"/>
                  </a:lnTo>
                  <a:cubicBezTo>
                    <a:pt x="8719" y="10885"/>
                    <a:pt x="8829" y="10621"/>
                    <a:pt x="8672" y="10476"/>
                  </a:cubicBezTo>
                  <a:cubicBezTo>
                    <a:pt x="8282" y="10115"/>
                    <a:pt x="7630" y="9852"/>
                    <a:pt x="7111" y="9686"/>
                  </a:cubicBezTo>
                  <a:cubicBezTo>
                    <a:pt x="6571" y="9514"/>
                    <a:pt x="6098" y="9180"/>
                    <a:pt x="5762" y="8723"/>
                  </a:cubicBezTo>
                  <a:lnTo>
                    <a:pt x="5409" y="8242"/>
                  </a:lnTo>
                  <a:cubicBezTo>
                    <a:pt x="5074" y="7786"/>
                    <a:pt x="4849" y="7259"/>
                    <a:pt x="4753" y="6702"/>
                  </a:cubicBezTo>
                  <a:lnTo>
                    <a:pt x="3585" y="0"/>
                  </a:ln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60" name="Google Shape;760;p47"/>
            <p:cNvSpPr/>
            <p:nvPr/>
          </p:nvSpPr>
          <p:spPr>
            <a:xfrm>
              <a:off x="4237150" y="1991850"/>
              <a:ext cx="153875" cy="58925"/>
            </a:xfrm>
            <a:custGeom>
              <a:avLst/>
              <a:gdLst/>
              <a:ahLst/>
              <a:cxnLst/>
              <a:rect l="l" t="t" r="r" b="b"/>
              <a:pathLst>
                <a:path w="6155" h="2357" extrusionOk="0">
                  <a:moveTo>
                    <a:pt x="2945" y="0"/>
                  </a:moveTo>
                  <a:cubicBezTo>
                    <a:pt x="2565" y="115"/>
                    <a:pt x="2241" y="330"/>
                    <a:pt x="2032" y="629"/>
                  </a:cubicBezTo>
                  <a:cubicBezTo>
                    <a:pt x="1825" y="925"/>
                    <a:pt x="1546" y="1056"/>
                    <a:pt x="1235" y="1056"/>
                  </a:cubicBezTo>
                  <a:cubicBezTo>
                    <a:pt x="899" y="1056"/>
                    <a:pt x="525" y="902"/>
                    <a:pt x="167" y="635"/>
                  </a:cubicBezTo>
                  <a:cubicBezTo>
                    <a:pt x="161" y="1025"/>
                    <a:pt x="119" y="1373"/>
                    <a:pt x="68" y="1652"/>
                  </a:cubicBezTo>
                  <a:cubicBezTo>
                    <a:pt x="1" y="2019"/>
                    <a:pt x="282" y="2357"/>
                    <a:pt x="656" y="2357"/>
                  </a:cubicBezTo>
                  <a:lnTo>
                    <a:pt x="5833" y="2357"/>
                  </a:lnTo>
                  <a:cubicBezTo>
                    <a:pt x="6046" y="2357"/>
                    <a:pt x="6154" y="2094"/>
                    <a:pt x="5999" y="1949"/>
                  </a:cubicBezTo>
                  <a:cubicBezTo>
                    <a:pt x="5609" y="1588"/>
                    <a:pt x="4957" y="1325"/>
                    <a:pt x="4437" y="1159"/>
                  </a:cubicBezTo>
                  <a:cubicBezTo>
                    <a:pt x="3898" y="987"/>
                    <a:pt x="3425" y="653"/>
                    <a:pt x="3089" y="196"/>
                  </a:cubicBezTo>
                  <a:lnTo>
                    <a:pt x="2945"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61" name="Google Shape;761;p47"/>
            <p:cNvSpPr/>
            <p:nvPr/>
          </p:nvSpPr>
          <p:spPr>
            <a:xfrm>
              <a:off x="3788500" y="936825"/>
              <a:ext cx="478475" cy="851925"/>
            </a:xfrm>
            <a:custGeom>
              <a:avLst/>
              <a:gdLst/>
              <a:ahLst/>
              <a:cxnLst/>
              <a:rect l="l" t="t" r="r" b="b"/>
              <a:pathLst>
                <a:path w="19139" h="34077" extrusionOk="0">
                  <a:moveTo>
                    <a:pt x="2630" y="0"/>
                  </a:moveTo>
                  <a:cubicBezTo>
                    <a:pt x="1534" y="3872"/>
                    <a:pt x="0" y="6027"/>
                    <a:pt x="365" y="13990"/>
                  </a:cubicBezTo>
                  <a:cubicBezTo>
                    <a:pt x="730" y="21951"/>
                    <a:pt x="1425" y="34076"/>
                    <a:pt x="1425" y="34076"/>
                  </a:cubicBezTo>
                  <a:lnTo>
                    <a:pt x="8396" y="34076"/>
                  </a:lnTo>
                  <a:lnTo>
                    <a:pt x="6501" y="6903"/>
                  </a:lnTo>
                  <a:lnTo>
                    <a:pt x="11651" y="34076"/>
                  </a:lnTo>
                  <a:lnTo>
                    <a:pt x="19138" y="34076"/>
                  </a:lnTo>
                  <a:cubicBezTo>
                    <a:pt x="19138" y="34076"/>
                    <a:pt x="18809" y="30534"/>
                    <a:pt x="17823" y="27392"/>
                  </a:cubicBezTo>
                  <a:cubicBezTo>
                    <a:pt x="16837" y="24252"/>
                    <a:pt x="16216" y="20782"/>
                    <a:pt x="15851" y="16253"/>
                  </a:cubicBezTo>
                  <a:cubicBezTo>
                    <a:pt x="15486" y="11724"/>
                    <a:pt x="12856" y="3324"/>
                    <a:pt x="1150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Black" panose="020B0604020202020204"/>
                <a:ea typeface="微軟正黑體"/>
                <a:cs typeface="+mn-ea"/>
                <a:sym typeface="+mn-lt"/>
              </a:endParaRPr>
            </a:p>
          </p:txBody>
        </p:sp>
        <p:sp>
          <p:nvSpPr>
            <p:cNvPr id="762" name="Google Shape;762;p47"/>
            <p:cNvSpPr/>
            <p:nvPr/>
          </p:nvSpPr>
          <p:spPr>
            <a:xfrm>
              <a:off x="3844275" y="936825"/>
              <a:ext cx="277125" cy="131150"/>
            </a:xfrm>
            <a:custGeom>
              <a:avLst/>
              <a:gdLst/>
              <a:ahLst/>
              <a:cxnLst/>
              <a:rect l="l" t="t" r="r" b="b"/>
              <a:pathLst>
                <a:path w="11085" h="5246" extrusionOk="0">
                  <a:moveTo>
                    <a:pt x="399" y="0"/>
                  </a:moveTo>
                  <a:cubicBezTo>
                    <a:pt x="271" y="452"/>
                    <a:pt x="137" y="880"/>
                    <a:pt x="1" y="1297"/>
                  </a:cubicBezTo>
                  <a:cubicBezTo>
                    <a:pt x="675" y="1930"/>
                    <a:pt x="1874" y="2385"/>
                    <a:pt x="4270" y="2558"/>
                  </a:cubicBezTo>
                  <a:cubicBezTo>
                    <a:pt x="6787" y="2738"/>
                    <a:pt x="7942" y="5245"/>
                    <a:pt x="10537" y="5245"/>
                  </a:cubicBezTo>
                  <a:cubicBezTo>
                    <a:pt x="10712" y="5245"/>
                    <a:pt x="10895" y="5234"/>
                    <a:pt x="11084" y="5209"/>
                  </a:cubicBezTo>
                  <a:cubicBezTo>
                    <a:pt x="10425" y="3089"/>
                    <a:pt x="9765" y="1209"/>
                    <a:pt x="9274" y="0"/>
                  </a:cubicBezTo>
                  <a:close/>
                </a:path>
              </a:pathLst>
            </a:custGeom>
            <a:solidFill>
              <a:srgbClr val="0A0A0A">
                <a:alpha val="245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63" name="Google Shape;763;p47"/>
            <p:cNvSpPr/>
            <p:nvPr/>
          </p:nvSpPr>
          <p:spPr>
            <a:xfrm>
              <a:off x="3948275" y="945950"/>
              <a:ext cx="2775" cy="163475"/>
            </a:xfrm>
            <a:custGeom>
              <a:avLst/>
              <a:gdLst/>
              <a:ahLst/>
              <a:cxnLst/>
              <a:rect l="l" t="t" r="r" b="b"/>
              <a:pathLst>
                <a:path w="111" h="6539" fill="none" extrusionOk="0">
                  <a:moveTo>
                    <a:pt x="110" y="6538"/>
                  </a:moveTo>
                  <a:lnTo>
                    <a:pt x="0" y="1"/>
                  </a:lnTo>
                </a:path>
              </a:pathLst>
            </a:custGeom>
            <a:noFill/>
            <a:ln w="150" cap="flat" cmpd="sng">
              <a:solidFill>
                <a:srgbClr val="4C2B1E"/>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64" name="Google Shape;764;p47"/>
            <p:cNvSpPr/>
            <p:nvPr/>
          </p:nvSpPr>
          <p:spPr>
            <a:xfrm>
              <a:off x="3926975" y="945950"/>
              <a:ext cx="24075" cy="130300"/>
            </a:xfrm>
            <a:custGeom>
              <a:avLst/>
              <a:gdLst/>
              <a:ahLst/>
              <a:cxnLst/>
              <a:rect l="l" t="t" r="r" b="b"/>
              <a:pathLst>
                <a:path w="963" h="5212" fill="none" extrusionOk="0">
                  <a:moveTo>
                    <a:pt x="0" y="1"/>
                  </a:moveTo>
                  <a:lnTo>
                    <a:pt x="0" y="3677"/>
                  </a:lnTo>
                  <a:cubicBezTo>
                    <a:pt x="0" y="4920"/>
                    <a:pt x="962" y="5212"/>
                    <a:pt x="962" y="5212"/>
                  </a:cubicBezTo>
                </a:path>
              </a:pathLst>
            </a:custGeom>
            <a:noFill/>
            <a:ln w="150" cap="flat" cmpd="sng">
              <a:solidFill>
                <a:srgbClr val="4C2B1E"/>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65" name="Google Shape;765;p47"/>
            <p:cNvSpPr/>
            <p:nvPr/>
          </p:nvSpPr>
          <p:spPr>
            <a:xfrm>
              <a:off x="4040175" y="936825"/>
              <a:ext cx="75700" cy="112700"/>
            </a:xfrm>
            <a:custGeom>
              <a:avLst/>
              <a:gdLst/>
              <a:ahLst/>
              <a:cxnLst/>
              <a:rect l="l" t="t" r="r" b="b"/>
              <a:pathLst>
                <a:path w="3028" h="4508" extrusionOk="0">
                  <a:moveTo>
                    <a:pt x="0" y="0"/>
                  </a:moveTo>
                  <a:cubicBezTo>
                    <a:pt x="38" y="743"/>
                    <a:pt x="365" y="3381"/>
                    <a:pt x="3027" y="4508"/>
                  </a:cubicBezTo>
                  <a:cubicBezTo>
                    <a:pt x="2444" y="2677"/>
                    <a:pt x="1874" y="1073"/>
                    <a:pt x="1438" y="0"/>
                  </a:cubicBezTo>
                  <a:close/>
                </a:path>
              </a:pathLst>
            </a:custGeom>
            <a:solidFill>
              <a:srgbClr val="0A0A0A">
                <a:alpha val="245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66" name="Google Shape;766;p47"/>
            <p:cNvSpPr/>
            <p:nvPr/>
          </p:nvSpPr>
          <p:spPr>
            <a:xfrm>
              <a:off x="3883575" y="379975"/>
              <a:ext cx="228175" cy="180000"/>
            </a:xfrm>
            <a:custGeom>
              <a:avLst/>
              <a:gdLst/>
              <a:ahLst/>
              <a:cxnLst/>
              <a:rect l="l" t="t" r="r" b="b"/>
              <a:pathLst>
                <a:path w="9127" h="7200" extrusionOk="0">
                  <a:moveTo>
                    <a:pt x="5376" y="0"/>
                  </a:moveTo>
                  <a:cubicBezTo>
                    <a:pt x="4785" y="0"/>
                    <a:pt x="4439" y="157"/>
                    <a:pt x="4439" y="157"/>
                  </a:cubicBezTo>
                  <a:lnTo>
                    <a:pt x="3666" y="318"/>
                  </a:lnTo>
                  <a:cubicBezTo>
                    <a:pt x="3513" y="347"/>
                    <a:pt x="3357" y="350"/>
                    <a:pt x="3197" y="350"/>
                  </a:cubicBezTo>
                  <a:cubicBezTo>
                    <a:pt x="3163" y="350"/>
                    <a:pt x="3128" y="350"/>
                    <a:pt x="3093" y="350"/>
                  </a:cubicBezTo>
                  <a:cubicBezTo>
                    <a:pt x="2703" y="350"/>
                    <a:pt x="2286" y="365"/>
                    <a:pt x="1813" y="736"/>
                  </a:cubicBezTo>
                  <a:cubicBezTo>
                    <a:pt x="1101" y="1292"/>
                    <a:pt x="1055" y="2228"/>
                    <a:pt x="1338" y="3403"/>
                  </a:cubicBezTo>
                  <a:cubicBezTo>
                    <a:pt x="1621" y="4579"/>
                    <a:pt x="1247" y="5109"/>
                    <a:pt x="698" y="5593"/>
                  </a:cubicBezTo>
                  <a:cubicBezTo>
                    <a:pt x="457" y="5806"/>
                    <a:pt x="282" y="6084"/>
                    <a:pt x="168" y="6354"/>
                  </a:cubicBezTo>
                  <a:cubicBezTo>
                    <a:pt x="0" y="6756"/>
                    <a:pt x="306" y="7200"/>
                    <a:pt x="742" y="7200"/>
                  </a:cubicBezTo>
                  <a:lnTo>
                    <a:pt x="8916" y="7200"/>
                  </a:lnTo>
                  <a:cubicBezTo>
                    <a:pt x="8916" y="7200"/>
                    <a:pt x="9126" y="6570"/>
                    <a:pt x="8742" y="5137"/>
                  </a:cubicBezTo>
                  <a:cubicBezTo>
                    <a:pt x="8359" y="3703"/>
                    <a:pt x="7747" y="3785"/>
                    <a:pt x="7519" y="2488"/>
                  </a:cubicBezTo>
                  <a:cubicBezTo>
                    <a:pt x="7290" y="1192"/>
                    <a:pt x="7037" y="240"/>
                    <a:pt x="6003" y="57"/>
                  </a:cubicBezTo>
                  <a:cubicBezTo>
                    <a:pt x="5772" y="16"/>
                    <a:pt x="5562" y="0"/>
                    <a:pt x="537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67" name="Google Shape;767;p47"/>
            <p:cNvSpPr/>
            <p:nvPr/>
          </p:nvSpPr>
          <p:spPr>
            <a:xfrm>
              <a:off x="3428123" y="518750"/>
              <a:ext cx="485950" cy="362600"/>
            </a:xfrm>
            <a:custGeom>
              <a:avLst/>
              <a:gdLst/>
              <a:ahLst/>
              <a:cxnLst/>
              <a:rect l="l" t="t" r="r" b="b"/>
              <a:pathLst>
                <a:path w="19438" h="14504" extrusionOk="0">
                  <a:moveTo>
                    <a:pt x="1798" y="1"/>
                  </a:moveTo>
                  <a:cubicBezTo>
                    <a:pt x="987" y="1"/>
                    <a:pt x="61" y="33"/>
                    <a:pt x="61" y="33"/>
                  </a:cubicBezTo>
                  <a:cubicBezTo>
                    <a:pt x="61" y="33"/>
                    <a:pt x="1" y="312"/>
                    <a:pt x="378" y="349"/>
                  </a:cubicBezTo>
                  <a:cubicBezTo>
                    <a:pt x="755" y="385"/>
                    <a:pt x="1936" y="410"/>
                    <a:pt x="1936" y="410"/>
                  </a:cubicBezTo>
                  <a:cubicBezTo>
                    <a:pt x="1936" y="410"/>
                    <a:pt x="1631" y="1190"/>
                    <a:pt x="1583" y="1530"/>
                  </a:cubicBezTo>
                  <a:cubicBezTo>
                    <a:pt x="1539" y="1835"/>
                    <a:pt x="2041" y="2344"/>
                    <a:pt x="2862" y="2344"/>
                  </a:cubicBezTo>
                  <a:cubicBezTo>
                    <a:pt x="2959" y="2344"/>
                    <a:pt x="3060" y="2337"/>
                    <a:pt x="3166" y="2322"/>
                  </a:cubicBezTo>
                  <a:cubicBezTo>
                    <a:pt x="3166" y="2322"/>
                    <a:pt x="6343" y="8202"/>
                    <a:pt x="7220" y="9966"/>
                  </a:cubicBezTo>
                  <a:cubicBezTo>
                    <a:pt x="8096" y="11732"/>
                    <a:pt x="8901" y="13351"/>
                    <a:pt x="10653" y="14240"/>
                  </a:cubicBezTo>
                  <a:cubicBezTo>
                    <a:pt x="11016" y="14424"/>
                    <a:pt x="11380" y="14504"/>
                    <a:pt x="11738" y="14504"/>
                  </a:cubicBezTo>
                  <a:cubicBezTo>
                    <a:pt x="13113" y="14504"/>
                    <a:pt x="14413" y="13335"/>
                    <a:pt x="15291" y="12390"/>
                  </a:cubicBezTo>
                  <a:cubicBezTo>
                    <a:pt x="16399" y="11196"/>
                    <a:pt x="18286" y="9480"/>
                    <a:pt x="18286" y="9480"/>
                  </a:cubicBezTo>
                  <a:lnTo>
                    <a:pt x="19437" y="2589"/>
                  </a:lnTo>
                  <a:lnTo>
                    <a:pt x="19437" y="2589"/>
                  </a:lnTo>
                  <a:cubicBezTo>
                    <a:pt x="18140" y="3028"/>
                    <a:pt x="11931" y="9771"/>
                    <a:pt x="11931" y="9771"/>
                  </a:cubicBezTo>
                  <a:lnTo>
                    <a:pt x="4919" y="1895"/>
                  </a:lnTo>
                  <a:cubicBezTo>
                    <a:pt x="4919" y="1895"/>
                    <a:pt x="3458" y="106"/>
                    <a:pt x="2801" y="33"/>
                  </a:cubicBezTo>
                  <a:cubicBezTo>
                    <a:pt x="2582" y="9"/>
                    <a:pt x="2204" y="1"/>
                    <a:pt x="1798" y="1"/>
                  </a:cubicBez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Black" panose="020B0604020202020204"/>
                <a:ea typeface="微軟正黑體"/>
                <a:cs typeface="+mn-ea"/>
                <a:sym typeface="+mn-lt"/>
              </a:endParaRPr>
            </a:p>
          </p:txBody>
        </p:sp>
        <p:sp>
          <p:nvSpPr>
            <p:cNvPr id="768" name="Google Shape;768;p47"/>
            <p:cNvSpPr/>
            <p:nvPr/>
          </p:nvSpPr>
          <p:spPr>
            <a:xfrm>
              <a:off x="3842800" y="573200"/>
              <a:ext cx="277650" cy="379625"/>
            </a:xfrm>
            <a:custGeom>
              <a:avLst/>
              <a:gdLst/>
              <a:ahLst/>
              <a:cxnLst/>
              <a:rect l="l" t="t" r="r" b="b"/>
              <a:pathLst>
                <a:path w="11106" h="15185" extrusionOk="0">
                  <a:moveTo>
                    <a:pt x="8237" y="1"/>
                  </a:moveTo>
                  <a:lnTo>
                    <a:pt x="4055" y="119"/>
                  </a:lnTo>
                  <a:lnTo>
                    <a:pt x="2850" y="411"/>
                  </a:lnTo>
                  <a:cubicBezTo>
                    <a:pt x="2850" y="411"/>
                    <a:pt x="2722" y="996"/>
                    <a:pt x="2229" y="2566"/>
                  </a:cubicBezTo>
                  <a:cubicBezTo>
                    <a:pt x="1736" y="4137"/>
                    <a:pt x="403" y="4776"/>
                    <a:pt x="202" y="6236"/>
                  </a:cubicBezTo>
                  <a:cubicBezTo>
                    <a:pt x="1" y="7697"/>
                    <a:pt x="933" y="8045"/>
                    <a:pt x="1115" y="9268"/>
                  </a:cubicBezTo>
                  <a:cubicBezTo>
                    <a:pt x="1298" y="10492"/>
                    <a:pt x="20" y="15185"/>
                    <a:pt x="20" y="15185"/>
                  </a:cubicBezTo>
                  <a:lnTo>
                    <a:pt x="9935" y="15185"/>
                  </a:lnTo>
                  <a:cubicBezTo>
                    <a:pt x="9406" y="14417"/>
                    <a:pt x="8913" y="12829"/>
                    <a:pt x="9059" y="11405"/>
                  </a:cubicBezTo>
                  <a:cubicBezTo>
                    <a:pt x="9205" y="9981"/>
                    <a:pt x="11105" y="6598"/>
                    <a:pt x="11105" y="6598"/>
                  </a:cubicBezTo>
                  <a:lnTo>
                    <a:pt x="9972" y="668"/>
                  </a:lnTo>
                  <a:lnTo>
                    <a:pt x="8237"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69" name="Google Shape;769;p47"/>
            <p:cNvSpPr/>
            <p:nvPr/>
          </p:nvSpPr>
          <p:spPr>
            <a:xfrm>
              <a:off x="3954525" y="658625"/>
              <a:ext cx="165925" cy="294200"/>
            </a:xfrm>
            <a:custGeom>
              <a:avLst/>
              <a:gdLst/>
              <a:ahLst/>
              <a:cxnLst/>
              <a:rect l="l" t="t" r="r" b="b"/>
              <a:pathLst>
                <a:path w="6637" h="11768" extrusionOk="0">
                  <a:moveTo>
                    <a:pt x="4282" y="1"/>
                  </a:moveTo>
                  <a:cubicBezTo>
                    <a:pt x="4282" y="1"/>
                    <a:pt x="3392" y="3072"/>
                    <a:pt x="1937" y="4176"/>
                  </a:cubicBezTo>
                  <a:cubicBezTo>
                    <a:pt x="483" y="5279"/>
                    <a:pt x="1" y="6158"/>
                    <a:pt x="1202" y="7917"/>
                  </a:cubicBezTo>
                  <a:cubicBezTo>
                    <a:pt x="2281" y="9499"/>
                    <a:pt x="3074" y="10278"/>
                    <a:pt x="3351" y="11768"/>
                  </a:cubicBezTo>
                  <a:lnTo>
                    <a:pt x="5466" y="11768"/>
                  </a:lnTo>
                  <a:cubicBezTo>
                    <a:pt x="4937" y="11000"/>
                    <a:pt x="4444" y="9412"/>
                    <a:pt x="4590" y="7988"/>
                  </a:cubicBezTo>
                  <a:cubicBezTo>
                    <a:pt x="4736" y="6563"/>
                    <a:pt x="6636" y="3181"/>
                    <a:pt x="6636" y="3181"/>
                  </a:cubicBezTo>
                  <a:lnTo>
                    <a:pt x="6161" y="694"/>
                  </a:lnTo>
                  <a:lnTo>
                    <a:pt x="4282" y="1"/>
                  </a:lnTo>
                  <a:close/>
                </a:path>
              </a:pathLst>
            </a:custGeom>
            <a:solidFill>
              <a:srgbClr val="0A0A0A">
                <a:alpha val="245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0" name="Google Shape;770;p47"/>
            <p:cNvSpPr/>
            <p:nvPr/>
          </p:nvSpPr>
          <p:spPr>
            <a:xfrm>
              <a:off x="4033975" y="588150"/>
              <a:ext cx="278325" cy="444275"/>
            </a:xfrm>
            <a:custGeom>
              <a:avLst/>
              <a:gdLst/>
              <a:ahLst/>
              <a:cxnLst/>
              <a:rect l="l" t="t" r="r" b="b"/>
              <a:pathLst>
                <a:path w="11133" h="17771" extrusionOk="0">
                  <a:moveTo>
                    <a:pt x="2018" y="1"/>
                  </a:moveTo>
                  <a:cubicBezTo>
                    <a:pt x="525" y="1"/>
                    <a:pt x="0" y="5092"/>
                    <a:pt x="1443" y="6302"/>
                  </a:cubicBezTo>
                  <a:cubicBezTo>
                    <a:pt x="1861" y="6653"/>
                    <a:pt x="2263" y="6743"/>
                    <a:pt x="2564" y="6743"/>
                  </a:cubicBezTo>
                  <a:cubicBezTo>
                    <a:pt x="2877" y="6743"/>
                    <a:pt x="3082" y="6646"/>
                    <a:pt x="3082" y="6646"/>
                  </a:cubicBezTo>
                  <a:lnTo>
                    <a:pt x="6215" y="11391"/>
                  </a:lnTo>
                  <a:lnTo>
                    <a:pt x="857" y="16187"/>
                  </a:lnTo>
                  <a:cubicBezTo>
                    <a:pt x="1175" y="17024"/>
                    <a:pt x="2112" y="17770"/>
                    <a:pt x="2112" y="17770"/>
                  </a:cubicBezTo>
                  <a:cubicBezTo>
                    <a:pt x="2112" y="17770"/>
                    <a:pt x="7650" y="14873"/>
                    <a:pt x="9319" y="14045"/>
                  </a:cubicBezTo>
                  <a:cubicBezTo>
                    <a:pt x="10987" y="13217"/>
                    <a:pt x="11133" y="10856"/>
                    <a:pt x="10281" y="9565"/>
                  </a:cubicBezTo>
                  <a:cubicBezTo>
                    <a:pt x="9429" y="8274"/>
                    <a:pt x="7992" y="6253"/>
                    <a:pt x="6409" y="4282"/>
                  </a:cubicBezTo>
                  <a:cubicBezTo>
                    <a:pt x="4826" y="2310"/>
                    <a:pt x="3670" y="658"/>
                    <a:pt x="2325" y="70"/>
                  </a:cubicBezTo>
                  <a:cubicBezTo>
                    <a:pt x="2219" y="23"/>
                    <a:pt x="2116" y="1"/>
                    <a:pt x="2018" y="1"/>
                  </a:cubicBez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1" name="Google Shape;771;p47"/>
            <p:cNvSpPr/>
            <p:nvPr/>
          </p:nvSpPr>
          <p:spPr>
            <a:xfrm>
              <a:off x="4189325" y="840025"/>
              <a:ext cx="38375" cy="32925"/>
            </a:xfrm>
            <a:custGeom>
              <a:avLst/>
              <a:gdLst/>
              <a:ahLst/>
              <a:cxnLst/>
              <a:rect l="l" t="t" r="r" b="b"/>
              <a:pathLst>
                <a:path w="1535" h="1317" fill="none" extrusionOk="0">
                  <a:moveTo>
                    <a:pt x="1" y="1316"/>
                  </a:moveTo>
                  <a:lnTo>
                    <a:pt x="1535" y="1"/>
                  </a:lnTo>
                </a:path>
              </a:pathLst>
            </a:custGeom>
            <a:noFill/>
            <a:ln w="150" cap="flat" cmpd="sng">
              <a:solidFill>
                <a:srgbClr val="B83D3D"/>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2" name="Google Shape;772;p47"/>
            <p:cNvSpPr/>
            <p:nvPr/>
          </p:nvSpPr>
          <p:spPr>
            <a:xfrm>
              <a:off x="4052525" y="703925"/>
              <a:ext cx="58475" cy="52825"/>
            </a:xfrm>
            <a:custGeom>
              <a:avLst/>
              <a:gdLst/>
              <a:ahLst/>
              <a:cxnLst/>
              <a:rect l="l" t="t" r="r" b="b"/>
              <a:pathLst>
                <a:path w="2339" h="2113" extrusionOk="0">
                  <a:moveTo>
                    <a:pt x="621" y="1"/>
                  </a:moveTo>
                  <a:cubicBezTo>
                    <a:pt x="389" y="1"/>
                    <a:pt x="157" y="102"/>
                    <a:pt x="0" y="309"/>
                  </a:cubicBezTo>
                  <a:cubicBezTo>
                    <a:pt x="136" y="898"/>
                    <a:pt x="365" y="1389"/>
                    <a:pt x="701" y="1672"/>
                  </a:cubicBezTo>
                  <a:cubicBezTo>
                    <a:pt x="1119" y="2023"/>
                    <a:pt x="1520" y="2112"/>
                    <a:pt x="1820" y="2112"/>
                  </a:cubicBezTo>
                  <a:cubicBezTo>
                    <a:pt x="2134" y="2112"/>
                    <a:pt x="2339" y="2015"/>
                    <a:pt x="2339" y="2015"/>
                  </a:cubicBezTo>
                  <a:lnTo>
                    <a:pt x="1278" y="360"/>
                  </a:lnTo>
                  <a:cubicBezTo>
                    <a:pt x="1126" y="122"/>
                    <a:pt x="874" y="1"/>
                    <a:pt x="621" y="1"/>
                  </a:cubicBezTo>
                  <a:close/>
                </a:path>
              </a:pathLst>
            </a:custGeom>
            <a:solidFill>
              <a:srgbClr val="F0B6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3" name="Google Shape;773;p47"/>
            <p:cNvSpPr/>
            <p:nvPr/>
          </p:nvSpPr>
          <p:spPr>
            <a:xfrm>
              <a:off x="3475750" y="529375"/>
              <a:ext cx="48200" cy="37450"/>
            </a:xfrm>
            <a:custGeom>
              <a:avLst/>
              <a:gdLst/>
              <a:ahLst/>
              <a:cxnLst/>
              <a:rect l="l" t="t" r="r" b="b"/>
              <a:pathLst>
                <a:path w="1928" h="1498" fill="none" extrusionOk="0">
                  <a:moveTo>
                    <a:pt x="722" y="1"/>
                  </a:moveTo>
                  <a:lnTo>
                    <a:pt x="1" y="1178"/>
                  </a:lnTo>
                  <a:lnTo>
                    <a:pt x="85" y="1224"/>
                  </a:lnTo>
                  <a:cubicBezTo>
                    <a:pt x="238" y="1306"/>
                    <a:pt x="425" y="1284"/>
                    <a:pt x="553" y="1169"/>
                  </a:cubicBezTo>
                  <a:lnTo>
                    <a:pt x="951" y="813"/>
                  </a:lnTo>
                  <a:cubicBezTo>
                    <a:pt x="951" y="813"/>
                    <a:pt x="1142" y="1498"/>
                    <a:pt x="1927" y="1361"/>
                  </a:cubicBezTo>
                </a:path>
              </a:pathLst>
            </a:custGeom>
            <a:solidFill>
              <a:srgbClr val="F0B6B6"/>
            </a:solidFill>
            <a:ln w="150" cap="flat" cmpd="sng">
              <a:solidFill>
                <a:srgbClr val="B83D3D"/>
              </a:solidFill>
              <a:prstDash val="solid"/>
              <a:miter lim="105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4" name="Google Shape;774;p47"/>
            <p:cNvSpPr/>
            <p:nvPr/>
          </p:nvSpPr>
          <p:spPr>
            <a:xfrm>
              <a:off x="4073700" y="1756775"/>
              <a:ext cx="193275" cy="31975"/>
            </a:xfrm>
            <a:custGeom>
              <a:avLst/>
              <a:gdLst/>
              <a:ahLst/>
              <a:cxnLst/>
              <a:rect l="l" t="t" r="r" b="b"/>
              <a:pathLst>
                <a:path w="7731" h="1279" extrusionOk="0">
                  <a:moveTo>
                    <a:pt x="1" y="0"/>
                  </a:moveTo>
                  <a:lnTo>
                    <a:pt x="243" y="1278"/>
                  </a:lnTo>
                  <a:lnTo>
                    <a:pt x="7730" y="1278"/>
                  </a:lnTo>
                  <a:cubicBezTo>
                    <a:pt x="7730" y="1278"/>
                    <a:pt x="7685" y="783"/>
                    <a:pt x="7576" y="0"/>
                  </a:cubicBezTo>
                  <a:close/>
                </a:path>
              </a:pathLst>
            </a:custGeom>
            <a:solidFill>
              <a:srgbClr val="0A0A0A">
                <a:alpha val="245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5" name="Google Shape;775;p47"/>
            <p:cNvSpPr/>
            <p:nvPr/>
          </p:nvSpPr>
          <p:spPr>
            <a:xfrm>
              <a:off x="3822275" y="1756775"/>
              <a:ext cx="176175" cy="31975"/>
            </a:xfrm>
            <a:custGeom>
              <a:avLst/>
              <a:gdLst/>
              <a:ahLst/>
              <a:cxnLst/>
              <a:rect l="l" t="t" r="r" b="b"/>
              <a:pathLst>
                <a:path w="7047" h="1279" extrusionOk="0">
                  <a:moveTo>
                    <a:pt x="1" y="0"/>
                  </a:moveTo>
                  <a:cubicBezTo>
                    <a:pt x="47" y="811"/>
                    <a:pt x="74" y="1278"/>
                    <a:pt x="74" y="1278"/>
                  </a:cubicBezTo>
                  <a:lnTo>
                    <a:pt x="7046" y="1278"/>
                  </a:lnTo>
                  <a:lnTo>
                    <a:pt x="6956" y="0"/>
                  </a:lnTo>
                  <a:close/>
                </a:path>
              </a:pathLst>
            </a:custGeom>
            <a:solidFill>
              <a:srgbClr val="0A0A0A">
                <a:alpha val="245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6" name="Google Shape;776;p47"/>
            <p:cNvSpPr/>
            <p:nvPr/>
          </p:nvSpPr>
          <p:spPr>
            <a:xfrm>
              <a:off x="3726375" y="730225"/>
              <a:ext cx="30725" cy="48675"/>
            </a:xfrm>
            <a:custGeom>
              <a:avLst/>
              <a:gdLst/>
              <a:ahLst/>
              <a:cxnLst/>
              <a:rect l="l" t="t" r="r" b="b"/>
              <a:pathLst>
                <a:path w="1229" h="1947" extrusionOk="0">
                  <a:moveTo>
                    <a:pt x="1228" y="1"/>
                  </a:moveTo>
                  <a:cubicBezTo>
                    <a:pt x="493" y="777"/>
                    <a:pt x="1" y="1312"/>
                    <a:pt x="1" y="1312"/>
                  </a:cubicBezTo>
                  <a:lnTo>
                    <a:pt x="535" y="1834"/>
                  </a:lnTo>
                  <a:cubicBezTo>
                    <a:pt x="615" y="1912"/>
                    <a:pt x="711" y="1946"/>
                    <a:pt x="805" y="1946"/>
                  </a:cubicBezTo>
                  <a:cubicBezTo>
                    <a:pt x="1013" y="1946"/>
                    <a:pt x="1211" y="1778"/>
                    <a:pt x="1198" y="1533"/>
                  </a:cubicBezTo>
                  <a:cubicBezTo>
                    <a:pt x="1172" y="1062"/>
                    <a:pt x="1167" y="500"/>
                    <a:pt x="1228" y="1"/>
                  </a:cubicBezTo>
                  <a:close/>
                </a:path>
              </a:pathLst>
            </a:custGeom>
            <a:solidFill>
              <a:srgbClr val="F0B6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7" name="Google Shape;777;p47"/>
            <p:cNvSpPr/>
            <p:nvPr/>
          </p:nvSpPr>
          <p:spPr>
            <a:xfrm>
              <a:off x="3926575" y="417050"/>
              <a:ext cx="122150" cy="217350"/>
            </a:xfrm>
            <a:custGeom>
              <a:avLst/>
              <a:gdLst/>
              <a:ahLst/>
              <a:cxnLst/>
              <a:rect l="l" t="t" r="r" b="b"/>
              <a:pathLst>
                <a:path w="4886" h="8694" extrusionOk="0">
                  <a:moveTo>
                    <a:pt x="3024" y="1"/>
                  </a:moveTo>
                  <a:lnTo>
                    <a:pt x="3024" y="1"/>
                  </a:lnTo>
                  <a:cubicBezTo>
                    <a:pt x="2455" y="402"/>
                    <a:pt x="1830" y="582"/>
                    <a:pt x="1428" y="662"/>
                  </a:cubicBezTo>
                  <a:cubicBezTo>
                    <a:pt x="1186" y="710"/>
                    <a:pt x="1009" y="916"/>
                    <a:pt x="1003" y="1163"/>
                  </a:cubicBezTo>
                  <a:cubicBezTo>
                    <a:pt x="992" y="1589"/>
                    <a:pt x="953" y="2240"/>
                    <a:pt x="823" y="2731"/>
                  </a:cubicBezTo>
                  <a:cubicBezTo>
                    <a:pt x="644" y="3409"/>
                    <a:pt x="338" y="4538"/>
                    <a:pt x="1226" y="4538"/>
                  </a:cubicBezTo>
                  <a:cubicBezTo>
                    <a:pt x="1380" y="4538"/>
                    <a:pt x="1568" y="4504"/>
                    <a:pt x="1799" y="4429"/>
                  </a:cubicBezTo>
                  <a:lnTo>
                    <a:pt x="1799" y="4429"/>
                  </a:lnTo>
                  <a:lnTo>
                    <a:pt x="1542" y="6059"/>
                  </a:lnTo>
                  <a:lnTo>
                    <a:pt x="704" y="6365"/>
                  </a:lnTo>
                  <a:cubicBezTo>
                    <a:pt x="704" y="6365"/>
                    <a:pt x="1" y="8693"/>
                    <a:pt x="1608" y="8693"/>
                  </a:cubicBezTo>
                  <a:cubicBezTo>
                    <a:pt x="3215" y="8693"/>
                    <a:pt x="4603" y="6766"/>
                    <a:pt x="4886" y="6247"/>
                  </a:cubicBezTo>
                  <a:lnTo>
                    <a:pt x="4304" y="5969"/>
                  </a:lnTo>
                  <a:cubicBezTo>
                    <a:pt x="4120" y="5881"/>
                    <a:pt x="3999" y="5698"/>
                    <a:pt x="3992" y="5494"/>
                  </a:cubicBezTo>
                  <a:lnTo>
                    <a:pt x="3900" y="2849"/>
                  </a:lnTo>
                  <a:lnTo>
                    <a:pt x="3882" y="1928"/>
                  </a:lnTo>
                  <a:cubicBezTo>
                    <a:pt x="3882" y="1928"/>
                    <a:pt x="2987" y="1224"/>
                    <a:pt x="3024" y="1"/>
                  </a:cubicBezTo>
                  <a:close/>
                </a:path>
              </a:pathLst>
            </a:custGeom>
            <a:solidFill>
              <a:srgbClr val="F4C8C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78" name="Google Shape;778;p47"/>
            <p:cNvSpPr/>
            <p:nvPr/>
          </p:nvSpPr>
          <p:spPr>
            <a:xfrm>
              <a:off x="3966150" y="512275"/>
              <a:ext cx="37200" cy="49725"/>
            </a:xfrm>
            <a:custGeom>
              <a:avLst/>
              <a:gdLst/>
              <a:ahLst/>
              <a:cxnLst/>
              <a:rect l="l" t="t" r="r" b="b"/>
              <a:pathLst>
                <a:path w="1488" h="1989" extrusionOk="0">
                  <a:moveTo>
                    <a:pt x="1361" y="0"/>
                  </a:moveTo>
                  <a:cubicBezTo>
                    <a:pt x="1337" y="0"/>
                    <a:pt x="1312" y="8"/>
                    <a:pt x="1289" y="27"/>
                  </a:cubicBezTo>
                  <a:cubicBezTo>
                    <a:pt x="956" y="296"/>
                    <a:pt x="556" y="524"/>
                    <a:pt x="216" y="620"/>
                  </a:cubicBezTo>
                  <a:lnTo>
                    <a:pt x="0" y="1988"/>
                  </a:lnTo>
                  <a:cubicBezTo>
                    <a:pt x="969" y="1715"/>
                    <a:pt x="1340" y="674"/>
                    <a:pt x="1469" y="137"/>
                  </a:cubicBezTo>
                  <a:cubicBezTo>
                    <a:pt x="1488" y="60"/>
                    <a:pt x="1428" y="0"/>
                    <a:pt x="1361" y="0"/>
                  </a:cubicBezTo>
                  <a:close/>
                </a:path>
              </a:pathLst>
            </a:custGeom>
            <a:solidFill>
              <a:srgbClr val="F0B6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80" name="Google Shape;780;p47"/>
            <p:cNvSpPr/>
            <p:nvPr/>
          </p:nvSpPr>
          <p:spPr>
            <a:xfrm>
              <a:off x="4019275" y="449075"/>
              <a:ext cx="21175" cy="35625"/>
            </a:xfrm>
            <a:custGeom>
              <a:avLst/>
              <a:gdLst/>
              <a:ahLst/>
              <a:cxnLst/>
              <a:rect l="l" t="t" r="r" b="b"/>
              <a:pathLst>
                <a:path w="847" h="1425" extrusionOk="0">
                  <a:moveTo>
                    <a:pt x="423" y="0"/>
                  </a:moveTo>
                  <a:cubicBezTo>
                    <a:pt x="190" y="0"/>
                    <a:pt x="0" y="320"/>
                    <a:pt x="0" y="712"/>
                  </a:cubicBezTo>
                  <a:cubicBezTo>
                    <a:pt x="0" y="1106"/>
                    <a:pt x="190" y="1424"/>
                    <a:pt x="423" y="1424"/>
                  </a:cubicBezTo>
                  <a:lnTo>
                    <a:pt x="719" y="1424"/>
                  </a:lnTo>
                  <a:lnTo>
                    <a:pt x="719" y="1221"/>
                  </a:lnTo>
                  <a:cubicBezTo>
                    <a:pt x="797" y="1092"/>
                    <a:pt x="847" y="912"/>
                    <a:pt x="847" y="712"/>
                  </a:cubicBezTo>
                  <a:cubicBezTo>
                    <a:pt x="847" y="513"/>
                    <a:pt x="797" y="334"/>
                    <a:pt x="719" y="205"/>
                  </a:cubicBezTo>
                  <a:lnTo>
                    <a:pt x="719"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81" name="Google Shape;781;p47"/>
            <p:cNvSpPr/>
            <p:nvPr/>
          </p:nvSpPr>
          <p:spPr>
            <a:xfrm>
              <a:off x="4025000" y="437225"/>
              <a:ext cx="15450" cy="13850"/>
            </a:xfrm>
            <a:custGeom>
              <a:avLst/>
              <a:gdLst/>
              <a:ahLst/>
              <a:cxnLst/>
              <a:rect l="l" t="t" r="r" b="b"/>
              <a:pathLst>
                <a:path w="618" h="554" extrusionOk="0">
                  <a:moveTo>
                    <a:pt x="1" y="0"/>
                  </a:moveTo>
                  <a:lnTo>
                    <a:pt x="1" y="554"/>
                  </a:lnTo>
                  <a:lnTo>
                    <a:pt x="618" y="554"/>
                  </a:lnTo>
                  <a:lnTo>
                    <a:pt x="420"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82" name="Google Shape;782;p47"/>
            <p:cNvSpPr/>
            <p:nvPr/>
          </p:nvSpPr>
          <p:spPr>
            <a:xfrm>
              <a:off x="3975200" y="383900"/>
              <a:ext cx="60275" cy="53350"/>
            </a:xfrm>
            <a:custGeom>
              <a:avLst/>
              <a:gdLst/>
              <a:ahLst/>
              <a:cxnLst/>
              <a:rect l="l" t="t" r="r" b="b"/>
              <a:pathLst>
                <a:path w="2411" h="2134" extrusionOk="0">
                  <a:moveTo>
                    <a:pt x="806" y="1"/>
                  </a:moveTo>
                  <a:cubicBezTo>
                    <a:pt x="780" y="1"/>
                    <a:pt x="754" y="3"/>
                    <a:pt x="728" y="9"/>
                  </a:cubicBezTo>
                  <a:lnTo>
                    <a:pt x="0" y="161"/>
                  </a:lnTo>
                  <a:cubicBezTo>
                    <a:pt x="1468" y="313"/>
                    <a:pt x="1993" y="1604"/>
                    <a:pt x="1993" y="2133"/>
                  </a:cubicBezTo>
                  <a:lnTo>
                    <a:pt x="2411" y="2133"/>
                  </a:lnTo>
                  <a:cubicBezTo>
                    <a:pt x="2411" y="797"/>
                    <a:pt x="1316" y="194"/>
                    <a:pt x="955" y="32"/>
                  </a:cubicBezTo>
                  <a:cubicBezTo>
                    <a:pt x="908" y="11"/>
                    <a:pt x="857" y="1"/>
                    <a:pt x="80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785" name="Google Shape;785;p47"/>
            <p:cNvSpPr/>
            <p:nvPr/>
          </p:nvSpPr>
          <p:spPr>
            <a:xfrm>
              <a:off x="4026650" y="449075"/>
              <a:ext cx="21175" cy="35625"/>
            </a:xfrm>
            <a:custGeom>
              <a:avLst/>
              <a:gdLst/>
              <a:ahLst/>
              <a:cxnLst/>
              <a:rect l="l" t="t" r="r" b="b"/>
              <a:pathLst>
                <a:path w="847" h="1425" extrusionOk="0">
                  <a:moveTo>
                    <a:pt x="424" y="0"/>
                  </a:moveTo>
                  <a:cubicBezTo>
                    <a:pt x="190" y="0"/>
                    <a:pt x="0" y="319"/>
                    <a:pt x="0" y="712"/>
                  </a:cubicBezTo>
                  <a:cubicBezTo>
                    <a:pt x="0" y="1106"/>
                    <a:pt x="190" y="1424"/>
                    <a:pt x="424" y="1424"/>
                  </a:cubicBezTo>
                  <a:cubicBezTo>
                    <a:pt x="657" y="1424"/>
                    <a:pt x="847" y="1106"/>
                    <a:pt x="847" y="712"/>
                  </a:cubicBezTo>
                  <a:cubicBezTo>
                    <a:pt x="847" y="319"/>
                    <a:pt x="657" y="0"/>
                    <a:pt x="42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4" name="圖片 3">
            <a:extLst>
              <a:ext uri="{FF2B5EF4-FFF2-40B4-BE49-F238E27FC236}">
                <a16:creationId xmlns:a16="http://schemas.microsoft.com/office/drawing/2014/main" id="{8419E2C8-B9CB-413F-A283-1F6EA030A9A8}"/>
              </a:ext>
            </a:extLst>
          </p:cNvPr>
          <p:cNvPicPr>
            <a:picLocks noChangeAspect="1"/>
          </p:cNvPicPr>
          <p:nvPr/>
        </p:nvPicPr>
        <p:blipFill>
          <a:blip r:embed="rId3"/>
          <a:stretch>
            <a:fillRect/>
          </a:stretch>
        </p:blipFill>
        <p:spPr>
          <a:xfrm rot="21111633">
            <a:off x="2444459" y="359004"/>
            <a:ext cx="4827439" cy="5951131"/>
          </a:xfrm>
          <a:prstGeom prst="rect">
            <a:avLst/>
          </a:prstGeom>
        </p:spPr>
      </p:pic>
      <p:sp>
        <p:nvSpPr>
          <p:cNvPr id="41" name="Google Shape;18;p2">
            <a:extLst>
              <a:ext uri="{FF2B5EF4-FFF2-40B4-BE49-F238E27FC236}">
                <a16:creationId xmlns:a16="http://schemas.microsoft.com/office/drawing/2014/main" id="{57AF6DE1-6182-431A-BF66-8D1E0B140BB2}"/>
              </a:ext>
            </a:extLst>
          </p:cNvPr>
          <p:cNvSpPr/>
          <p:nvPr/>
        </p:nvSpPr>
        <p:spPr>
          <a:xfrm rot="21187986">
            <a:off x="404957" y="4973257"/>
            <a:ext cx="1238913" cy="1238913"/>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49" name="群組 48">
            <a:extLst>
              <a:ext uri="{FF2B5EF4-FFF2-40B4-BE49-F238E27FC236}">
                <a16:creationId xmlns:a16="http://schemas.microsoft.com/office/drawing/2014/main" id="{F9A75BDC-7CF4-4CA9-87C7-ACA7BB44A81F}"/>
              </a:ext>
            </a:extLst>
          </p:cNvPr>
          <p:cNvGrpSpPr/>
          <p:nvPr/>
        </p:nvGrpSpPr>
        <p:grpSpPr>
          <a:xfrm rot="20602781">
            <a:off x="567806" y="921104"/>
            <a:ext cx="1041665" cy="940069"/>
            <a:chOff x="13967418" y="321188"/>
            <a:chExt cx="1416109" cy="1277992"/>
          </a:xfrm>
        </p:grpSpPr>
        <p:grpSp>
          <p:nvGrpSpPr>
            <p:cNvPr id="50" name="群組 49">
              <a:extLst>
                <a:ext uri="{FF2B5EF4-FFF2-40B4-BE49-F238E27FC236}">
                  <a16:creationId xmlns:a16="http://schemas.microsoft.com/office/drawing/2014/main" id="{6F413D95-8499-4908-B490-2890DFB1016B}"/>
                </a:ext>
              </a:extLst>
            </p:cNvPr>
            <p:cNvGrpSpPr/>
            <p:nvPr/>
          </p:nvGrpSpPr>
          <p:grpSpPr>
            <a:xfrm>
              <a:off x="13967418" y="321188"/>
              <a:ext cx="1416109" cy="1277992"/>
              <a:chOff x="12060642" y="1718665"/>
              <a:chExt cx="1676238" cy="1512745"/>
            </a:xfrm>
          </p:grpSpPr>
          <p:sp>
            <p:nvSpPr>
              <p:cNvPr id="52" name="Google Shape;852;p48">
                <a:extLst>
                  <a:ext uri="{FF2B5EF4-FFF2-40B4-BE49-F238E27FC236}">
                    <a16:creationId xmlns:a16="http://schemas.microsoft.com/office/drawing/2014/main" id="{96058736-DDDC-4294-A544-A31E87073810}"/>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53" name="Google Shape;853;p48">
                <a:extLst>
                  <a:ext uri="{FF2B5EF4-FFF2-40B4-BE49-F238E27FC236}">
                    <a16:creationId xmlns:a16="http://schemas.microsoft.com/office/drawing/2014/main" id="{1E82080D-9624-4A9C-8767-1668A5848548}"/>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51" name="school-building_46763">
              <a:extLst>
                <a:ext uri="{FF2B5EF4-FFF2-40B4-BE49-F238E27FC236}">
                  <a16:creationId xmlns:a16="http://schemas.microsoft.com/office/drawing/2014/main" id="{2E9C5F3B-396D-4BD1-859E-2B5511672D9A}"/>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2400" dirty="0">
                <a:solidFill>
                  <a:srgbClr val="FFFFFF"/>
                </a:solidFill>
                <a:latin typeface="Arial Black" panose="020B0604020202020204"/>
                <a:ea typeface="微軟正黑體"/>
                <a:cs typeface="+mn-ea"/>
                <a:sym typeface="+mn-lt"/>
              </a:endParaRPr>
            </a:p>
          </p:txBody>
        </p:sp>
      </p:grpSp>
      <p:pic>
        <p:nvPicPr>
          <p:cNvPr id="55" name="圖片 54">
            <a:extLst>
              <a:ext uri="{FF2B5EF4-FFF2-40B4-BE49-F238E27FC236}">
                <a16:creationId xmlns:a16="http://schemas.microsoft.com/office/drawing/2014/main" id="{3D310411-2666-4F6E-AF89-10470FCB006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51000"/>
                    </a14:imgEffect>
                  </a14:imgLayer>
                </a14:imgProps>
              </a:ext>
            </a:extLst>
          </a:blip>
          <a:stretch>
            <a:fillRect/>
          </a:stretch>
        </p:blipFill>
        <p:spPr>
          <a:xfrm rot="21111633">
            <a:off x="2444459" y="359004"/>
            <a:ext cx="4827439" cy="5951131"/>
          </a:xfrm>
          <a:prstGeom prst="rect">
            <a:avLst/>
          </a:prstGeom>
        </p:spPr>
      </p:pic>
      <p:grpSp>
        <p:nvGrpSpPr>
          <p:cNvPr id="8" name="群組 7">
            <a:extLst>
              <a:ext uri="{FF2B5EF4-FFF2-40B4-BE49-F238E27FC236}">
                <a16:creationId xmlns:a16="http://schemas.microsoft.com/office/drawing/2014/main" id="{AD1F0148-EF15-425C-9B71-86BA1596F866}"/>
              </a:ext>
            </a:extLst>
          </p:cNvPr>
          <p:cNvGrpSpPr/>
          <p:nvPr/>
        </p:nvGrpSpPr>
        <p:grpSpPr>
          <a:xfrm>
            <a:off x="562090" y="2339191"/>
            <a:ext cx="7047025" cy="1892999"/>
            <a:chOff x="421567" y="1754393"/>
            <a:chExt cx="5285269" cy="1419749"/>
          </a:xfrm>
        </p:grpSpPr>
        <p:sp>
          <p:nvSpPr>
            <p:cNvPr id="57" name="手繪多邊形: 圖案 56">
              <a:extLst>
                <a:ext uri="{FF2B5EF4-FFF2-40B4-BE49-F238E27FC236}">
                  <a16:creationId xmlns:a16="http://schemas.microsoft.com/office/drawing/2014/main" id="{B5757603-F2CD-4DE1-8024-21731A0DD46A}"/>
                </a:ext>
              </a:extLst>
            </p:cNvPr>
            <p:cNvSpPr/>
            <p:nvPr/>
          </p:nvSpPr>
          <p:spPr>
            <a:xfrm rot="21160461">
              <a:off x="514902" y="1838726"/>
              <a:ext cx="5191934" cy="1335416"/>
            </a:xfrm>
            <a:custGeom>
              <a:avLst/>
              <a:gdLst>
                <a:gd name="connsiteX0" fmla="*/ 5191934 w 5191934"/>
                <a:gd name="connsiteY0" fmla="*/ 0 h 1335416"/>
                <a:gd name="connsiteX1" fmla="*/ 5191934 w 5191934"/>
                <a:gd name="connsiteY1" fmla="*/ 294129 h 1335416"/>
                <a:gd name="connsiteX2" fmla="*/ 5178772 w 5191934"/>
                <a:gd name="connsiteY2" fmla="*/ 294129 h 1335416"/>
                <a:gd name="connsiteX3" fmla="*/ 5178772 w 5191934"/>
                <a:gd name="connsiteY3" fmla="*/ 307311 h 1335416"/>
                <a:gd name="connsiteX4" fmla="*/ 5165612 w 5191934"/>
                <a:gd name="connsiteY4" fmla="*/ 307311 h 1335416"/>
                <a:gd name="connsiteX5" fmla="*/ 5165611 w 5191934"/>
                <a:gd name="connsiteY5" fmla="*/ 320491 h 1335416"/>
                <a:gd name="connsiteX6" fmla="*/ 5152449 w 5191934"/>
                <a:gd name="connsiteY6" fmla="*/ 320491 h 1335416"/>
                <a:gd name="connsiteX7" fmla="*/ 5152448 w 5191934"/>
                <a:gd name="connsiteY7" fmla="*/ 333672 h 1335416"/>
                <a:gd name="connsiteX8" fmla="*/ 5139288 w 5191934"/>
                <a:gd name="connsiteY8" fmla="*/ 333672 h 1335416"/>
                <a:gd name="connsiteX9" fmla="*/ 5139289 w 5191934"/>
                <a:gd name="connsiteY9" fmla="*/ 346853 h 1335416"/>
                <a:gd name="connsiteX10" fmla="*/ 5126127 w 5191934"/>
                <a:gd name="connsiteY10" fmla="*/ 346854 h 1335416"/>
                <a:gd name="connsiteX11" fmla="*/ 5126127 w 5191934"/>
                <a:gd name="connsiteY11" fmla="*/ 360034 h 1335416"/>
                <a:gd name="connsiteX12" fmla="*/ 5112965 w 5191934"/>
                <a:gd name="connsiteY12" fmla="*/ 360034 h 1335416"/>
                <a:gd name="connsiteX13" fmla="*/ 5112965 w 5191934"/>
                <a:gd name="connsiteY13" fmla="*/ 373214 h 1335416"/>
                <a:gd name="connsiteX14" fmla="*/ 5099805 w 5191934"/>
                <a:gd name="connsiteY14" fmla="*/ 373214 h 1335416"/>
                <a:gd name="connsiteX15" fmla="*/ 5099805 w 5191934"/>
                <a:gd name="connsiteY15" fmla="*/ 386394 h 1335416"/>
                <a:gd name="connsiteX16" fmla="*/ 5086643 w 5191934"/>
                <a:gd name="connsiteY16" fmla="*/ 386394 h 1335416"/>
                <a:gd name="connsiteX17" fmla="*/ 5086642 w 5191934"/>
                <a:gd name="connsiteY17" fmla="*/ 399576 h 1335416"/>
                <a:gd name="connsiteX18" fmla="*/ 5073481 w 5191934"/>
                <a:gd name="connsiteY18" fmla="*/ 399576 h 1335416"/>
                <a:gd name="connsiteX19" fmla="*/ 5073481 w 5191934"/>
                <a:gd name="connsiteY19" fmla="*/ 412756 h 1335416"/>
                <a:gd name="connsiteX20" fmla="*/ 5060320 w 5191934"/>
                <a:gd name="connsiteY20" fmla="*/ 412756 h 1335416"/>
                <a:gd name="connsiteX21" fmla="*/ 5060320 w 5191934"/>
                <a:gd name="connsiteY21" fmla="*/ 425937 h 1335416"/>
                <a:gd name="connsiteX22" fmla="*/ 5047158 w 5191934"/>
                <a:gd name="connsiteY22" fmla="*/ 425937 h 1335416"/>
                <a:gd name="connsiteX23" fmla="*/ 5047158 w 5191934"/>
                <a:gd name="connsiteY23" fmla="*/ 439119 h 1335416"/>
                <a:gd name="connsiteX24" fmla="*/ 5033998 w 5191934"/>
                <a:gd name="connsiteY24" fmla="*/ 439118 h 1335416"/>
                <a:gd name="connsiteX25" fmla="*/ 5033997 w 5191934"/>
                <a:gd name="connsiteY25" fmla="*/ 452299 h 1335416"/>
                <a:gd name="connsiteX26" fmla="*/ 5020836 w 5191934"/>
                <a:gd name="connsiteY26" fmla="*/ 452299 h 1335416"/>
                <a:gd name="connsiteX27" fmla="*/ 5020835 w 5191934"/>
                <a:gd name="connsiteY27" fmla="*/ 465480 h 1335416"/>
                <a:gd name="connsiteX28" fmla="*/ 5007674 w 5191934"/>
                <a:gd name="connsiteY28" fmla="*/ 465480 h 1335416"/>
                <a:gd name="connsiteX29" fmla="*/ 5007675 w 5191934"/>
                <a:gd name="connsiteY29" fmla="*/ 478662 h 1335416"/>
                <a:gd name="connsiteX30" fmla="*/ 4994514 w 5191934"/>
                <a:gd name="connsiteY30" fmla="*/ 478662 h 1335416"/>
                <a:gd name="connsiteX31" fmla="*/ 4994514 w 5191934"/>
                <a:gd name="connsiteY31" fmla="*/ 491842 h 1335416"/>
                <a:gd name="connsiteX32" fmla="*/ 4981352 w 5191934"/>
                <a:gd name="connsiteY32" fmla="*/ 491842 h 1335416"/>
                <a:gd name="connsiteX33" fmla="*/ 4981352 w 5191934"/>
                <a:gd name="connsiteY33" fmla="*/ 505023 h 1335416"/>
                <a:gd name="connsiteX34" fmla="*/ 4968190 w 5191934"/>
                <a:gd name="connsiteY34" fmla="*/ 505023 h 1335416"/>
                <a:gd name="connsiteX35" fmla="*/ 4968190 w 5191934"/>
                <a:gd name="connsiteY35" fmla="*/ 518204 h 1335416"/>
                <a:gd name="connsiteX36" fmla="*/ 4955028 w 5191934"/>
                <a:gd name="connsiteY36" fmla="*/ 518204 h 1335416"/>
                <a:gd name="connsiteX37" fmla="*/ 4955028 w 5191934"/>
                <a:gd name="connsiteY37" fmla="*/ 531385 h 1335416"/>
                <a:gd name="connsiteX38" fmla="*/ 4941868 w 5191934"/>
                <a:gd name="connsiteY38" fmla="*/ 531385 h 1335416"/>
                <a:gd name="connsiteX39" fmla="*/ 4941868 w 5191934"/>
                <a:gd name="connsiteY39" fmla="*/ 544566 h 1335416"/>
                <a:gd name="connsiteX40" fmla="*/ 4928706 w 5191934"/>
                <a:gd name="connsiteY40" fmla="*/ 544566 h 1335416"/>
                <a:gd name="connsiteX41" fmla="*/ 4928706 w 5191934"/>
                <a:gd name="connsiteY41" fmla="*/ 557745 h 1335416"/>
                <a:gd name="connsiteX42" fmla="*/ 4915545 w 5191934"/>
                <a:gd name="connsiteY42" fmla="*/ 557745 h 1335416"/>
                <a:gd name="connsiteX43" fmla="*/ 4915545 w 5191934"/>
                <a:gd name="connsiteY43" fmla="*/ 570927 h 1335416"/>
                <a:gd name="connsiteX44" fmla="*/ 4902385 w 5191934"/>
                <a:gd name="connsiteY44" fmla="*/ 570927 h 1335416"/>
                <a:gd name="connsiteX45" fmla="*/ 4902385 w 5191934"/>
                <a:gd name="connsiteY45" fmla="*/ 584107 h 1335416"/>
                <a:gd name="connsiteX46" fmla="*/ 4889222 w 5191934"/>
                <a:gd name="connsiteY46" fmla="*/ 584107 h 1335416"/>
                <a:gd name="connsiteX47" fmla="*/ 4889221 w 5191934"/>
                <a:gd name="connsiteY47" fmla="*/ 597288 h 1335416"/>
                <a:gd name="connsiteX48" fmla="*/ 4876061 w 5191934"/>
                <a:gd name="connsiteY48" fmla="*/ 597288 h 1335416"/>
                <a:gd name="connsiteX49" fmla="*/ 4876061 w 5191934"/>
                <a:gd name="connsiteY49" fmla="*/ 610470 h 1335416"/>
                <a:gd name="connsiteX50" fmla="*/ 4862899 w 5191934"/>
                <a:gd name="connsiteY50" fmla="*/ 610470 h 1335416"/>
                <a:gd name="connsiteX51" fmla="*/ 4862899 w 5191934"/>
                <a:gd name="connsiteY51" fmla="*/ 623650 h 1335416"/>
                <a:gd name="connsiteX52" fmla="*/ 4849738 w 5191934"/>
                <a:gd name="connsiteY52" fmla="*/ 623650 h 1335416"/>
                <a:gd name="connsiteX53" fmla="*/ 4849738 w 5191934"/>
                <a:gd name="connsiteY53" fmla="*/ 636831 h 1335416"/>
                <a:gd name="connsiteX54" fmla="*/ 4836577 w 5191934"/>
                <a:gd name="connsiteY54" fmla="*/ 636831 h 1335416"/>
                <a:gd name="connsiteX55" fmla="*/ 4836577 w 5191934"/>
                <a:gd name="connsiteY55" fmla="*/ 650012 h 1335416"/>
                <a:gd name="connsiteX56" fmla="*/ 4823414 w 5191934"/>
                <a:gd name="connsiteY56" fmla="*/ 650012 h 1335416"/>
                <a:gd name="connsiteX57" fmla="*/ 4823414 w 5191934"/>
                <a:gd name="connsiteY57" fmla="*/ 663193 h 1335416"/>
                <a:gd name="connsiteX58" fmla="*/ 4810254 w 5191934"/>
                <a:gd name="connsiteY58" fmla="*/ 663193 h 1335416"/>
                <a:gd name="connsiteX59" fmla="*/ 4810254 w 5191934"/>
                <a:gd name="connsiteY59" fmla="*/ 676374 h 1335416"/>
                <a:gd name="connsiteX60" fmla="*/ 4797092 w 5191934"/>
                <a:gd name="connsiteY60" fmla="*/ 676374 h 1335416"/>
                <a:gd name="connsiteX61" fmla="*/ 4797092 w 5191934"/>
                <a:gd name="connsiteY61" fmla="*/ 689555 h 1335416"/>
                <a:gd name="connsiteX62" fmla="*/ 4783931 w 5191934"/>
                <a:gd name="connsiteY62" fmla="*/ 689555 h 1335416"/>
                <a:gd name="connsiteX63" fmla="*/ 4783931 w 5191934"/>
                <a:gd name="connsiteY63" fmla="*/ 702736 h 1335416"/>
                <a:gd name="connsiteX64" fmla="*/ 4770771 w 5191934"/>
                <a:gd name="connsiteY64" fmla="*/ 702736 h 1335416"/>
                <a:gd name="connsiteX65" fmla="*/ 4770770 w 5191934"/>
                <a:gd name="connsiteY65" fmla="*/ 715917 h 1335416"/>
                <a:gd name="connsiteX66" fmla="*/ 4757608 w 5191934"/>
                <a:gd name="connsiteY66" fmla="*/ 715917 h 1335416"/>
                <a:gd name="connsiteX67" fmla="*/ 4757608 w 5191934"/>
                <a:gd name="connsiteY67" fmla="*/ 729096 h 1335416"/>
                <a:gd name="connsiteX68" fmla="*/ 4744447 w 5191934"/>
                <a:gd name="connsiteY68" fmla="*/ 729096 h 1335416"/>
                <a:gd name="connsiteX69" fmla="*/ 4744447 w 5191934"/>
                <a:gd name="connsiteY69" fmla="*/ 742278 h 1335416"/>
                <a:gd name="connsiteX70" fmla="*/ 4731285 w 5191934"/>
                <a:gd name="connsiteY70" fmla="*/ 742278 h 1335416"/>
                <a:gd name="connsiteX71" fmla="*/ 4731285 w 5191934"/>
                <a:gd name="connsiteY71" fmla="*/ 755458 h 1335416"/>
                <a:gd name="connsiteX72" fmla="*/ 4718124 w 5191934"/>
                <a:gd name="connsiteY72" fmla="*/ 755458 h 1335416"/>
                <a:gd name="connsiteX73" fmla="*/ 4718124 w 5191934"/>
                <a:gd name="connsiteY73" fmla="*/ 768639 h 1335416"/>
                <a:gd name="connsiteX74" fmla="*/ 4704963 w 5191934"/>
                <a:gd name="connsiteY74" fmla="*/ 768639 h 1335416"/>
                <a:gd name="connsiteX75" fmla="*/ 4704963 w 5191934"/>
                <a:gd name="connsiteY75" fmla="*/ 781821 h 1335416"/>
                <a:gd name="connsiteX76" fmla="*/ 4691801 w 5191934"/>
                <a:gd name="connsiteY76" fmla="*/ 781821 h 1335416"/>
                <a:gd name="connsiteX77" fmla="*/ 4691801 w 5191934"/>
                <a:gd name="connsiteY77" fmla="*/ 795001 h 1335416"/>
                <a:gd name="connsiteX78" fmla="*/ 4678641 w 5191934"/>
                <a:gd name="connsiteY78" fmla="*/ 795001 h 1335416"/>
                <a:gd name="connsiteX79" fmla="*/ 4678641 w 5191934"/>
                <a:gd name="connsiteY79" fmla="*/ 808182 h 1335416"/>
                <a:gd name="connsiteX80" fmla="*/ 4665478 w 5191934"/>
                <a:gd name="connsiteY80" fmla="*/ 808182 h 1335416"/>
                <a:gd name="connsiteX81" fmla="*/ 4665478 w 5191934"/>
                <a:gd name="connsiteY81" fmla="*/ 821363 h 1335416"/>
                <a:gd name="connsiteX82" fmla="*/ 4652317 w 5191934"/>
                <a:gd name="connsiteY82" fmla="*/ 821363 h 1335416"/>
                <a:gd name="connsiteX83" fmla="*/ 4652317 w 5191934"/>
                <a:gd name="connsiteY83" fmla="*/ 834544 h 1335416"/>
                <a:gd name="connsiteX84" fmla="*/ 4639156 w 5191934"/>
                <a:gd name="connsiteY84" fmla="*/ 834544 h 1335416"/>
                <a:gd name="connsiteX85" fmla="*/ 4639155 w 5191934"/>
                <a:gd name="connsiteY85" fmla="*/ 847724 h 1335416"/>
                <a:gd name="connsiteX86" fmla="*/ 4625994 w 5191934"/>
                <a:gd name="connsiteY86" fmla="*/ 847724 h 1335416"/>
                <a:gd name="connsiteX87" fmla="*/ 4625994 w 5191934"/>
                <a:gd name="connsiteY87" fmla="*/ 860906 h 1335416"/>
                <a:gd name="connsiteX88" fmla="*/ 4612834 w 5191934"/>
                <a:gd name="connsiteY88" fmla="*/ 860906 h 1335416"/>
                <a:gd name="connsiteX89" fmla="*/ 4612834 w 5191934"/>
                <a:gd name="connsiteY89" fmla="*/ 874087 h 1335416"/>
                <a:gd name="connsiteX90" fmla="*/ 4599672 w 5191934"/>
                <a:gd name="connsiteY90" fmla="*/ 874087 h 1335416"/>
                <a:gd name="connsiteX91" fmla="*/ 4599672 w 5191934"/>
                <a:gd name="connsiteY91" fmla="*/ 887267 h 1335416"/>
                <a:gd name="connsiteX92" fmla="*/ 4586510 w 5191934"/>
                <a:gd name="connsiteY92" fmla="*/ 887267 h 1335416"/>
                <a:gd name="connsiteX93" fmla="*/ 4586510 w 5191934"/>
                <a:gd name="connsiteY93" fmla="*/ 900449 h 1335416"/>
                <a:gd name="connsiteX94" fmla="*/ 4573350 w 5191934"/>
                <a:gd name="connsiteY94" fmla="*/ 900449 h 1335416"/>
                <a:gd name="connsiteX95" fmla="*/ 4573350 w 5191934"/>
                <a:gd name="connsiteY95" fmla="*/ 913629 h 1335416"/>
                <a:gd name="connsiteX96" fmla="*/ 4560187 w 5191934"/>
                <a:gd name="connsiteY96" fmla="*/ 913629 h 1335416"/>
                <a:gd name="connsiteX97" fmla="*/ 4560187 w 5191934"/>
                <a:gd name="connsiteY97" fmla="*/ 926809 h 1335416"/>
                <a:gd name="connsiteX98" fmla="*/ 4547027 w 5191934"/>
                <a:gd name="connsiteY98" fmla="*/ 926809 h 1335416"/>
                <a:gd name="connsiteX99" fmla="*/ 4547027 w 5191934"/>
                <a:gd name="connsiteY99" fmla="*/ 939990 h 1335416"/>
                <a:gd name="connsiteX100" fmla="*/ 4533865 w 5191934"/>
                <a:gd name="connsiteY100" fmla="*/ 939990 h 1335416"/>
                <a:gd name="connsiteX101" fmla="*/ 4533865 w 5191934"/>
                <a:gd name="connsiteY101" fmla="*/ 953171 h 1335416"/>
                <a:gd name="connsiteX102" fmla="*/ 4520704 w 5191934"/>
                <a:gd name="connsiteY102" fmla="*/ 953172 h 1335416"/>
                <a:gd name="connsiteX103" fmla="*/ 4520704 w 5191934"/>
                <a:gd name="connsiteY103" fmla="*/ 966352 h 1335416"/>
                <a:gd name="connsiteX104" fmla="*/ 4507544 w 5191934"/>
                <a:gd name="connsiteY104" fmla="*/ 966352 h 1335416"/>
                <a:gd name="connsiteX105" fmla="*/ 4507543 w 5191934"/>
                <a:gd name="connsiteY105" fmla="*/ 979533 h 1335416"/>
                <a:gd name="connsiteX106" fmla="*/ 4494380 w 5191934"/>
                <a:gd name="connsiteY106" fmla="*/ 979533 h 1335416"/>
                <a:gd name="connsiteX107" fmla="*/ 4494380 w 5191934"/>
                <a:gd name="connsiteY107" fmla="*/ 992714 h 1335416"/>
                <a:gd name="connsiteX108" fmla="*/ 4481220 w 5191934"/>
                <a:gd name="connsiteY108" fmla="*/ 992714 h 1335416"/>
                <a:gd name="connsiteX109" fmla="*/ 4481220 w 5191934"/>
                <a:gd name="connsiteY109" fmla="*/ 1005895 h 1335416"/>
                <a:gd name="connsiteX110" fmla="*/ 4468058 w 5191934"/>
                <a:gd name="connsiteY110" fmla="*/ 1005895 h 1335416"/>
                <a:gd name="connsiteX111" fmla="*/ 4468058 w 5191934"/>
                <a:gd name="connsiteY111" fmla="*/ 1019075 h 1335416"/>
                <a:gd name="connsiteX112" fmla="*/ 4454897 w 5191934"/>
                <a:gd name="connsiteY112" fmla="*/ 1019075 h 1335416"/>
                <a:gd name="connsiteX113" fmla="*/ 4454897 w 5191934"/>
                <a:gd name="connsiteY113" fmla="*/ 1032257 h 1335416"/>
                <a:gd name="connsiteX114" fmla="*/ 4441735 w 5191934"/>
                <a:gd name="connsiteY114" fmla="*/ 1032257 h 1335416"/>
                <a:gd name="connsiteX115" fmla="*/ 4441735 w 5191934"/>
                <a:gd name="connsiteY115" fmla="*/ 1045437 h 1335416"/>
                <a:gd name="connsiteX116" fmla="*/ 4428574 w 5191934"/>
                <a:gd name="connsiteY116" fmla="*/ 1045438 h 1335416"/>
                <a:gd name="connsiteX117" fmla="*/ 4428574 w 5191934"/>
                <a:gd name="connsiteY117" fmla="*/ 1058618 h 1335416"/>
                <a:gd name="connsiteX118" fmla="*/ 4415412 w 5191934"/>
                <a:gd name="connsiteY118" fmla="*/ 1058618 h 1335416"/>
                <a:gd name="connsiteX119" fmla="*/ 4415413 w 5191934"/>
                <a:gd name="connsiteY119" fmla="*/ 1071800 h 1335416"/>
                <a:gd name="connsiteX120" fmla="*/ 4402251 w 5191934"/>
                <a:gd name="connsiteY120" fmla="*/ 1071800 h 1335416"/>
                <a:gd name="connsiteX121" fmla="*/ 4402251 w 5191934"/>
                <a:gd name="connsiteY121" fmla="*/ 1084979 h 1335416"/>
                <a:gd name="connsiteX122" fmla="*/ 4389090 w 5191934"/>
                <a:gd name="connsiteY122" fmla="*/ 1084980 h 1335416"/>
                <a:gd name="connsiteX123" fmla="*/ 4389090 w 5191934"/>
                <a:gd name="connsiteY123" fmla="*/ 1098160 h 1335416"/>
                <a:gd name="connsiteX124" fmla="*/ 4375929 w 5191934"/>
                <a:gd name="connsiteY124" fmla="*/ 1098160 h 1335416"/>
                <a:gd name="connsiteX125" fmla="*/ 4375929 w 5191934"/>
                <a:gd name="connsiteY125" fmla="*/ 1111340 h 1335416"/>
                <a:gd name="connsiteX126" fmla="*/ 4362767 w 5191934"/>
                <a:gd name="connsiteY126" fmla="*/ 1111341 h 1335416"/>
                <a:gd name="connsiteX127" fmla="*/ 4362767 w 5191934"/>
                <a:gd name="connsiteY127" fmla="*/ 1124522 h 1335416"/>
                <a:gd name="connsiteX128" fmla="*/ 4349607 w 5191934"/>
                <a:gd name="connsiteY128" fmla="*/ 1124522 h 1335416"/>
                <a:gd name="connsiteX129" fmla="*/ 4349607 w 5191934"/>
                <a:gd name="connsiteY129" fmla="*/ 1137703 h 1335416"/>
                <a:gd name="connsiteX130" fmla="*/ 4336444 w 5191934"/>
                <a:gd name="connsiteY130" fmla="*/ 1137703 h 1335416"/>
                <a:gd name="connsiteX131" fmla="*/ 4336444 w 5191934"/>
                <a:gd name="connsiteY131" fmla="*/ 1150883 h 1335416"/>
                <a:gd name="connsiteX132" fmla="*/ 4323283 w 5191934"/>
                <a:gd name="connsiteY132" fmla="*/ 1150883 h 1335416"/>
                <a:gd name="connsiteX133" fmla="*/ 4323283 w 5191934"/>
                <a:gd name="connsiteY133" fmla="*/ 1164065 h 1335416"/>
                <a:gd name="connsiteX134" fmla="*/ 4310122 w 5191934"/>
                <a:gd name="connsiteY134" fmla="*/ 1164065 h 1335416"/>
                <a:gd name="connsiteX135" fmla="*/ 4310121 w 5191934"/>
                <a:gd name="connsiteY135" fmla="*/ 1177246 h 1335416"/>
                <a:gd name="connsiteX136" fmla="*/ 4296960 w 5191934"/>
                <a:gd name="connsiteY136" fmla="*/ 1177246 h 1335416"/>
                <a:gd name="connsiteX137" fmla="*/ 4296960 w 5191934"/>
                <a:gd name="connsiteY137" fmla="*/ 1190426 h 1335416"/>
                <a:gd name="connsiteX138" fmla="*/ 4283799 w 5191934"/>
                <a:gd name="connsiteY138" fmla="*/ 1190426 h 1335416"/>
                <a:gd name="connsiteX139" fmla="*/ 4283799 w 5191934"/>
                <a:gd name="connsiteY139" fmla="*/ 1203608 h 1335416"/>
                <a:gd name="connsiteX140" fmla="*/ 4270638 w 5191934"/>
                <a:gd name="connsiteY140" fmla="*/ 1203608 h 1335416"/>
                <a:gd name="connsiteX141" fmla="*/ 4270638 w 5191934"/>
                <a:gd name="connsiteY141" fmla="*/ 1216789 h 1335416"/>
                <a:gd name="connsiteX142" fmla="*/ 4257476 w 5191934"/>
                <a:gd name="connsiteY142" fmla="*/ 1216789 h 1335416"/>
                <a:gd name="connsiteX143" fmla="*/ 4257476 w 5191934"/>
                <a:gd name="connsiteY143" fmla="*/ 1229969 h 1335416"/>
                <a:gd name="connsiteX144" fmla="*/ 4244314 w 5191934"/>
                <a:gd name="connsiteY144" fmla="*/ 1229969 h 1335416"/>
                <a:gd name="connsiteX145" fmla="*/ 4244314 w 5191934"/>
                <a:gd name="connsiteY145" fmla="*/ 1243151 h 1335416"/>
                <a:gd name="connsiteX146" fmla="*/ 4231153 w 5191934"/>
                <a:gd name="connsiteY146" fmla="*/ 1243151 h 1335416"/>
                <a:gd name="connsiteX147" fmla="*/ 4231153 w 5191934"/>
                <a:gd name="connsiteY147" fmla="*/ 1256331 h 1335416"/>
                <a:gd name="connsiteX148" fmla="*/ 4217992 w 5191934"/>
                <a:gd name="connsiteY148" fmla="*/ 1256331 h 1335416"/>
                <a:gd name="connsiteX149" fmla="*/ 4217992 w 5191934"/>
                <a:gd name="connsiteY149" fmla="*/ 1269511 h 1335416"/>
                <a:gd name="connsiteX150" fmla="*/ 4204831 w 5191934"/>
                <a:gd name="connsiteY150" fmla="*/ 1269511 h 1335416"/>
                <a:gd name="connsiteX151" fmla="*/ 4204831 w 5191934"/>
                <a:gd name="connsiteY151" fmla="*/ 1282692 h 1335416"/>
                <a:gd name="connsiteX152" fmla="*/ 4191670 w 5191934"/>
                <a:gd name="connsiteY152" fmla="*/ 1282692 h 1335416"/>
                <a:gd name="connsiteX153" fmla="*/ 4191670 w 5191934"/>
                <a:gd name="connsiteY153" fmla="*/ 1295873 h 1335416"/>
                <a:gd name="connsiteX154" fmla="*/ 4178509 w 5191934"/>
                <a:gd name="connsiteY154" fmla="*/ 1295873 h 1335416"/>
                <a:gd name="connsiteX155" fmla="*/ 4178508 w 5191934"/>
                <a:gd name="connsiteY155" fmla="*/ 1309054 h 1335416"/>
                <a:gd name="connsiteX156" fmla="*/ 4165346 w 5191934"/>
                <a:gd name="connsiteY156" fmla="*/ 1309054 h 1335416"/>
                <a:gd name="connsiteX157" fmla="*/ 4165346 w 5191934"/>
                <a:gd name="connsiteY157" fmla="*/ 1322234 h 1335416"/>
                <a:gd name="connsiteX158" fmla="*/ 4152184 w 5191934"/>
                <a:gd name="connsiteY158" fmla="*/ 1322234 h 1335416"/>
                <a:gd name="connsiteX159" fmla="*/ 4152185 w 5191934"/>
                <a:gd name="connsiteY159" fmla="*/ 1335416 h 1335416"/>
                <a:gd name="connsiteX160" fmla="*/ 2007368 w 5191934"/>
                <a:gd name="connsiteY160" fmla="*/ 1335416 h 1335416"/>
                <a:gd name="connsiteX161" fmla="*/ 2007368 w 5191934"/>
                <a:gd name="connsiteY161" fmla="*/ 1322234 h 1335416"/>
                <a:gd name="connsiteX162" fmla="*/ 1981959 w 5191934"/>
                <a:gd name="connsiteY162" fmla="*/ 1322234 h 1335416"/>
                <a:gd name="connsiteX163" fmla="*/ 1981959 w 5191934"/>
                <a:gd name="connsiteY163" fmla="*/ 1309054 h 1335416"/>
                <a:gd name="connsiteX164" fmla="*/ 1956548 w 5191934"/>
                <a:gd name="connsiteY164" fmla="*/ 1309054 h 1335416"/>
                <a:gd name="connsiteX165" fmla="*/ 1956548 w 5191934"/>
                <a:gd name="connsiteY165" fmla="*/ 1295873 h 1335416"/>
                <a:gd name="connsiteX166" fmla="*/ 1931139 w 5191934"/>
                <a:gd name="connsiteY166" fmla="*/ 1295873 h 1335416"/>
                <a:gd name="connsiteX167" fmla="*/ 1931139 w 5191934"/>
                <a:gd name="connsiteY167" fmla="*/ 1282692 h 1335416"/>
                <a:gd name="connsiteX168" fmla="*/ 1905729 w 5191934"/>
                <a:gd name="connsiteY168" fmla="*/ 1282692 h 1335416"/>
                <a:gd name="connsiteX169" fmla="*/ 1905729 w 5191934"/>
                <a:gd name="connsiteY169" fmla="*/ 1269511 h 1335416"/>
                <a:gd name="connsiteX170" fmla="*/ 1880319 w 5191934"/>
                <a:gd name="connsiteY170" fmla="*/ 1269511 h 1335416"/>
                <a:gd name="connsiteX171" fmla="*/ 1880319 w 5191934"/>
                <a:gd name="connsiteY171" fmla="*/ 1256331 h 1335416"/>
                <a:gd name="connsiteX172" fmla="*/ 1854910 w 5191934"/>
                <a:gd name="connsiteY172" fmla="*/ 1256331 h 1335416"/>
                <a:gd name="connsiteX173" fmla="*/ 1854910 w 5191934"/>
                <a:gd name="connsiteY173" fmla="*/ 1243151 h 1335416"/>
                <a:gd name="connsiteX174" fmla="*/ 1829499 w 5191934"/>
                <a:gd name="connsiteY174" fmla="*/ 1243151 h 1335416"/>
                <a:gd name="connsiteX175" fmla="*/ 1829499 w 5191934"/>
                <a:gd name="connsiteY175" fmla="*/ 1229969 h 1335416"/>
                <a:gd name="connsiteX176" fmla="*/ 1804090 w 5191934"/>
                <a:gd name="connsiteY176" fmla="*/ 1229969 h 1335416"/>
                <a:gd name="connsiteX177" fmla="*/ 1804090 w 5191934"/>
                <a:gd name="connsiteY177" fmla="*/ 1216789 h 1335416"/>
                <a:gd name="connsiteX178" fmla="*/ 1778680 w 5191934"/>
                <a:gd name="connsiteY178" fmla="*/ 1216789 h 1335416"/>
                <a:gd name="connsiteX179" fmla="*/ 1778680 w 5191934"/>
                <a:gd name="connsiteY179" fmla="*/ 1203608 h 1335416"/>
                <a:gd name="connsiteX180" fmla="*/ 1753270 w 5191934"/>
                <a:gd name="connsiteY180" fmla="*/ 1203608 h 1335416"/>
                <a:gd name="connsiteX181" fmla="*/ 1753270 w 5191934"/>
                <a:gd name="connsiteY181" fmla="*/ 1190426 h 1335416"/>
                <a:gd name="connsiteX182" fmla="*/ 1727860 w 5191934"/>
                <a:gd name="connsiteY182" fmla="*/ 1190426 h 1335416"/>
                <a:gd name="connsiteX183" fmla="*/ 1727861 w 5191934"/>
                <a:gd name="connsiteY183" fmla="*/ 1177246 h 1335416"/>
                <a:gd name="connsiteX184" fmla="*/ 1702450 w 5191934"/>
                <a:gd name="connsiteY184" fmla="*/ 1177246 h 1335416"/>
                <a:gd name="connsiteX185" fmla="*/ 1702450 w 5191934"/>
                <a:gd name="connsiteY185" fmla="*/ 1164065 h 1335416"/>
                <a:gd name="connsiteX186" fmla="*/ 1677041 w 5191934"/>
                <a:gd name="connsiteY186" fmla="*/ 1164065 h 1335416"/>
                <a:gd name="connsiteX187" fmla="*/ 1677041 w 5191934"/>
                <a:gd name="connsiteY187" fmla="*/ 1150884 h 1335416"/>
                <a:gd name="connsiteX188" fmla="*/ 1651631 w 5191934"/>
                <a:gd name="connsiteY188" fmla="*/ 1150884 h 1335416"/>
                <a:gd name="connsiteX189" fmla="*/ 1651631 w 5191934"/>
                <a:gd name="connsiteY189" fmla="*/ 1137703 h 1335416"/>
                <a:gd name="connsiteX190" fmla="*/ 1626222 w 5191934"/>
                <a:gd name="connsiteY190" fmla="*/ 1137703 h 1335416"/>
                <a:gd name="connsiteX191" fmla="*/ 1626222 w 5191934"/>
                <a:gd name="connsiteY191" fmla="*/ 1124522 h 1335416"/>
                <a:gd name="connsiteX192" fmla="*/ 1600811 w 5191934"/>
                <a:gd name="connsiteY192" fmla="*/ 1124522 h 1335416"/>
                <a:gd name="connsiteX193" fmla="*/ 1600811 w 5191934"/>
                <a:gd name="connsiteY193" fmla="*/ 1111341 h 1335416"/>
                <a:gd name="connsiteX194" fmla="*/ 1575401 w 5191934"/>
                <a:gd name="connsiteY194" fmla="*/ 1111341 h 1335416"/>
                <a:gd name="connsiteX195" fmla="*/ 1575401 w 5191934"/>
                <a:gd name="connsiteY195" fmla="*/ 1098160 h 1335416"/>
                <a:gd name="connsiteX196" fmla="*/ 1549992 w 5191934"/>
                <a:gd name="connsiteY196" fmla="*/ 1098160 h 1335416"/>
                <a:gd name="connsiteX197" fmla="*/ 1549992 w 5191934"/>
                <a:gd name="connsiteY197" fmla="*/ 1084980 h 1335416"/>
                <a:gd name="connsiteX198" fmla="*/ 1524582 w 5191934"/>
                <a:gd name="connsiteY198" fmla="*/ 1084979 h 1335416"/>
                <a:gd name="connsiteX199" fmla="*/ 1524582 w 5191934"/>
                <a:gd name="connsiteY199" fmla="*/ 1071800 h 1335416"/>
                <a:gd name="connsiteX200" fmla="*/ 1499173 w 5191934"/>
                <a:gd name="connsiteY200" fmla="*/ 1071800 h 1335416"/>
                <a:gd name="connsiteX201" fmla="*/ 1499173 w 5191934"/>
                <a:gd name="connsiteY201" fmla="*/ 1058618 h 1335416"/>
                <a:gd name="connsiteX202" fmla="*/ 1473765 w 5191934"/>
                <a:gd name="connsiteY202" fmla="*/ 1058618 h 1335416"/>
                <a:gd name="connsiteX203" fmla="*/ 1473765 w 5191934"/>
                <a:gd name="connsiteY203" fmla="*/ 1045438 h 1335416"/>
                <a:gd name="connsiteX204" fmla="*/ 1448355 w 5191934"/>
                <a:gd name="connsiteY204" fmla="*/ 1045438 h 1335416"/>
                <a:gd name="connsiteX205" fmla="*/ 1448355 w 5191934"/>
                <a:gd name="connsiteY205" fmla="*/ 1032257 h 1335416"/>
                <a:gd name="connsiteX206" fmla="*/ 1422946 w 5191934"/>
                <a:gd name="connsiteY206" fmla="*/ 1032257 h 1335416"/>
                <a:gd name="connsiteX207" fmla="*/ 1422946 w 5191934"/>
                <a:gd name="connsiteY207" fmla="*/ 1019076 h 1335416"/>
                <a:gd name="connsiteX208" fmla="*/ 1397536 w 5191934"/>
                <a:gd name="connsiteY208" fmla="*/ 1019076 h 1335416"/>
                <a:gd name="connsiteX209" fmla="*/ 1397536 w 5191934"/>
                <a:gd name="connsiteY209" fmla="*/ 1005895 h 1335416"/>
                <a:gd name="connsiteX210" fmla="*/ 1372127 w 5191934"/>
                <a:gd name="connsiteY210" fmla="*/ 1005895 h 1335416"/>
                <a:gd name="connsiteX211" fmla="*/ 1372127 w 5191934"/>
                <a:gd name="connsiteY211" fmla="*/ 992714 h 1335416"/>
                <a:gd name="connsiteX212" fmla="*/ 1346716 w 5191934"/>
                <a:gd name="connsiteY212" fmla="*/ 992714 h 1335416"/>
                <a:gd name="connsiteX213" fmla="*/ 1346716 w 5191934"/>
                <a:gd name="connsiteY213" fmla="*/ 979533 h 1335416"/>
                <a:gd name="connsiteX214" fmla="*/ 1321307 w 5191934"/>
                <a:gd name="connsiteY214" fmla="*/ 979533 h 1335416"/>
                <a:gd name="connsiteX215" fmla="*/ 1321307 w 5191934"/>
                <a:gd name="connsiteY215" fmla="*/ 966352 h 1335416"/>
                <a:gd name="connsiteX216" fmla="*/ 1295897 w 5191934"/>
                <a:gd name="connsiteY216" fmla="*/ 966352 h 1335416"/>
                <a:gd name="connsiteX217" fmla="*/ 1295897 w 5191934"/>
                <a:gd name="connsiteY217" fmla="*/ 953172 h 1335416"/>
                <a:gd name="connsiteX218" fmla="*/ 1270487 w 5191934"/>
                <a:gd name="connsiteY218" fmla="*/ 953172 h 1335416"/>
                <a:gd name="connsiteX219" fmla="*/ 1270487 w 5191934"/>
                <a:gd name="connsiteY219" fmla="*/ 939990 h 1335416"/>
                <a:gd name="connsiteX220" fmla="*/ 1245078 w 5191934"/>
                <a:gd name="connsiteY220" fmla="*/ 939990 h 1335416"/>
                <a:gd name="connsiteX221" fmla="*/ 1245078 w 5191934"/>
                <a:gd name="connsiteY221" fmla="*/ 926810 h 1335416"/>
                <a:gd name="connsiteX222" fmla="*/ 1219668 w 5191934"/>
                <a:gd name="connsiteY222" fmla="*/ 926809 h 1335416"/>
                <a:gd name="connsiteX223" fmla="*/ 1219668 w 5191934"/>
                <a:gd name="connsiteY223" fmla="*/ 913629 h 1335416"/>
                <a:gd name="connsiteX224" fmla="*/ 1194259 w 5191934"/>
                <a:gd name="connsiteY224" fmla="*/ 913629 h 1335416"/>
                <a:gd name="connsiteX225" fmla="*/ 1194259 w 5191934"/>
                <a:gd name="connsiteY225" fmla="*/ 900449 h 1335416"/>
                <a:gd name="connsiteX226" fmla="*/ 1168849 w 5191934"/>
                <a:gd name="connsiteY226" fmla="*/ 900449 h 1335416"/>
                <a:gd name="connsiteX227" fmla="*/ 1168848 w 5191934"/>
                <a:gd name="connsiteY227" fmla="*/ 887268 h 1335416"/>
                <a:gd name="connsiteX228" fmla="*/ 1143439 w 5191934"/>
                <a:gd name="connsiteY228" fmla="*/ 887268 h 1335416"/>
                <a:gd name="connsiteX229" fmla="*/ 1143438 w 5191934"/>
                <a:gd name="connsiteY229" fmla="*/ 874087 h 1335416"/>
                <a:gd name="connsiteX230" fmla="*/ 1118029 w 5191934"/>
                <a:gd name="connsiteY230" fmla="*/ 874087 h 1335416"/>
                <a:gd name="connsiteX231" fmla="*/ 1118029 w 5191934"/>
                <a:gd name="connsiteY231" fmla="*/ 860907 h 1335416"/>
                <a:gd name="connsiteX232" fmla="*/ 1092619 w 5191934"/>
                <a:gd name="connsiteY232" fmla="*/ 860906 h 1335416"/>
                <a:gd name="connsiteX233" fmla="*/ 1092619 w 5191934"/>
                <a:gd name="connsiteY233" fmla="*/ 847725 h 1335416"/>
                <a:gd name="connsiteX234" fmla="*/ 1067209 w 5191934"/>
                <a:gd name="connsiteY234" fmla="*/ 847725 h 1335416"/>
                <a:gd name="connsiteX235" fmla="*/ 1067209 w 5191934"/>
                <a:gd name="connsiteY235" fmla="*/ 834544 h 1335416"/>
                <a:gd name="connsiteX236" fmla="*/ 1041800 w 5191934"/>
                <a:gd name="connsiteY236" fmla="*/ 834544 h 1335416"/>
                <a:gd name="connsiteX237" fmla="*/ 1041800 w 5191934"/>
                <a:gd name="connsiteY237" fmla="*/ 821364 h 1335416"/>
                <a:gd name="connsiteX238" fmla="*/ 1016390 w 5191934"/>
                <a:gd name="connsiteY238" fmla="*/ 821364 h 1335416"/>
                <a:gd name="connsiteX239" fmla="*/ 1016389 w 5191934"/>
                <a:gd name="connsiteY239" fmla="*/ 808182 h 1335416"/>
                <a:gd name="connsiteX240" fmla="*/ 990980 w 5191934"/>
                <a:gd name="connsiteY240" fmla="*/ 808182 h 1335416"/>
                <a:gd name="connsiteX241" fmla="*/ 990980 w 5191934"/>
                <a:gd name="connsiteY241" fmla="*/ 795001 h 1335416"/>
                <a:gd name="connsiteX242" fmla="*/ 965570 w 5191934"/>
                <a:gd name="connsiteY242" fmla="*/ 795001 h 1335416"/>
                <a:gd name="connsiteX243" fmla="*/ 965570 w 5191934"/>
                <a:gd name="connsiteY243" fmla="*/ 781821 h 1335416"/>
                <a:gd name="connsiteX244" fmla="*/ 940161 w 5191934"/>
                <a:gd name="connsiteY244" fmla="*/ 781821 h 1335416"/>
                <a:gd name="connsiteX245" fmla="*/ 940161 w 5191934"/>
                <a:gd name="connsiteY245" fmla="*/ 768639 h 1335416"/>
                <a:gd name="connsiteX246" fmla="*/ 914751 w 5191934"/>
                <a:gd name="connsiteY246" fmla="*/ 768639 h 1335416"/>
                <a:gd name="connsiteX247" fmla="*/ 914751 w 5191934"/>
                <a:gd name="connsiteY247" fmla="*/ 755459 h 1335416"/>
                <a:gd name="connsiteX248" fmla="*/ 889341 w 5191934"/>
                <a:gd name="connsiteY248" fmla="*/ 755459 h 1335416"/>
                <a:gd name="connsiteX249" fmla="*/ 889341 w 5191934"/>
                <a:gd name="connsiteY249" fmla="*/ 742278 h 1335416"/>
                <a:gd name="connsiteX250" fmla="*/ 863931 w 5191934"/>
                <a:gd name="connsiteY250" fmla="*/ 742278 h 1335416"/>
                <a:gd name="connsiteX251" fmla="*/ 863931 w 5191934"/>
                <a:gd name="connsiteY251" fmla="*/ 729096 h 1335416"/>
                <a:gd name="connsiteX252" fmla="*/ 838521 w 5191934"/>
                <a:gd name="connsiteY252" fmla="*/ 729096 h 1335416"/>
                <a:gd name="connsiteX253" fmla="*/ 838521 w 5191934"/>
                <a:gd name="connsiteY253" fmla="*/ 715917 h 1335416"/>
                <a:gd name="connsiteX254" fmla="*/ 813112 w 5191934"/>
                <a:gd name="connsiteY254" fmla="*/ 715917 h 1335416"/>
                <a:gd name="connsiteX255" fmla="*/ 813112 w 5191934"/>
                <a:gd name="connsiteY255" fmla="*/ 702736 h 1335416"/>
                <a:gd name="connsiteX256" fmla="*/ 787702 w 5191934"/>
                <a:gd name="connsiteY256" fmla="*/ 702736 h 1335416"/>
                <a:gd name="connsiteX257" fmla="*/ 787702 w 5191934"/>
                <a:gd name="connsiteY257" fmla="*/ 689556 h 1335416"/>
                <a:gd name="connsiteX258" fmla="*/ 762292 w 5191934"/>
                <a:gd name="connsiteY258" fmla="*/ 689556 h 1335416"/>
                <a:gd name="connsiteX259" fmla="*/ 762292 w 5191934"/>
                <a:gd name="connsiteY259" fmla="*/ 676374 h 1335416"/>
                <a:gd name="connsiteX260" fmla="*/ 736883 w 5191934"/>
                <a:gd name="connsiteY260" fmla="*/ 676374 h 1335416"/>
                <a:gd name="connsiteX261" fmla="*/ 736883 w 5191934"/>
                <a:gd name="connsiteY261" fmla="*/ 663193 h 1335416"/>
                <a:gd name="connsiteX262" fmla="*/ 711472 w 5191934"/>
                <a:gd name="connsiteY262" fmla="*/ 663193 h 1335416"/>
                <a:gd name="connsiteX263" fmla="*/ 711472 w 5191934"/>
                <a:gd name="connsiteY263" fmla="*/ 650013 h 1335416"/>
                <a:gd name="connsiteX264" fmla="*/ 686063 w 5191934"/>
                <a:gd name="connsiteY264" fmla="*/ 650013 h 1335416"/>
                <a:gd name="connsiteX265" fmla="*/ 686063 w 5191934"/>
                <a:gd name="connsiteY265" fmla="*/ 636831 h 1335416"/>
                <a:gd name="connsiteX266" fmla="*/ 660653 w 5191934"/>
                <a:gd name="connsiteY266" fmla="*/ 636831 h 1335416"/>
                <a:gd name="connsiteX267" fmla="*/ 660653 w 5191934"/>
                <a:gd name="connsiteY267" fmla="*/ 623651 h 1335416"/>
                <a:gd name="connsiteX268" fmla="*/ 635243 w 5191934"/>
                <a:gd name="connsiteY268" fmla="*/ 623651 h 1335416"/>
                <a:gd name="connsiteX269" fmla="*/ 635243 w 5191934"/>
                <a:gd name="connsiteY269" fmla="*/ 610470 h 1335416"/>
                <a:gd name="connsiteX270" fmla="*/ 609834 w 5191934"/>
                <a:gd name="connsiteY270" fmla="*/ 610470 h 1335416"/>
                <a:gd name="connsiteX271" fmla="*/ 609834 w 5191934"/>
                <a:gd name="connsiteY271" fmla="*/ 597288 h 1335416"/>
                <a:gd name="connsiteX272" fmla="*/ 584423 w 5191934"/>
                <a:gd name="connsiteY272" fmla="*/ 597288 h 1335416"/>
                <a:gd name="connsiteX273" fmla="*/ 584423 w 5191934"/>
                <a:gd name="connsiteY273" fmla="*/ 584108 h 1335416"/>
                <a:gd name="connsiteX274" fmla="*/ 559014 w 5191934"/>
                <a:gd name="connsiteY274" fmla="*/ 584108 h 1335416"/>
                <a:gd name="connsiteX275" fmla="*/ 559014 w 5191934"/>
                <a:gd name="connsiteY275" fmla="*/ 570927 h 1335416"/>
                <a:gd name="connsiteX276" fmla="*/ 533604 w 5191934"/>
                <a:gd name="connsiteY276" fmla="*/ 570927 h 1335416"/>
                <a:gd name="connsiteX277" fmla="*/ 533604 w 5191934"/>
                <a:gd name="connsiteY277" fmla="*/ 557746 h 1335416"/>
                <a:gd name="connsiteX278" fmla="*/ 508194 w 5191934"/>
                <a:gd name="connsiteY278" fmla="*/ 557746 h 1335416"/>
                <a:gd name="connsiteX279" fmla="*/ 508194 w 5191934"/>
                <a:gd name="connsiteY279" fmla="*/ 544566 h 1335416"/>
                <a:gd name="connsiteX280" fmla="*/ 482785 w 5191934"/>
                <a:gd name="connsiteY280" fmla="*/ 544566 h 1335416"/>
                <a:gd name="connsiteX281" fmla="*/ 482785 w 5191934"/>
                <a:gd name="connsiteY281" fmla="*/ 531385 h 1335416"/>
                <a:gd name="connsiteX282" fmla="*/ 457374 w 5191934"/>
                <a:gd name="connsiteY282" fmla="*/ 531385 h 1335416"/>
                <a:gd name="connsiteX283" fmla="*/ 457375 w 5191934"/>
                <a:gd name="connsiteY283" fmla="*/ 518205 h 1335416"/>
                <a:gd name="connsiteX284" fmla="*/ 431965 w 5191934"/>
                <a:gd name="connsiteY284" fmla="*/ 518205 h 1335416"/>
                <a:gd name="connsiteX285" fmla="*/ 431965 w 5191934"/>
                <a:gd name="connsiteY285" fmla="*/ 505023 h 1335416"/>
                <a:gd name="connsiteX286" fmla="*/ 406555 w 5191934"/>
                <a:gd name="connsiteY286" fmla="*/ 505023 h 1335416"/>
                <a:gd name="connsiteX287" fmla="*/ 406555 w 5191934"/>
                <a:gd name="connsiteY287" fmla="*/ 491843 h 1335416"/>
                <a:gd name="connsiteX288" fmla="*/ 381146 w 5191934"/>
                <a:gd name="connsiteY288" fmla="*/ 491843 h 1335416"/>
                <a:gd name="connsiteX289" fmla="*/ 381146 w 5191934"/>
                <a:gd name="connsiteY289" fmla="*/ 478662 h 1335416"/>
                <a:gd name="connsiteX290" fmla="*/ 355736 w 5191934"/>
                <a:gd name="connsiteY290" fmla="*/ 478662 h 1335416"/>
                <a:gd name="connsiteX291" fmla="*/ 355736 w 5191934"/>
                <a:gd name="connsiteY291" fmla="*/ 465480 h 1335416"/>
                <a:gd name="connsiteX292" fmla="*/ 330326 w 5191934"/>
                <a:gd name="connsiteY292" fmla="*/ 465480 h 1335416"/>
                <a:gd name="connsiteX293" fmla="*/ 330326 w 5191934"/>
                <a:gd name="connsiteY293" fmla="*/ 452300 h 1335416"/>
                <a:gd name="connsiteX294" fmla="*/ 304917 w 5191934"/>
                <a:gd name="connsiteY294" fmla="*/ 452300 h 1335416"/>
                <a:gd name="connsiteX295" fmla="*/ 304917 w 5191934"/>
                <a:gd name="connsiteY295" fmla="*/ 439119 h 1335416"/>
                <a:gd name="connsiteX296" fmla="*/ 279507 w 5191934"/>
                <a:gd name="connsiteY296" fmla="*/ 439119 h 1335416"/>
                <a:gd name="connsiteX297" fmla="*/ 279507 w 5191934"/>
                <a:gd name="connsiteY297" fmla="*/ 425938 h 1335416"/>
                <a:gd name="connsiteX298" fmla="*/ 254097 w 5191934"/>
                <a:gd name="connsiteY298" fmla="*/ 425938 h 1335416"/>
                <a:gd name="connsiteX299" fmla="*/ 254097 w 5191934"/>
                <a:gd name="connsiteY299" fmla="*/ 412757 h 1335416"/>
                <a:gd name="connsiteX300" fmla="*/ 228688 w 5191934"/>
                <a:gd name="connsiteY300" fmla="*/ 412757 h 1335416"/>
                <a:gd name="connsiteX301" fmla="*/ 228688 w 5191934"/>
                <a:gd name="connsiteY301" fmla="*/ 399576 h 1335416"/>
                <a:gd name="connsiteX302" fmla="*/ 203278 w 5191934"/>
                <a:gd name="connsiteY302" fmla="*/ 399576 h 1335416"/>
                <a:gd name="connsiteX303" fmla="*/ 203278 w 5191934"/>
                <a:gd name="connsiteY303" fmla="*/ 386395 h 1335416"/>
                <a:gd name="connsiteX304" fmla="*/ 177869 w 5191934"/>
                <a:gd name="connsiteY304" fmla="*/ 386395 h 1335416"/>
                <a:gd name="connsiteX305" fmla="*/ 177868 w 5191934"/>
                <a:gd name="connsiteY305" fmla="*/ 373214 h 1335416"/>
                <a:gd name="connsiteX306" fmla="*/ 152458 w 5191934"/>
                <a:gd name="connsiteY306" fmla="*/ 373214 h 1335416"/>
                <a:gd name="connsiteX307" fmla="*/ 152459 w 5191934"/>
                <a:gd name="connsiteY307" fmla="*/ 360034 h 1335416"/>
                <a:gd name="connsiteX308" fmla="*/ 127049 w 5191934"/>
                <a:gd name="connsiteY308" fmla="*/ 360035 h 1335416"/>
                <a:gd name="connsiteX309" fmla="*/ 127049 w 5191934"/>
                <a:gd name="connsiteY309" fmla="*/ 346854 h 1335416"/>
                <a:gd name="connsiteX310" fmla="*/ 101639 w 5191934"/>
                <a:gd name="connsiteY310" fmla="*/ 346854 h 1335416"/>
                <a:gd name="connsiteX311" fmla="*/ 101639 w 5191934"/>
                <a:gd name="connsiteY311" fmla="*/ 333672 h 1335416"/>
                <a:gd name="connsiteX312" fmla="*/ 76229 w 5191934"/>
                <a:gd name="connsiteY312" fmla="*/ 333672 h 1335416"/>
                <a:gd name="connsiteX313" fmla="*/ 76229 w 5191934"/>
                <a:gd name="connsiteY313" fmla="*/ 320492 h 1335416"/>
                <a:gd name="connsiteX314" fmla="*/ 50820 w 5191934"/>
                <a:gd name="connsiteY314" fmla="*/ 320492 h 1335416"/>
                <a:gd name="connsiteX315" fmla="*/ 50820 w 5191934"/>
                <a:gd name="connsiteY315" fmla="*/ 307311 h 1335416"/>
                <a:gd name="connsiteX316" fmla="*/ 25410 w 5191934"/>
                <a:gd name="connsiteY316" fmla="*/ 307311 h 1335416"/>
                <a:gd name="connsiteX317" fmla="*/ 25410 w 5191934"/>
                <a:gd name="connsiteY317" fmla="*/ 294130 h 1335416"/>
                <a:gd name="connsiteX318" fmla="*/ 0 w 5191934"/>
                <a:gd name="connsiteY318" fmla="*/ 294130 h 1335416"/>
                <a:gd name="connsiteX319" fmla="*/ 1 w 5191934"/>
                <a:gd name="connsiteY319" fmla="*/ 1 h 1335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Lst>
              <a:rect l="l" t="t" r="r" b="b"/>
              <a:pathLst>
                <a:path w="5191934" h="1335416">
                  <a:moveTo>
                    <a:pt x="5191934" y="0"/>
                  </a:moveTo>
                  <a:lnTo>
                    <a:pt x="5191934" y="294129"/>
                  </a:lnTo>
                  <a:lnTo>
                    <a:pt x="5178772" y="294129"/>
                  </a:lnTo>
                  <a:lnTo>
                    <a:pt x="5178772" y="307311"/>
                  </a:lnTo>
                  <a:lnTo>
                    <a:pt x="5165612" y="307311"/>
                  </a:lnTo>
                  <a:lnTo>
                    <a:pt x="5165611" y="320491"/>
                  </a:lnTo>
                  <a:lnTo>
                    <a:pt x="5152449" y="320491"/>
                  </a:lnTo>
                  <a:lnTo>
                    <a:pt x="5152448" y="333672"/>
                  </a:lnTo>
                  <a:lnTo>
                    <a:pt x="5139288" y="333672"/>
                  </a:lnTo>
                  <a:lnTo>
                    <a:pt x="5139289" y="346853"/>
                  </a:lnTo>
                  <a:lnTo>
                    <a:pt x="5126127" y="346854"/>
                  </a:lnTo>
                  <a:lnTo>
                    <a:pt x="5126127" y="360034"/>
                  </a:lnTo>
                  <a:lnTo>
                    <a:pt x="5112965" y="360034"/>
                  </a:lnTo>
                  <a:lnTo>
                    <a:pt x="5112965" y="373214"/>
                  </a:lnTo>
                  <a:lnTo>
                    <a:pt x="5099805" y="373214"/>
                  </a:lnTo>
                  <a:lnTo>
                    <a:pt x="5099805" y="386394"/>
                  </a:lnTo>
                  <a:lnTo>
                    <a:pt x="5086643" y="386394"/>
                  </a:lnTo>
                  <a:lnTo>
                    <a:pt x="5086642" y="399576"/>
                  </a:lnTo>
                  <a:lnTo>
                    <a:pt x="5073481" y="399576"/>
                  </a:lnTo>
                  <a:lnTo>
                    <a:pt x="5073481" y="412756"/>
                  </a:lnTo>
                  <a:lnTo>
                    <a:pt x="5060320" y="412756"/>
                  </a:lnTo>
                  <a:lnTo>
                    <a:pt x="5060320" y="425937"/>
                  </a:lnTo>
                  <a:lnTo>
                    <a:pt x="5047158" y="425937"/>
                  </a:lnTo>
                  <a:lnTo>
                    <a:pt x="5047158" y="439119"/>
                  </a:lnTo>
                  <a:lnTo>
                    <a:pt x="5033998" y="439118"/>
                  </a:lnTo>
                  <a:lnTo>
                    <a:pt x="5033997" y="452299"/>
                  </a:lnTo>
                  <a:lnTo>
                    <a:pt x="5020836" y="452299"/>
                  </a:lnTo>
                  <a:lnTo>
                    <a:pt x="5020835" y="465480"/>
                  </a:lnTo>
                  <a:lnTo>
                    <a:pt x="5007674" y="465480"/>
                  </a:lnTo>
                  <a:lnTo>
                    <a:pt x="5007675" y="478662"/>
                  </a:lnTo>
                  <a:lnTo>
                    <a:pt x="4994514" y="478662"/>
                  </a:lnTo>
                  <a:lnTo>
                    <a:pt x="4994514" y="491842"/>
                  </a:lnTo>
                  <a:lnTo>
                    <a:pt x="4981352" y="491842"/>
                  </a:lnTo>
                  <a:lnTo>
                    <a:pt x="4981352" y="505023"/>
                  </a:lnTo>
                  <a:lnTo>
                    <a:pt x="4968190" y="505023"/>
                  </a:lnTo>
                  <a:lnTo>
                    <a:pt x="4968190" y="518204"/>
                  </a:lnTo>
                  <a:lnTo>
                    <a:pt x="4955028" y="518204"/>
                  </a:lnTo>
                  <a:lnTo>
                    <a:pt x="4955028" y="531385"/>
                  </a:lnTo>
                  <a:lnTo>
                    <a:pt x="4941868" y="531385"/>
                  </a:lnTo>
                  <a:lnTo>
                    <a:pt x="4941868" y="544566"/>
                  </a:lnTo>
                  <a:lnTo>
                    <a:pt x="4928706" y="544566"/>
                  </a:lnTo>
                  <a:lnTo>
                    <a:pt x="4928706" y="557745"/>
                  </a:lnTo>
                  <a:lnTo>
                    <a:pt x="4915545" y="557745"/>
                  </a:lnTo>
                  <a:lnTo>
                    <a:pt x="4915545" y="570927"/>
                  </a:lnTo>
                  <a:lnTo>
                    <a:pt x="4902385" y="570927"/>
                  </a:lnTo>
                  <a:lnTo>
                    <a:pt x="4902385" y="584107"/>
                  </a:lnTo>
                  <a:lnTo>
                    <a:pt x="4889222" y="584107"/>
                  </a:lnTo>
                  <a:lnTo>
                    <a:pt x="4889221" y="597288"/>
                  </a:lnTo>
                  <a:lnTo>
                    <a:pt x="4876061" y="597288"/>
                  </a:lnTo>
                  <a:lnTo>
                    <a:pt x="4876061" y="610470"/>
                  </a:lnTo>
                  <a:lnTo>
                    <a:pt x="4862899" y="610470"/>
                  </a:lnTo>
                  <a:lnTo>
                    <a:pt x="4862899" y="623650"/>
                  </a:lnTo>
                  <a:lnTo>
                    <a:pt x="4849738" y="623650"/>
                  </a:lnTo>
                  <a:lnTo>
                    <a:pt x="4849738" y="636831"/>
                  </a:lnTo>
                  <a:lnTo>
                    <a:pt x="4836577" y="636831"/>
                  </a:lnTo>
                  <a:lnTo>
                    <a:pt x="4836577" y="650012"/>
                  </a:lnTo>
                  <a:lnTo>
                    <a:pt x="4823414" y="650012"/>
                  </a:lnTo>
                  <a:lnTo>
                    <a:pt x="4823414" y="663193"/>
                  </a:lnTo>
                  <a:lnTo>
                    <a:pt x="4810254" y="663193"/>
                  </a:lnTo>
                  <a:lnTo>
                    <a:pt x="4810254" y="676374"/>
                  </a:lnTo>
                  <a:lnTo>
                    <a:pt x="4797092" y="676374"/>
                  </a:lnTo>
                  <a:lnTo>
                    <a:pt x="4797092" y="689555"/>
                  </a:lnTo>
                  <a:lnTo>
                    <a:pt x="4783931" y="689555"/>
                  </a:lnTo>
                  <a:lnTo>
                    <a:pt x="4783931" y="702736"/>
                  </a:lnTo>
                  <a:lnTo>
                    <a:pt x="4770771" y="702736"/>
                  </a:lnTo>
                  <a:lnTo>
                    <a:pt x="4770770" y="715917"/>
                  </a:lnTo>
                  <a:lnTo>
                    <a:pt x="4757608" y="715917"/>
                  </a:lnTo>
                  <a:lnTo>
                    <a:pt x="4757608" y="729096"/>
                  </a:lnTo>
                  <a:lnTo>
                    <a:pt x="4744447" y="729096"/>
                  </a:lnTo>
                  <a:lnTo>
                    <a:pt x="4744447" y="742278"/>
                  </a:lnTo>
                  <a:lnTo>
                    <a:pt x="4731285" y="742278"/>
                  </a:lnTo>
                  <a:lnTo>
                    <a:pt x="4731285" y="755458"/>
                  </a:lnTo>
                  <a:lnTo>
                    <a:pt x="4718124" y="755458"/>
                  </a:lnTo>
                  <a:lnTo>
                    <a:pt x="4718124" y="768639"/>
                  </a:lnTo>
                  <a:lnTo>
                    <a:pt x="4704963" y="768639"/>
                  </a:lnTo>
                  <a:lnTo>
                    <a:pt x="4704963" y="781821"/>
                  </a:lnTo>
                  <a:lnTo>
                    <a:pt x="4691801" y="781821"/>
                  </a:lnTo>
                  <a:lnTo>
                    <a:pt x="4691801" y="795001"/>
                  </a:lnTo>
                  <a:lnTo>
                    <a:pt x="4678641" y="795001"/>
                  </a:lnTo>
                  <a:lnTo>
                    <a:pt x="4678641" y="808182"/>
                  </a:lnTo>
                  <a:lnTo>
                    <a:pt x="4665478" y="808182"/>
                  </a:lnTo>
                  <a:lnTo>
                    <a:pt x="4665478" y="821363"/>
                  </a:lnTo>
                  <a:lnTo>
                    <a:pt x="4652317" y="821363"/>
                  </a:lnTo>
                  <a:lnTo>
                    <a:pt x="4652317" y="834544"/>
                  </a:lnTo>
                  <a:lnTo>
                    <a:pt x="4639156" y="834544"/>
                  </a:lnTo>
                  <a:lnTo>
                    <a:pt x="4639155" y="847724"/>
                  </a:lnTo>
                  <a:lnTo>
                    <a:pt x="4625994" y="847724"/>
                  </a:lnTo>
                  <a:lnTo>
                    <a:pt x="4625994" y="860906"/>
                  </a:lnTo>
                  <a:lnTo>
                    <a:pt x="4612834" y="860906"/>
                  </a:lnTo>
                  <a:lnTo>
                    <a:pt x="4612834" y="874087"/>
                  </a:lnTo>
                  <a:lnTo>
                    <a:pt x="4599672" y="874087"/>
                  </a:lnTo>
                  <a:lnTo>
                    <a:pt x="4599672" y="887267"/>
                  </a:lnTo>
                  <a:lnTo>
                    <a:pt x="4586510" y="887267"/>
                  </a:lnTo>
                  <a:lnTo>
                    <a:pt x="4586510" y="900449"/>
                  </a:lnTo>
                  <a:lnTo>
                    <a:pt x="4573350" y="900449"/>
                  </a:lnTo>
                  <a:lnTo>
                    <a:pt x="4573350" y="913629"/>
                  </a:lnTo>
                  <a:lnTo>
                    <a:pt x="4560187" y="913629"/>
                  </a:lnTo>
                  <a:lnTo>
                    <a:pt x="4560187" y="926809"/>
                  </a:lnTo>
                  <a:lnTo>
                    <a:pt x="4547027" y="926809"/>
                  </a:lnTo>
                  <a:lnTo>
                    <a:pt x="4547027" y="939990"/>
                  </a:lnTo>
                  <a:lnTo>
                    <a:pt x="4533865" y="939990"/>
                  </a:lnTo>
                  <a:lnTo>
                    <a:pt x="4533865" y="953171"/>
                  </a:lnTo>
                  <a:lnTo>
                    <a:pt x="4520704" y="953172"/>
                  </a:lnTo>
                  <a:lnTo>
                    <a:pt x="4520704" y="966352"/>
                  </a:lnTo>
                  <a:lnTo>
                    <a:pt x="4507544" y="966352"/>
                  </a:lnTo>
                  <a:lnTo>
                    <a:pt x="4507543" y="979533"/>
                  </a:lnTo>
                  <a:lnTo>
                    <a:pt x="4494380" y="979533"/>
                  </a:lnTo>
                  <a:lnTo>
                    <a:pt x="4494380" y="992714"/>
                  </a:lnTo>
                  <a:lnTo>
                    <a:pt x="4481220" y="992714"/>
                  </a:lnTo>
                  <a:lnTo>
                    <a:pt x="4481220" y="1005895"/>
                  </a:lnTo>
                  <a:lnTo>
                    <a:pt x="4468058" y="1005895"/>
                  </a:lnTo>
                  <a:lnTo>
                    <a:pt x="4468058" y="1019075"/>
                  </a:lnTo>
                  <a:lnTo>
                    <a:pt x="4454897" y="1019075"/>
                  </a:lnTo>
                  <a:lnTo>
                    <a:pt x="4454897" y="1032257"/>
                  </a:lnTo>
                  <a:lnTo>
                    <a:pt x="4441735" y="1032257"/>
                  </a:lnTo>
                  <a:lnTo>
                    <a:pt x="4441735" y="1045437"/>
                  </a:lnTo>
                  <a:lnTo>
                    <a:pt x="4428574" y="1045438"/>
                  </a:lnTo>
                  <a:lnTo>
                    <a:pt x="4428574" y="1058618"/>
                  </a:lnTo>
                  <a:lnTo>
                    <a:pt x="4415412" y="1058618"/>
                  </a:lnTo>
                  <a:lnTo>
                    <a:pt x="4415413" y="1071800"/>
                  </a:lnTo>
                  <a:lnTo>
                    <a:pt x="4402251" y="1071800"/>
                  </a:lnTo>
                  <a:lnTo>
                    <a:pt x="4402251" y="1084979"/>
                  </a:lnTo>
                  <a:lnTo>
                    <a:pt x="4389090" y="1084980"/>
                  </a:lnTo>
                  <a:lnTo>
                    <a:pt x="4389090" y="1098160"/>
                  </a:lnTo>
                  <a:lnTo>
                    <a:pt x="4375929" y="1098160"/>
                  </a:lnTo>
                  <a:lnTo>
                    <a:pt x="4375929" y="1111340"/>
                  </a:lnTo>
                  <a:lnTo>
                    <a:pt x="4362767" y="1111341"/>
                  </a:lnTo>
                  <a:lnTo>
                    <a:pt x="4362767" y="1124522"/>
                  </a:lnTo>
                  <a:lnTo>
                    <a:pt x="4349607" y="1124522"/>
                  </a:lnTo>
                  <a:lnTo>
                    <a:pt x="4349607" y="1137703"/>
                  </a:lnTo>
                  <a:lnTo>
                    <a:pt x="4336444" y="1137703"/>
                  </a:lnTo>
                  <a:lnTo>
                    <a:pt x="4336444" y="1150883"/>
                  </a:lnTo>
                  <a:lnTo>
                    <a:pt x="4323283" y="1150883"/>
                  </a:lnTo>
                  <a:lnTo>
                    <a:pt x="4323283" y="1164065"/>
                  </a:lnTo>
                  <a:lnTo>
                    <a:pt x="4310122" y="1164065"/>
                  </a:lnTo>
                  <a:lnTo>
                    <a:pt x="4310121" y="1177246"/>
                  </a:lnTo>
                  <a:lnTo>
                    <a:pt x="4296960" y="1177246"/>
                  </a:lnTo>
                  <a:lnTo>
                    <a:pt x="4296960" y="1190426"/>
                  </a:lnTo>
                  <a:lnTo>
                    <a:pt x="4283799" y="1190426"/>
                  </a:lnTo>
                  <a:lnTo>
                    <a:pt x="4283799" y="1203608"/>
                  </a:lnTo>
                  <a:lnTo>
                    <a:pt x="4270638" y="1203608"/>
                  </a:lnTo>
                  <a:lnTo>
                    <a:pt x="4270638" y="1216789"/>
                  </a:lnTo>
                  <a:lnTo>
                    <a:pt x="4257476" y="1216789"/>
                  </a:lnTo>
                  <a:lnTo>
                    <a:pt x="4257476" y="1229969"/>
                  </a:lnTo>
                  <a:lnTo>
                    <a:pt x="4244314" y="1229969"/>
                  </a:lnTo>
                  <a:lnTo>
                    <a:pt x="4244314" y="1243151"/>
                  </a:lnTo>
                  <a:lnTo>
                    <a:pt x="4231153" y="1243151"/>
                  </a:lnTo>
                  <a:lnTo>
                    <a:pt x="4231153" y="1256331"/>
                  </a:lnTo>
                  <a:lnTo>
                    <a:pt x="4217992" y="1256331"/>
                  </a:lnTo>
                  <a:lnTo>
                    <a:pt x="4217992" y="1269511"/>
                  </a:lnTo>
                  <a:lnTo>
                    <a:pt x="4204831" y="1269511"/>
                  </a:lnTo>
                  <a:lnTo>
                    <a:pt x="4204831" y="1282692"/>
                  </a:lnTo>
                  <a:lnTo>
                    <a:pt x="4191670" y="1282692"/>
                  </a:lnTo>
                  <a:lnTo>
                    <a:pt x="4191670" y="1295873"/>
                  </a:lnTo>
                  <a:lnTo>
                    <a:pt x="4178509" y="1295873"/>
                  </a:lnTo>
                  <a:lnTo>
                    <a:pt x="4178508" y="1309054"/>
                  </a:lnTo>
                  <a:lnTo>
                    <a:pt x="4165346" y="1309054"/>
                  </a:lnTo>
                  <a:lnTo>
                    <a:pt x="4165346" y="1322234"/>
                  </a:lnTo>
                  <a:lnTo>
                    <a:pt x="4152184" y="1322234"/>
                  </a:lnTo>
                  <a:lnTo>
                    <a:pt x="4152185" y="1335416"/>
                  </a:lnTo>
                  <a:lnTo>
                    <a:pt x="2007368" y="1335416"/>
                  </a:lnTo>
                  <a:lnTo>
                    <a:pt x="2007368" y="1322234"/>
                  </a:lnTo>
                  <a:lnTo>
                    <a:pt x="1981959" y="1322234"/>
                  </a:lnTo>
                  <a:lnTo>
                    <a:pt x="1981959" y="1309054"/>
                  </a:lnTo>
                  <a:lnTo>
                    <a:pt x="1956548" y="1309054"/>
                  </a:lnTo>
                  <a:lnTo>
                    <a:pt x="1956548" y="1295873"/>
                  </a:lnTo>
                  <a:lnTo>
                    <a:pt x="1931139" y="1295873"/>
                  </a:lnTo>
                  <a:lnTo>
                    <a:pt x="1931139" y="1282692"/>
                  </a:lnTo>
                  <a:lnTo>
                    <a:pt x="1905729" y="1282692"/>
                  </a:lnTo>
                  <a:lnTo>
                    <a:pt x="1905729" y="1269511"/>
                  </a:lnTo>
                  <a:lnTo>
                    <a:pt x="1880319" y="1269511"/>
                  </a:lnTo>
                  <a:lnTo>
                    <a:pt x="1880319" y="1256331"/>
                  </a:lnTo>
                  <a:lnTo>
                    <a:pt x="1854910" y="1256331"/>
                  </a:lnTo>
                  <a:lnTo>
                    <a:pt x="1854910" y="1243151"/>
                  </a:lnTo>
                  <a:lnTo>
                    <a:pt x="1829499" y="1243151"/>
                  </a:lnTo>
                  <a:lnTo>
                    <a:pt x="1829499" y="1229969"/>
                  </a:lnTo>
                  <a:lnTo>
                    <a:pt x="1804090" y="1229969"/>
                  </a:lnTo>
                  <a:lnTo>
                    <a:pt x="1804090" y="1216789"/>
                  </a:lnTo>
                  <a:lnTo>
                    <a:pt x="1778680" y="1216789"/>
                  </a:lnTo>
                  <a:lnTo>
                    <a:pt x="1778680" y="1203608"/>
                  </a:lnTo>
                  <a:lnTo>
                    <a:pt x="1753270" y="1203608"/>
                  </a:lnTo>
                  <a:lnTo>
                    <a:pt x="1753270" y="1190426"/>
                  </a:lnTo>
                  <a:lnTo>
                    <a:pt x="1727860" y="1190426"/>
                  </a:lnTo>
                  <a:lnTo>
                    <a:pt x="1727861" y="1177246"/>
                  </a:lnTo>
                  <a:lnTo>
                    <a:pt x="1702450" y="1177246"/>
                  </a:lnTo>
                  <a:lnTo>
                    <a:pt x="1702450" y="1164065"/>
                  </a:lnTo>
                  <a:lnTo>
                    <a:pt x="1677041" y="1164065"/>
                  </a:lnTo>
                  <a:lnTo>
                    <a:pt x="1677041" y="1150884"/>
                  </a:lnTo>
                  <a:lnTo>
                    <a:pt x="1651631" y="1150884"/>
                  </a:lnTo>
                  <a:lnTo>
                    <a:pt x="1651631" y="1137703"/>
                  </a:lnTo>
                  <a:lnTo>
                    <a:pt x="1626222" y="1137703"/>
                  </a:lnTo>
                  <a:lnTo>
                    <a:pt x="1626222" y="1124522"/>
                  </a:lnTo>
                  <a:lnTo>
                    <a:pt x="1600811" y="1124522"/>
                  </a:lnTo>
                  <a:lnTo>
                    <a:pt x="1600811" y="1111341"/>
                  </a:lnTo>
                  <a:lnTo>
                    <a:pt x="1575401" y="1111341"/>
                  </a:lnTo>
                  <a:lnTo>
                    <a:pt x="1575401" y="1098160"/>
                  </a:lnTo>
                  <a:lnTo>
                    <a:pt x="1549992" y="1098160"/>
                  </a:lnTo>
                  <a:lnTo>
                    <a:pt x="1549992" y="1084980"/>
                  </a:lnTo>
                  <a:lnTo>
                    <a:pt x="1524582" y="1084979"/>
                  </a:lnTo>
                  <a:lnTo>
                    <a:pt x="1524582" y="1071800"/>
                  </a:lnTo>
                  <a:lnTo>
                    <a:pt x="1499173" y="1071800"/>
                  </a:lnTo>
                  <a:lnTo>
                    <a:pt x="1499173" y="1058618"/>
                  </a:lnTo>
                  <a:lnTo>
                    <a:pt x="1473765" y="1058618"/>
                  </a:lnTo>
                  <a:lnTo>
                    <a:pt x="1473765" y="1045438"/>
                  </a:lnTo>
                  <a:lnTo>
                    <a:pt x="1448355" y="1045438"/>
                  </a:lnTo>
                  <a:lnTo>
                    <a:pt x="1448355" y="1032257"/>
                  </a:lnTo>
                  <a:lnTo>
                    <a:pt x="1422946" y="1032257"/>
                  </a:lnTo>
                  <a:lnTo>
                    <a:pt x="1422946" y="1019076"/>
                  </a:lnTo>
                  <a:lnTo>
                    <a:pt x="1397536" y="1019076"/>
                  </a:lnTo>
                  <a:lnTo>
                    <a:pt x="1397536" y="1005895"/>
                  </a:lnTo>
                  <a:lnTo>
                    <a:pt x="1372127" y="1005895"/>
                  </a:lnTo>
                  <a:lnTo>
                    <a:pt x="1372127" y="992714"/>
                  </a:lnTo>
                  <a:lnTo>
                    <a:pt x="1346716" y="992714"/>
                  </a:lnTo>
                  <a:lnTo>
                    <a:pt x="1346716" y="979533"/>
                  </a:lnTo>
                  <a:lnTo>
                    <a:pt x="1321307" y="979533"/>
                  </a:lnTo>
                  <a:lnTo>
                    <a:pt x="1321307" y="966352"/>
                  </a:lnTo>
                  <a:lnTo>
                    <a:pt x="1295897" y="966352"/>
                  </a:lnTo>
                  <a:lnTo>
                    <a:pt x="1295897" y="953172"/>
                  </a:lnTo>
                  <a:lnTo>
                    <a:pt x="1270487" y="953172"/>
                  </a:lnTo>
                  <a:lnTo>
                    <a:pt x="1270487" y="939990"/>
                  </a:lnTo>
                  <a:lnTo>
                    <a:pt x="1245078" y="939990"/>
                  </a:lnTo>
                  <a:lnTo>
                    <a:pt x="1245078" y="926810"/>
                  </a:lnTo>
                  <a:lnTo>
                    <a:pt x="1219668" y="926809"/>
                  </a:lnTo>
                  <a:lnTo>
                    <a:pt x="1219668" y="913629"/>
                  </a:lnTo>
                  <a:lnTo>
                    <a:pt x="1194259" y="913629"/>
                  </a:lnTo>
                  <a:lnTo>
                    <a:pt x="1194259" y="900449"/>
                  </a:lnTo>
                  <a:lnTo>
                    <a:pt x="1168849" y="900449"/>
                  </a:lnTo>
                  <a:lnTo>
                    <a:pt x="1168848" y="887268"/>
                  </a:lnTo>
                  <a:lnTo>
                    <a:pt x="1143439" y="887268"/>
                  </a:lnTo>
                  <a:lnTo>
                    <a:pt x="1143438" y="874087"/>
                  </a:lnTo>
                  <a:lnTo>
                    <a:pt x="1118029" y="874087"/>
                  </a:lnTo>
                  <a:lnTo>
                    <a:pt x="1118029" y="860907"/>
                  </a:lnTo>
                  <a:lnTo>
                    <a:pt x="1092619" y="860906"/>
                  </a:lnTo>
                  <a:lnTo>
                    <a:pt x="1092619" y="847725"/>
                  </a:lnTo>
                  <a:lnTo>
                    <a:pt x="1067209" y="847725"/>
                  </a:lnTo>
                  <a:lnTo>
                    <a:pt x="1067209" y="834544"/>
                  </a:lnTo>
                  <a:lnTo>
                    <a:pt x="1041800" y="834544"/>
                  </a:lnTo>
                  <a:lnTo>
                    <a:pt x="1041800" y="821364"/>
                  </a:lnTo>
                  <a:lnTo>
                    <a:pt x="1016390" y="821364"/>
                  </a:lnTo>
                  <a:lnTo>
                    <a:pt x="1016389" y="808182"/>
                  </a:lnTo>
                  <a:lnTo>
                    <a:pt x="990980" y="808182"/>
                  </a:lnTo>
                  <a:lnTo>
                    <a:pt x="990980" y="795001"/>
                  </a:lnTo>
                  <a:lnTo>
                    <a:pt x="965570" y="795001"/>
                  </a:lnTo>
                  <a:lnTo>
                    <a:pt x="965570" y="781821"/>
                  </a:lnTo>
                  <a:lnTo>
                    <a:pt x="940161" y="781821"/>
                  </a:lnTo>
                  <a:lnTo>
                    <a:pt x="940161" y="768639"/>
                  </a:lnTo>
                  <a:lnTo>
                    <a:pt x="914751" y="768639"/>
                  </a:lnTo>
                  <a:lnTo>
                    <a:pt x="914751" y="755459"/>
                  </a:lnTo>
                  <a:lnTo>
                    <a:pt x="889341" y="755459"/>
                  </a:lnTo>
                  <a:lnTo>
                    <a:pt x="889341" y="742278"/>
                  </a:lnTo>
                  <a:lnTo>
                    <a:pt x="863931" y="742278"/>
                  </a:lnTo>
                  <a:lnTo>
                    <a:pt x="863931" y="729096"/>
                  </a:lnTo>
                  <a:lnTo>
                    <a:pt x="838521" y="729096"/>
                  </a:lnTo>
                  <a:lnTo>
                    <a:pt x="838521" y="715917"/>
                  </a:lnTo>
                  <a:lnTo>
                    <a:pt x="813112" y="715917"/>
                  </a:lnTo>
                  <a:lnTo>
                    <a:pt x="813112" y="702736"/>
                  </a:lnTo>
                  <a:lnTo>
                    <a:pt x="787702" y="702736"/>
                  </a:lnTo>
                  <a:lnTo>
                    <a:pt x="787702" y="689556"/>
                  </a:lnTo>
                  <a:lnTo>
                    <a:pt x="762292" y="689556"/>
                  </a:lnTo>
                  <a:lnTo>
                    <a:pt x="762292" y="676374"/>
                  </a:lnTo>
                  <a:lnTo>
                    <a:pt x="736883" y="676374"/>
                  </a:lnTo>
                  <a:lnTo>
                    <a:pt x="736883" y="663193"/>
                  </a:lnTo>
                  <a:lnTo>
                    <a:pt x="711472" y="663193"/>
                  </a:lnTo>
                  <a:lnTo>
                    <a:pt x="711472" y="650013"/>
                  </a:lnTo>
                  <a:lnTo>
                    <a:pt x="686063" y="650013"/>
                  </a:lnTo>
                  <a:lnTo>
                    <a:pt x="686063" y="636831"/>
                  </a:lnTo>
                  <a:lnTo>
                    <a:pt x="660653" y="636831"/>
                  </a:lnTo>
                  <a:lnTo>
                    <a:pt x="660653" y="623651"/>
                  </a:lnTo>
                  <a:lnTo>
                    <a:pt x="635243" y="623651"/>
                  </a:lnTo>
                  <a:lnTo>
                    <a:pt x="635243" y="610470"/>
                  </a:lnTo>
                  <a:lnTo>
                    <a:pt x="609834" y="610470"/>
                  </a:lnTo>
                  <a:lnTo>
                    <a:pt x="609834" y="597288"/>
                  </a:lnTo>
                  <a:lnTo>
                    <a:pt x="584423" y="597288"/>
                  </a:lnTo>
                  <a:lnTo>
                    <a:pt x="584423" y="584108"/>
                  </a:lnTo>
                  <a:lnTo>
                    <a:pt x="559014" y="584108"/>
                  </a:lnTo>
                  <a:lnTo>
                    <a:pt x="559014" y="570927"/>
                  </a:lnTo>
                  <a:lnTo>
                    <a:pt x="533604" y="570927"/>
                  </a:lnTo>
                  <a:lnTo>
                    <a:pt x="533604" y="557746"/>
                  </a:lnTo>
                  <a:lnTo>
                    <a:pt x="508194" y="557746"/>
                  </a:lnTo>
                  <a:lnTo>
                    <a:pt x="508194" y="544566"/>
                  </a:lnTo>
                  <a:lnTo>
                    <a:pt x="482785" y="544566"/>
                  </a:lnTo>
                  <a:lnTo>
                    <a:pt x="482785" y="531385"/>
                  </a:lnTo>
                  <a:lnTo>
                    <a:pt x="457374" y="531385"/>
                  </a:lnTo>
                  <a:lnTo>
                    <a:pt x="457375" y="518205"/>
                  </a:lnTo>
                  <a:lnTo>
                    <a:pt x="431965" y="518205"/>
                  </a:lnTo>
                  <a:lnTo>
                    <a:pt x="431965" y="505023"/>
                  </a:lnTo>
                  <a:lnTo>
                    <a:pt x="406555" y="505023"/>
                  </a:lnTo>
                  <a:lnTo>
                    <a:pt x="406555" y="491843"/>
                  </a:lnTo>
                  <a:lnTo>
                    <a:pt x="381146" y="491843"/>
                  </a:lnTo>
                  <a:lnTo>
                    <a:pt x="381146" y="478662"/>
                  </a:lnTo>
                  <a:lnTo>
                    <a:pt x="355736" y="478662"/>
                  </a:lnTo>
                  <a:lnTo>
                    <a:pt x="355736" y="465480"/>
                  </a:lnTo>
                  <a:lnTo>
                    <a:pt x="330326" y="465480"/>
                  </a:lnTo>
                  <a:lnTo>
                    <a:pt x="330326" y="452300"/>
                  </a:lnTo>
                  <a:lnTo>
                    <a:pt x="304917" y="452300"/>
                  </a:lnTo>
                  <a:lnTo>
                    <a:pt x="304917" y="439119"/>
                  </a:lnTo>
                  <a:lnTo>
                    <a:pt x="279507" y="439119"/>
                  </a:lnTo>
                  <a:lnTo>
                    <a:pt x="279507" y="425938"/>
                  </a:lnTo>
                  <a:lnTo>
                    <a:pt x="254097" y="425938"/>
                  </a:lnTo>
                  <a:lnTo>
                    <a:pt x="254097" y="412757"/>
                  </a:lnTo>
                  <a:lnTo>
                    <a:pt x="228688" y="412757"/>
                  </a:lnTo>
                  <a:lnTo>
                    <a:pt x="228688" y="399576"/>
                  </a:lnTo>
                  <a:lnTo>
                    <a:pt x="203278" y="399576"/>
                  </a:lnTo>
                  <a:lnTo>
                    <a:pt x="203278" y="386395"/>
                  </a:lnTo>
                  <a:lnTo>
                    <a:pt x="177869" y="386395"/>
                  </a:lnTo>
                  <a:lnTo>
                    <a:pt x="177868" y="373214"/>
                  </a:lnTo>
                  <a:lnTo>
                    <a:pt x="152458" y="373214"/>
                  </a:lnTo>
                  <a:lnTo>
                    <a:pt x="152459" y="360034"/>
                  </a:lnTo>
                  <a:lnTo>
                    <a:pt x="127049" y="360035"/>
                  </a:lnTo>
                  <a:lnTo>
                    <a:pt x="127049" y="346854"/>
                  </a:lnTo>
                  <a:lnTo>
                    <a:pt x="101639" y="346854"/>
                  </a:lnTo>
                  <a:lnTo>
                    <a:pt x="101639" y="333672"/>
                  </a:lnTo>
                  <a:lnTo>
                    <a:pt x="76229" y="333672"/>
                  </a:lnTo>
                  <a:lnTo>
                    <a:pt x="76229" y="320492"/>
                  </a:lnTo>
                  <a:lnTo>
                    <a:pt x="50820" y="320492"/>
                  </a:lnTo>
                  <a:lnTo>
                    <a:pt x="50820" y="307311"/>
                  </a:lnTo>
                  <a:lnTo>
                    <a:pt x="25410" y="307311"/>
                  </a:lnTo>
                  <a:lnTo>
                    <a:pt x="25410" y="294130"/>
                  </a:lnTo>
                  <a:lnTo>
                    <a:pt x="0" y="294130"/>
                  </a:lnTo>
                  <a:lnTo>
                    <a:pt x="1" y="1"/>
                  </a:lnTo>
                  <a:close/>
                </a:path>
              </a:pathLst>
            </a:custGeom>
            <a:gradFill>
              <a:gsLst>
                <a:gs pos="0">
                  <a:srgbClr val="000000">
                    <a:alpha val="37000"/>
                  </a:srgbClr>
                </a:gs>
                <a:gs pos="100000">
                  <a:srgbClr val="000000"/>
                </a:gs>
              </a:gsLst>
              <a:lin ang="5400000" scaled="0"/>
            </a:gradFill>
            <a:ln w="19050" cap="flat" cmpd="sng" algn="ctr">
              <a:noFill/>
              <a:prstDash val="solid"/>
              <a:round/>
              <a:headEnd type="none" w="sm" len="sm"/>
              <a:tailEnd type="none" w="sm" len="sm"/>
            </a:ln>
            <a:effectLst/>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pic>
          <p:nvPicPr>
            <p:cNvPr id="58" name="圖片 57">
              <a:extLst>
                <a:ext uri="{FF2B5EF4-FFF2-40B4-BE49-F238E27FC236}">
                  <a16:creationId xmlns:a16="http://schemas.microsoft.com/office/drawing/2014/main" id="{C79B899D-7E65-4C14-9999-21AD4412CB7D}"/>
                </a:ext>
              </a:extLst>
            </p:cNvPr>
            <p:cNvPicPr>
              <a:picLocks noChangeAspect="1"/>
            </p:cNvPicPr>
            <p:nvPr/>
          </p:nvPicPr>
          <p:blipFill rotWithShape="1">
            <a:blip r:embed="rId6"/>
            <a:srcRect l="17759" t="63753" r="13748" b="32520"/>
            <a:stretch/>
          </p:blipFill>
          <p:spPr>
            <a:xfrm rot="21155208">
              <a:off x="421567" y="1754393"/>
              <a:ext cx="5249862" cy="366430"/>
            </a:xfrm>
            <a:prstGeom prst="rect">
              <a:avLst/>
            </a:prstGeom>
          </p:spPr>
        </p:pic>
      </p:grpSp>
      <p:grpSp>
        <p:nvGrpSpPr>
          <p:cNvPr id="9" name="群組 8">
            <a:extLst>
              <a:ext uri="{FF2B5EF4-FFF2-40B4-BE49-F238E27FC236}">
                <a16:creationId xmlns:a16="http://schemas.microsoft.com/office/drawing/2014/main" id="{64F9F99C-112E-479C-A25B-2E3FDEEAB4C7}"/>
              </a:ext>
            </a:extLst>
          </p:cNvPr>
          <p:cNvGrpSpPr/>
          <p:nvPr/>
        </p:nvGrpSpPr>
        <p:grpSpPr>
          <a:xfrm>
            <a:off x="1868446" y="2510667"/>
            <a:ext cx="5144893" cy="3798208"/>
            <a:chOff x="1401334" y="1883000"/>
            <a:chExt cx="3858670" cy="2848656"/>
          </a:xfrm>
        </p:grpSpPr>
        <p:pic>
          <p:nvPicPr>
            <p:cNvPr id="60" name="圖片 59">
              <a:extLst>
                <a:ext uri="{FF2B5EF4-FFF2-40B4-BE49-F238E27FC236}">
                  <a16:creationId xmlns:a16="http://schemas.microsoft.com/office/drawing/2014/main" id="{B2CF55A1-7841-44B0-A025-D2043DE24AC2}"/>
                </a:ext>
              </a:extLst>
            </p:cNvPr>
            <p:cNvPicPr>
              <a:picLocks noChangeAspect="1"/>
            </p:cNvPicPr>
            <p:nvPr/>
          </p:nvPicPr>
          <p:blipFill rotWithShape="1">
            <a:blip r:embed="rId6"/>
            <a:srcRect l="1263" t="74817" r="32652"/>
            <a:stretch/>
          </p:blipFill>
          <p:spPr>
            <a:xfrm rot="21217539">
              <a:off x="1401334" y="1883000"/>
              <a:ext cx="3759556" cy="1837880"/>
            </a:xfrm>
            <a:prstGeom prst="rect">
              <a:avLst/>
            </a:prstGeom>
          </p:spPr>
        </p:pic>
        <p:sp>
          <p:nvSpPr>
            <p:cNvPr id="61" name="手繪多邊形: 圖案 60">
              <a:extLst>
                <a:ext uri="{FF2B5EF4-FFF2-40B4-BE49-F238E27FC236}">
                  <a16:creationId xmlns:a16="http://schemas.microsoft.com/office/drawing/2014/main" id="{C47E6127-3681-494A-BE55-A847CFCBFF63}"/>
                </a:ext>
              </a:extLst>
            </p:cNvPr>
            <p:cNvSpPr/>
            <p:nvPr/>
          </p:nvSpPr>
          <p:spPr>
            <a:xfrm rot="21310932">
              <a:off x="1489381" y="3481468"/>
              <a:ext cx="3770623" cy="1250188"/>
            </a:xfrm>
            <a:custGeom>
              <a:avLst/>
              <a:gdLst>
                <a:gd name="connsiteX0" fmla="*/ 3763308 w 3763308"/>
                <a:gd name="connsiteY0" fmla="*/ 0 h 1250188"/>
                <a:gd name="connsiteX1" fmla="*/ 3763308 w 3763308"/>
                <a:gd name="connsiteY1" fmla="*/ 189966 h 1250188"/>
                <a:gd name="connsiteX2" fmla="*/ 3751534 w 3763308"/>
                <a:gd name="connsiteY2" fmla="*/ 189966 h 1250188"/>
                <a:gd name="connsiteX3" fmla="*/ 3751541 w 3763308"/>
                <a:gd name="connsiteY3" fmla="*/ 201576 h 1250188"/>
                <a:gd name="connsiteX4" fmla="*/ 3739758 w 3763308"/>
                <a:gd name="connsiteY4" fmla="*/ 201584 h 1250188"/>
                <a:gd name="connsiteX5" fmla="*/ 3739773 w 3763308"/>
                <a:gd name="connsiteY5" fmla="*/ 213201 h 1250188"/>
                <a:gd name="connsiteX6" fmla="*/ 3727982 w 3763308"/>
                <a:gd name="connsiteY6" fmla="*/ 213216 h 1250188"/>
                <a:gd name="connsiteX7" fmla="*/ 3728005 w 3763308"/>
                <a:gd name="connsiteY7" fmla="*/ 224842 h 1250188"/>
                <a:gd name="connsiteX8" fmla="*/ 3716205 w 3763308"/>
                <a:gd name="connsiteY8" fmla="*/ 224865 h 1250188"/>
                <a:gd name="connsiteX9" fmla="*/ 3716235 w 3763308"/>
                <a:gd name="connsiteY9" fmla="*/ 236497 h 1250188"/>
                <a:gd name="connsiteX10" fmla="*/ 3704427 w 3763308"/>
                <a:gd name="connsiteY10" fmla="*/ 236527 h 1250188"/>
                <a:gd name="connsiteX11" fmla="*/ 3704465 w 3763308"/>
                <a:gd name="connsiteY11" fmla="*/ 248169 h 1250188"/>
                <a:gd name="connsiteX12" fmla="*/ 3692648 w 3763308"/>
                <a:gd name="connsiteY12" fmla="*/ 248207 h 1250188"/>
                <a:gd name="connsiteX13" fmla="*/ 3692693 w 3763308"/>
                <a:gd name="connsiteY13" fmla="*/ 259855 h 1250188"/>
                <a:gd name="connsiteX14" fmla="*/ 3680869 w 3763308"/>
                <a:gd name="connsiteY14" fmla="*/ 259900 h 1250188"/>
                <a:gd name="connsiteX15" fmla="*/ 3680922 w 3763308"/>
                <a:gd name="connsiteY15" fmla="*/ 271555 h 1250188"/>
                <a:gd name="connsiteX16" fmla="*/ 3669089 w 3763308"/>
                <a:gd name="connsiteY16" fmla="*/ 271609 h 1250188"/>
                <a:gd name="connsiteX17" fmla="*/ 3669149 w 3763308"/>
                <a:gd name="connsiteY17" fmla="*/ 283273 h 1250188"/>
                <a:gd name="connsiteX18" fmla="*/ 3657308 w 3763308"/>
                <a:gd name="connsiteY18" fmla="*/ 283334 h 1250188"/>
                <a:gd name="connsiteX19" fmla="*/ 3657375 w 3763308"/>
                <a:gd name="connsiteY19" fmla="*/ 295005 h 1250188"/>
                <a:gd name="connsiteX20" fmla="*/ 3645526 w 3763308"/>
                <a:gd name="connsiteY20" fmla="*/ 295074 h 1250188"/>
                <a:gd name="connsiteX21" fmla="*/ 3645601 w 3763308"/>
                <a:gd name="connsiteY21" fmla="*/ 306752 h 1250188"/>
                <a:gd name="connsiteX22" fmla="*/ 3633744 w 3763308"/>
                <a:gd name="connsiteY22" fmla="*/ 306829 h 1250188"/>
                <a:gd name="connsiteX23" fmla="*/ 3633827 w 3763308"/>
                <a:gd name="connsiteY23" fmla="*/ 318515 h 1250188"/>
                <a:gd name="connsiteX24" fmla="*/ 3621961 w 3763308"/>
                <a:gd name="connsiteY24" fmla="*/ 318599 h 1250188"/>
                <a:gd name="connsiteX25" fmla="*/ 3622052 w 3763308"/>
                <a:gd name="connsiteY25" fmla="*/ 330293 h 1250188"/>
                <a:gd name="connsiteX26" fmla="*/ 3610177 w 3763308"/>
                <a:gd name="connsiteY26" fmla="*/ 330385 h 1250188"/>
                <a:gd name="connsiteX27" fmla="*/ 3610275 w 3763308"/>
                <a:gd name="connsiteY27" fmla="*/ 342088 h 1250188"/>
                <a:gd name="connsiteX28" fmla="*/ 3598395 w 3763308"/>
                <a:gd name="connsiteY28" fmla="*/ 342188 h 1250188"/>
                <a:gd name="connsiteX29" fmla="*/ 3598500 w 3763308"/>
                <a:gd name="connsiteY29" fmla="*/ 353896 h 1250188"/>
                <a:gd name="connsiteX30" fmla="*/ 3586609 w 3763308"/>
                <a:gd name="connsiteY30" fmla="*/ 354004 h 1250188"/>
                <a:gd name="connsiteX31" fmla="*/ 3586722 w 3763308"/>
                <a:gd name="connsiteY31" fmla="*/ 365721 h 1250188"/>
                <a:gd name="connsiteX32" fmla="*/ 3574824 w 3763308"/>
                <a:gd name="connsiteY32" fmla="*/ 365837 h 1250188"/>
                <a:gd name="connsiteX33" fmla="*/ 3574945 w 3763308"/>
                <a:gd name="connsiteY33" fmla="*/ 377560 h 1250188"/>
                <a:gd name="connsiteX34" fmla="*/ 3563037 w 3763308"/>
                <a:gd name="connsiteY34" fmla="*/ 377683 h 1250188"/>
                <a:gd name="connsiteX35" fmla="*/ 3563166 w 3763308"/>
                <a:gd name="connsiteY35" fmla="*/ 389414 h 1250188"/>
                <a:gd name="connsiteX36" fmla="*/ 3551251 w 3763308"/>
                <a:gd name="connsiteY36" fmla="*/ 389545 h 1250188"/>
                <a:gd name="connsiteX37" fmla="*/ 3551387 w 3763308"/>
                <a:gd name="connsiteY37" fmla="*/ 401285 h 1250188"/>
                <a:gd name="connsiteX38" fmla="*/ 3539463 w 3763308"/>
                <a:gd name="connsiteY38" fmla="*/ 401423 h 1250188"/>
                <a:gd name="connsiteX39" fmla="*/ 3539607 w 3763308"/>
                <a:gd name="connsiteY39" fmla="*/ 413170 h 1250188"/>
                <a:gd name="connsiteX40" fmla="*/ 3527676 w 3763308"/>
                <a:gd name="connsiteY40" fmla="*/ 413316 h 1250188"/>
                <a:gd name="connsiteX41" fmla="*/ 3527827 w 3763308"/>
                <a:gd name="connsiteY41" fmla="*/ 425070 h 1250188"/>
                <a:gd name="connsiteX42" fmla="*/ 3515887 w 3763308"/>
                <a:gd name="connsiteY42" fmla="*/ 425224 h 1250188"/>
                <a:gd name="connsiteX43" fmla="*/ 3516046 w 3763308"/>
                <a:gd name="connsiteY43" fmla="*/ 436986 h 1250188"/>
                <a:gd name="connsiteX44" fmla="*/ 3504097 w 3763308"/>
                <a:gd name="connsiteY44" fmla="*/ 437148 h 1250188"/>
                <a:gd name="connsiteX45" fmla="*/ 3504264 w 3763308"/>
                <a:gd name="connsiteY45" fmla="*/ 448917 h 1250188"/>
                <a:gd name="connsiteX46" fmla="*/ 3492308 w 3763308"/>
                <a:gd name="connsiteY46" fmla="*/ 449087 h 1250188"/>
                <a:gd name="connsiteX47" fmla="*/ 3492483 w 3763308"/>
                <a:gd name="connsiteY47" fmla="*/ 460863 h 1250188"/>
                <a:gd name="connsiteX48" fmla="*/ 3480518 w 3763308"/>
                <a:gd name="connsiteY48" fmla="*/ 461041 h 1250188"/>
                <a:gd name="connsiteX49" fmla="*/ 3480700 w 3763308"/>
                <a:gd name="connsiteY49" fmla="*/ 472825 h 1250188"/>
                <a:gd name="connsiteX50" fmla="*/ 3468728 w 3763308"/>
                <a:gd name="connsiteY50" fmla="*/ 473011 h 1250188"/>
                <a:gd name="connsiteX51" fmla="*/ 3468918 w 3763308"/>
                <a:gd name="connsiteY51" fmla="*/ 484803 h 1250188"/>
                <a:gd name="connsiteX52" fmla="*/ 3456936 w 3763308"/>
                <a:gd name="connsiteY52" fmla="*/ 484996 h 1250188"/>
                <a:gd name="connsiteX53" fmla="*/ 3457134 w 3763308"/>
                <a:gd name="connsiteY53" fmla="*/ 496795 h 1250188"/>
                <a:gd name="connsiteX54" fmla="*/ 3445145 w 3763308"/>
                <a:gd name="connsiteY54" fmla="*/ 496996 h 1250188"/>
                <a:gd name="connsiteX55" fmla="*/ 3445351 w 3763308"/>
                <a:gd name="connsiteY55" fmla="*/ 508802 h 1250188"/>
                <a:gd name="connsiteX56" fmla="*/ 3433353 w 3763308"/>
                <a:gd name="connsiteY56" fmla="*/ 509011 h 1250188"/>
                <a:gd name="connsiteX57" fmla="*/ 3433566 w 3763308"/>
                <a:gd name="connsiteY57" fmla="*/ 520826 h 1250188"/>
                <a:gd name="connsiteX58" fmla="*/ 3421561 w 3763308"/>
                <a:gd name="connsiteY58" fmla="*/ 521043 h 1250188"/>
                <a:gd name="connsiteX59" fmla="*/ 3421782 w 3763308"/>
                <a:gd name="connsiteY59" fmla="*/ 532863 h 1250188"/>
                <a:gd name="connsiteX60" fmla="*/ 3409768 w 3763308"/>
                <a:gd name="connsiteY60" fmla="*/ 533088 h 1250188"/>
                <a:gd name="connsiteX61" fmla="*/ 3409997 w 3763308"/>
                <a:gd name="connsiteY61" fmla="*/ 544918 h 1250188"/>
                <a:gd name="connsiteX62" fmla="*/ 3397975 w 3763308"/>
                <a:gd name="connsiteY62" fmla="*/ 545151 h 1250188"/>
                <a:gd name="connsiteX63" fmla="*/ 3398212 w 3763308"/>
                <a:gd name="connsiteY63" fmla="*/ 556987 h 1250188"/>
                <a:gd name="connsiteX64" fmla="*/ 3386181 w 3763308"/>
                <a:gd name="connsiteY64" fmla="*/ 557227 h 1250188"/>
                <a:gd name="connsiteX65" fmla="*/ 3386426 w 3763308"/>
                <a:gd name="connsiteY65" fmla="*/ 569070 h 1250188"/>
                <a:gd name="connsiteX66" fmla="*/ 3374388 w 3763308"/>
                <a:gd name="connsiteY66" fmla="*/ 569318 h 1250188"/>
                <a:gd name="connsiteX67" fmla="*/ 3374640 w 3763308"/>
                <a:gd name="connsiteY67" fmla="*/ 581170 h 1250188"/>
                <a:gd name="connsiteX68" fmla="*/ 3362593 w 3763308"/>
                <a:gd name="connsiteY68" fmla="*/ 581427 h 1250188"/>
                <a:gd name="connsiteX69" fmla="*/ 3362853 w 3763308"/>
                <a:gd name="connsiteY69" fmla="*/ 593285 h 1250188"/>
                <a:gd name="connsiteX70" fmla="*/ 3350798 w 3763308"/>
                <a:gd name="connsiteY70" fmla="*/ 593550 h 1250188"/>
                <a:gd name="connsiteX71" fmla="*/ 3351066 w 3763308"/>
                <a:gd name="connsiteY71" fmla="*/ 605415 h 1250188"/>
                <a:gd name="connsiteX72" fmla="*/ 3339004 w 3763308"/>
                <a:gd name="connsiteY72" fmla="*/ 605688 h 1250188"/>
                <a:gd name="connsiteX73" fmla="*/ 3339279 w 3763308"/>
                <a:gd name="connsiteY73" fmla="*/ 617561 h 1250188"/>
                <a:gd name="connsiteX74" fmla="*/ 3327208 w 3763308"/>
                <a:gd name="connsiteY74" fmla="*/ 617841 h 1250188"/>
                <a:gd name="connsiteX75" fmla="*/ 3327491 w 3763308"/>
                <a:gd name="connsiteY75" fmla="*/ 629722 h 1250188"/>
                <a:gd name="connsiteX76" fmla="*/ 3315413 w 3763308"/>
                <a:gd name="connsiteY76" fmla="*/ 630010 h 1250188"/>
                <a:gd name="connsiteX77" fmla="*/ 3315704 w 3763308"/>
                <a:gd name="connsiteY77" fmla="*/ 641898 h 1250188"/>
                <a:gd name="connsiteX78" fmla="*/ 3303616 w 3763308"/>
                <a:gd name="connsiteY78" fmla="*/ 642194 h 1250188"/>
                <a:gd name="connsiteX79" fmla="*/ 3303915 w 3763308"/>
                <a:gd name="connsiteY79" fmla="*/ 654089 h 1250188"/>
                <a:gd name="connsiteX80" fmla="*/ 3291821 w 3763308"/>
                <a:gd name="connsiteY80" fmla="*/ 654393 h 1250188"/>
                <a:gd name="connsiteX81" fmla="*/ 3292128 w 3763308"/>
                <a:gd name="connsiteY81" fmla="*/ 666297 h 1250188"/>
                <a:gd name="connsiteX82" fmla="*/ 3280024 w 3763308"/>
                <a:gd name="connsiteY82" fmla="*/ 666610 h 1250188"/>
                <a:gd name="connsiteX83" fmla="*/ 3280339 w 3763308"/>
                <a:gd name="connsiteY83" fmla="*/ 678519 h 1250188"/>
                <a:gd name="connsiteX84" fmla="*/ 3268229 w 3763308"/>
                <a:gd name="connsiteY84" fmla="*/ 678840 h 1250188"/>
                <a:gd name="connsiteX85" fmla="*/ 3268552 w 3763308"/>
                <a:gd name="connsiteY85" fmla="*/ 690757 h 1250188"/>
                <a:gd name="connsiteX86" fmla="*/ 3256431 w 3763308"/>
                <a:gd name="connsiteY86" fmla="*/ 691085 h 1250188"/>
                <a:gd name="connsiteX87" fmla="*/ 3256762 w 3763308"/>
                <a:gd name="connsiteY87" fmla="*/ 703009 h 1250188"/>
                <a:gd name="connsiteX88" fmla="*/ 3244635 w 3763308"/>
                <a:gd name="connsiteY88" fmla="*/ 703346 h 1250188"/>
                <a:gd name="connsiteX89" fmla="*/ 3244974 w 3763308"/>
                <a:gd name="connsiteY89" fmla="*/ 715277 h 1250188"/>
                <a:gd name="connsiteX90" fmla="*/ 3232837 w 3763308"/>
                <a:gd name="connsiteY90" fmla="*/ 715622 h 1250188"/>
                <a:gd name="connsiteX91" fmla="*/ 3233184 w 3763308"/>
                <a:gd name="connsiteY91" fmla="*/ 727561 h 1250188"/>
                <a:gd name="connsiteX92" fmla="*/ 3221039 w 3763308"/>
                <a:gd name="connsiteY92" fmla="*/ 727913 h 1250188"/>
                <a:gd name="connsiteX93" fmla="*/ 3221394 w 3763308"/>
                <a:gd name="connsiteY93" fmla="*/ 739859 h 1250188"/>
                <a:gd name="connsiteX94" fmla="*/ 3209242 w 3763308"/>
                <a:gd name="connsiteY94" fmla="*/ 740219 h 1250188"/>
                <a:gd name="connsiteX95" fmla="*/ 3209605 w 3763308"/>
                <a:gd name="connsiteY95" fmla="*/ 752174 h 1250188"/>
                <a:gd name="connsiteX96" fmla="*/ 3197444 w 3763308"/>
                <a:gd name="connsiteY96" fmla="*/ 752543 h 1250188"/>
                <a:gd name="connsiteX97" fmla="*/ 3197814 w 3763308"/>
                <a:gd name="connsiteY97" fmla="*/ 764502 h 1250188"/>
                <a:gd name="connsiteX98" fmla="*/ 3185646 w 3763308"/>
                <a:gd name="connsiteY98" fmla="*/ 764879 h 1250188"/>
                <a:gd name="connsiteX99" fmla="*/ 3186025 w 3763308"/>
                <a:gd name="connsiteY99" fmla="*/ 776847 h 1250188"/>
                <a:gd name="connsiteX100" fmla="*/ 3173848 w 3763308"/>
                <a:gd name="connsiteY100" fmla="*/ 777232 h 1250188"/>
                <a:gd name="connsiteX101" fmla="*/ 3174234 w 3763308"/>
                <a:gd name="connsiteY101" fmla="*/ 789207 h 1250188"/>
                <a:gd name="connsiteX102" fmla="*/ 3162051 w 3763308"/>
                <a:gd name="connsiteY102" fmla="*/ 789600 h 1250188"/>
                <a:gd name="connsiteX103" fmla="*/ 3162445 w 3763308"/>
                <a:gd name="connsiteY103" fmla="*/ 801582 h 1250188"/>
                <a:gd name="connsiteX104" fmla="*/ 3150252 w 3763308"/>
                <a:gd name="connsiteY104" fmla="*/ 801983 h 1250188"/>
                <a:gd name="connsiteX105" fmla="*/ 3150654 w 3763308"/>
                <a:gd name="connsiteY105" fmla="*/ 813973 h 1250188"/>
                <a:gd name="connsiteX106" fmla="*/ 3138454 w 3763308"/>
                <a:gd name="connsiteY106" fmla="*/ 814382 h 1250188"/>
                <a:gd name="connsiteX107" fmla="*/ 3138864 w 3763308"/>
                <a:gd name="connsiteY107" fmla="*/ 826379 h 1250188"/>
                <a:gd name="connsiteX108" fmla="*/ 3126656 w 3763308"/>
                <a:gd name="connsiteY108" fmla="*/ 826796 h 1250188"/>
                <a:gd name="connsiteX109" fmla="*/ 3127074 w 3763308"/>
                <a:gd name="connsiteY109" fmla="*/ 838799 h 1250188"/>
                <a:gd name="connsiteX110" fmla="*/ 3114857 w 3763308"/>
                <a:gd name="connsiteY110" fmla="*/ 839224 h 1250188"/>
                <a:gd name="connsiteX111" fmla="*/ 3115283 w 3763308"/>
                <a:gd name="connsiteY111" fmla="*/ 851236 h 1250188"/>
                <a:gd name="connsiteX112" fmla="*/ 3103059 w 3763308"/>
                <a:gd name="connsiteY112" fmla="*/ 851670 h 1250188"/>
                <a:gd name="connsiteX113" fmla="*/ 3103493 w 3763308"/>
                <a:gd name="connsiteY113" fmla="*/ 863688 h 1250188"/>
                <a:gd name="connsiteX114" fmla="*/ 3091260 w 3763308"/>
                <a:gd name="connsiteY114" fmla="*/ 864130 h 1250188"/>
                <a:gd name="connsiteX115" fmla="*/ 3091703 w 3763308"/>
                <a:gd name="connsiteY115" fmla="*/ 876155 h 1250188"/>
                <a:gd name="connsiteX116" fmla="*/ 3079462 w 3763308"/>
                <a:gd name="connsiteY116" fmla="*/ 876605 h 1250188"/>
                <a:gd name="connsiteX117" fmla="*/ 3079912 w 3763308"/>
                <a:gd name="connsiteY117" fmla="*/ 888637 h 1250188"/>
                <a:gd name="connsiteX118" fmla="*/ 3067663 w 3763308"/>
                <a:gd name="connsiteY118" fmla="*/ 889095 h 1250188"/>
                <a:gd name="connsiteX119" fmla="*/ 3068121 w 3763308"/>
                <a:gd name="connsiteY119" fmla="*/ 901135 h 1250188"/>
                <a:gd name="connsiteX120" fmla="*/ 3055865 w 3763308"/>
                <a:gd name="connsiteY120" fmla="*/ 901601 h 1250188"/>
                <a:gd name="connsiteX121" fmla="*/ 3056331 w 3763308"/>
                <a:gd name="connsiteY121" fmla="*/ 913648 h 1250188"/>
                <a:gd name="connsiteX122" fmla="*/ 3044066 w 3763308"/>
                <a:gd name="connsiteY122" fmla="*/ 914122 h 1250188"/>
                <a:gd name="connsiteX123" fmla="*/ 3044540 w 3763308"/>
                <a:gd name="connsiteY123" fmla="*/ 926176 h 1250188"/>
                <a:gd name="connsiteX124" fmla="*/ 3032269 w 3763308"/>
                <a:gd name="connsiteY124" fmla="*/ 926659 h 1250188"/>
                <a:gd name="connsiteX125" fmla="*/ 3032751 w 3763308"/>
                <a:gd name="connsiteY125" fmla="*/ 938720 h 1250188"/>
                <a:gd name="connsiteX126" fmla="*/ 3020470 w 3763308"/>
                <a:gd name="connsiteY126" fmla="*/ 939211 h 1250188"/>
                <a:gd name="connsiteX127" fmla="*/ 3020960 w 3763308"/>
                <a:gd name="connsiteY127" fmla="*/ 951278 h 1250188"/>
                <a:gd name="connsiteX128" fmla="*/ 3008672 w 3763308"/>
                <a:gd name="connsiteY128" fmla="*/ 951778 h 1250188"/>
                <a:gd name="connsiteX129" fmla="*/ 3009170 w 3763308"/>
                <a:gd name="connsiteY129" fmla="*/ 963853 h 1250188"/>
                <a:gd name="connsiteX130" fmla="*/ 2996873 w 3763308"/>
                <a:gd name="connsiteY130" fmla="*/ 964361 h 1250188"/>
                <a:gd name="connsiteX131" fmla="*/ 2997380 w 3763308"/>
                <a:gd name="connsiteY131" fmla="*/ 976443 h 1250188"/>
                <a:gd name="connsiteX132" fmla="*/ 2985076 w 3763308"/>
                <a:gd name="connsiteY132" fmla="*/ 976958 h 1250188"/>
                <a:gd name="connsiteX133" fmla="*/ 2985591 w 3763308"/>
                <a:gd name="connsiteY133" fmla="*/ 989047 h 1250188"/>
                <a:gd name="connsiteX134" fmla="*/ 2973278 w 3763308"/>
                <a:gd name="connsiteY134" fmla="*/ 989571 h 1250188"/>
                <a:gd name="connsiteX135" fmla="*/ 2973800 w 3763308"/>
                <a:gd name="connsiteY135" fmla="*/ 1001668 h 1250188"/>
                <a:gd name="connsiteX136" fmla="*/ 2961481 w 3763308"/>
                <a:gd name="connsiteY136" fmla="*/ 1002201 h 1250188"/>
                <a:gd name="connsiteX137" fmla="*/ 2962013 w 3763308"/>
                <a:gd name="connsiteY137" fmla="*/ 1014304 h 1250188"/>
                <a:gd name="connsiteX138" fmla="*/ 2949683 w 3763308"/>
                <a:gd name="connsiteY138" fmla="*/ 1014845 h 1250188"/>
                <a:gd name="connsiteX139" fmla="*/ 2950222 w 3763308"/>
                <a:gd name="connsiteY139" fmla="*/ 1026955 h 1250188"/>
                <a:gd name="connsiteX140" fmla="*/ 2937885 w 3763308"/>
                <a:gd name="connsiteY140" fmla="*/ 1027504 h 1250188"/>
                <a:gd name="connsiteX141" fmla="*/ 2938432 w 3763308"/>
                <a:gd name="connsiteY141" fmla="*/ 1039621 h 1250188"/>
                <a:gd name="connsiteX142" fmla="*/ 2926089 w 3763308"/>
                <a:gd name="connsiteY142" fmla="*/ 1040178 h 1250188"/>
                <a:gd name="connsiteX143" fmla="*/ 2926645 w 3763308"/>
                <a:gd name="connsiteY143" fmla="*/ 1052302 h 1250188"/>
                <a:gd name="connsiteX144" fmla="*/ 2914291 w 3763308"/>
                <a:gd name="connsiteY144" fmla="*/ 1052868 h 1250188"/>
                <a:gd name="connsiteX145" fmla="*/ 2914855 w 3763308"/>
                <a:gd name="connsiteY145" fmla="*/ 1065000 h 1250188"/>
                <a:gd name="connsiteX146" fmla="*/ 2902496 w 3763308"/>
                <a:gd name="connsiteY146" fmla="*/ 1065574 h 1250188"/>
                <a:gd name="connsiteX147" fmla="*/ 2903067 w 3763308"/>
                <a:gd name="connsiteY147" fmla="*/ 1077711 h 1250188"/>
                <a:gd name="connsiteX148" fmla="*/ 2890698 w 3763308"/>
                <a:gd name="connsiteY148" fmla="*/ 1078293 h 1250188"/>
                <a:gd name="connsiteX149" fmla="*/ 2891278 w 3763308"/>
                <a:gd name="connsiteY149" fmla="*/ 1090439 h 1250188"/>
                <a:gd name="connsiteX150" fmla="*/ 2878903 w 3763308"/>
                <a:gd name="connsiteY150" fmla="*/ 1091029 h 1250188"/>
                <a:gd name="connsiteX151" fmla="*/ 2879491 w 3763308"/>
                <a:gd name="connsiteY151" fmla="*/ 1103181 h 1250188"/>
                <a:gd name="connsiteX152" fmla="*/ 2867106 w 3763308"/>
                <a:gd name="connsiteY152" fmla="*/ 1103780 h 1250188"/>
                <a:gd name="connsiteX153" fmla="*/ 2867703 w 3763308"/>
                <a:gd name="connsiteY153" fmla="*/ 1115938 h 1250188"/>
                <a:gd name="connsiteX154" fmla="*/ 2855311 w 3763308"/>
                <a:gd name="connsiteY154" fmla="*/ 1116546 h 1250188"/>
                <a:gd name="connsiteX155" fmla="*/ 2855916 w 3763308"/>
                <a:gd name="connsiteY155" fmla="*/ 1128712 h 1250188"/>
                <a:gd name="connsiteX156" fmla="*/ 2843515 w 3763308"/>
                <a:gd name="connsiteY156" fmla="*/ 1129328 h 1250188"/>
                <a:gd name="connsiteX157" fmla="*/ 2844128 w 3763308"/>
                <a:gd name="connsiteY157" fmla="*/ 1141501 h 1250188"/>
                <a:gd name="connsiteX158" fmla="*/ 2831720 w 3763308"/>
                <a:gd name="connsiteY158" fmla="*/ 1142125 h 1250188"/>
                <a:gd name="connsiteX159" fmla="*/ 2832341 w 3763308"/>
                <a:gd name="connsiteY159" fmla="*/ 1154305 h 1250188"/>
                <a:gd name="connsiteX160" fmla="*/ 951244 w 3763308"/>
                <a:gd name="connsiteY160" fmla="*/ 1250188 h 1250188"/>
                <a:gd name="connsiteX161" fmla="*/ 950561 w 3763308"/>
                <a:gd name="connsiteY161" fmla="*/ 1236795 h 1250188"/>
                <a:gd name="connsiteX162" fmla="*/ 939205 w 3763308"/>
                <a:gd name="connsiteY162" fmla="*/ 1237367 h 1250188"/>
                <a:gd name="connsiteX163" fmla="*/ 938530 w 3763308"/>
                <a:gd name="connsiteY163" fmla="*/ 1223967 h 1250188"/>
                <a:gd name="connsiteX164" fmla="*/ 927165 w 3763308"/>
                <a:gd name="connsiteY164" fmla="*/ 1224532 h 1250188"/>
                <a:gd name="connsiteX165" fmla="*/ 926499 w 3763308"/>
                <a:gd name="connsiteY165" fmla="*/ 1211122 h 1250188"/>
                <a:gd name="connsiteX166" fmla="*/ 915126 w 3763308"/>
                <a:gd name="connsiteY166" fmla="*/ 1211679 h 1250188"/>
                <a:gd name="connsiteX167" fmla="*/ 914468 w 3763308"/>
                <a:gd name="connsiteY167" fmla="*/ 1198262 h 1250188"/>
                <a:gd name="connsiteX168" fmla="*/ 903085 w 3763308"/>
                <a:gd name="connsiteY168" fmla="*/ 1198813 h 1250188"/>
                <a:gd name="connsiteX169" fmla="*/ 902436 w 3763308"/>
                <a:gd name="connsiteY169" fmla="*/ 1185388 h 1250188"/>
                <a:gd name="connsiteX170" fmla="*/ 891045 w 3763308"/>
                <a:gd name="connsiteY170" fmla="*/ 1185931 h 1250188"/>
                <a:gd name="connsiteX171" fmla="*/ 890403 w 3763308"/>
                <a:gd name="connsiteY171" fmla="*/ 1172497 h 1250188"/>
                <a:gd name="connsiteX172" fmla="*/ 879004 w 3763308"/>
                <a:gd name="connsiteY172" fmla="*/ 1173034 h 1250188"/>
                <a:gd name="connsiteX173" fmla="*/ 878371 w 3763308"/>
                <a:gd name="connsiteY173" fmla="*/ 1159591 h 1250188"/>
                <a:gd name="connsiteX174" fmla="*/ 866962 w 3763308"/>
                <a:gd name="connsiteY174" fmla="*/ 1160121 h 1250188"/>
                <a:gd name="connsiteX175" fmla="*/ 866337 w 3763308"/>
                <a:gd name="connsiteY175" fmla="*/ 1146670 h 1250188"/>
                <a:gd name="connsiteX176" fmla="*/ 854921 w 3763308"/>
                <a:gd name="connsiteY176" fmla="*/ 1147192 h 1250188"/>
                <a:gd name="connsiteX177" fmla="*/ 854304 w 3763308"/>
                <a:gd name="connsiteY177" fmla="*/ 1133733 h 1250188"/>
                <a:gd name="connsiteX178" fmla="*/ 842877 w 3763308"/>
                <a:gd name="connsiteY178" fmla="*/ 1134249 h 1250188"/>
                <a:gd name="connsiteX179" fmla="*/ 842269 w 3763308"/>
                <a:gd name="connsiteY179" fmla="*/ 1120781 h 1250188"/>
                <a:gd name="connsiteX180" fmla="*/ 830835 w 3763308"/>
                <a:gd name="connsiteY180" fmla="*/ 1121290 h 1250188"/>
                <a:gd name="connsiteX181" fmla="*/ 830235 w 3763308"/>
                <a:gd name="connsiteY181" fmla="*/ 1107814 h 1250188"/>
                <a:gd name="connsiteX182" fmla="*/ 818793 w 3763308"/>
                <a:gd name="connsiteY182" fmla="*/ 1108316 h 1250188"/>
                <a:gd name="connsiteX183" fmla="*/ 818202 w 3763308"/>
                <a:gd name="connsiteY183" fmla="*/ 1094831 h 1250188"/>
                <a:gd name="connsiteX184" fmla="*/ 806749 w 3763308"/>
                <a:gd name="connsiteY184" fmla="*/ 1095326 h 1250188"/>
                <a:gd name="connsiteX185" fmla="*/ 806166 w 3763308"/>
                <a:gd name="connsiteY185" fmla="*/ 1081832 h 1250188"/>
                <a:gd name="connsiteX186" fmla="*/ 794706 w 3763308"/>
                <a:gd name="connsiteY186" fmla="*/ 1082320 h 1250188"/>
                <a:gd name="connsiteX187" fmla="*/ 794132 w 3763308"/>
                <a:gd name="connsiteY187" fmla="*/ 1068819 h 1250188"/>
                <a:gd name="connsiteX188" fmla="*/ 782663 w 3763308"/>
                <a:gd name="connsiteY188" fmla="*/ 1069300 h 1250188"/>
                <a:gd name="connsiteX189" fmla="*/ 782096 w 3763308"/>
                <a:gd name="connsiteY189" fmla="*/ 1055790 h 1250188"/>
                <a:gd name="connsiteX190" fmla="*/ 770619 w 3763308"/>
                <a:gd name="connsiteY190" fmla="*/ 1056264 h 1250188"/>
                <a:gd name="connsiteX191" fmla="*/ 770061 w 3763308"/>
                <a:gd name="connsiteY191" fmla="*/ 1042746 h 1250188"/>
                <a:gd name="connsiteX192" fmla="*/ 758575 w 3763308"/>
                <a:gd name="connsiteY192" fmla="*/ 1043212 h 1250188"/>
                <a:gd name="connsiteX193" fmla="*/ 758025 w 3763308"/>
                <a:gd name="connsiteY193" fmla="*/ 1029686 h 1250188"/>
                <a:gd name="connsiteX194" fmla="*/ 746531 w 3763308"/>
                <a:gd name="connsiteY194" fmla="*/ 1030146 h 1250188"/>
                <a:gd name="connsiteX195" fmla="*/ 745990 w 3763308"/>
                <a:gd name="connsiteY195" fmla="*/ 1016611 h 1250188"/>
                <a:gd name="connsiteX196" fmla="*/ 734487 w 3763308"/>
                <a:gd name="connsiteY196" fmla="*/ 1017063 h 1250188"/>
                <a:gd name="connsiteX197" fmla="*/ 733954 w 3763308"/>
                <a:gd name="connsiteY197" fmla="*/ 1003521 h 1250188"/>
                <a:gd name="connsiteX198" fmla="*/ 722442 w 3763308"/>
                <a:gd name="connsiteY198" fmla="*/ 1003967 h 1250188"/>
                <a:gd name="connsiteX199" fmla="*/ 721918 w 3763308"/>
                <a:gd name="connsiteY199" fmla="*/ 990414 h 1250188"/>
                <a:gd name="connsiteX200" fmla="*/ 710397 w 3763308"/>
                <a:gd name="connsiteY200" fmla="*/ 990853 h 1250188"/>
                <a:gd name="connsiteX201" fmla="*/ 709882 w 3763308"/>
                <a:gd name="connsiteY201" fmla="*/ 977294 h 1250188"/>
                <a:gd name="connsiteX202" fmla="*/ 698353 w 3763308"/>
                <a:gd name="connsiteY202" fmla="*/ 977725 h 1250188"/>
                <a:gd name="connsiteX203" fmla="*/ 697845 w 3763308"/>
                <a:gd name="connsiteY203" fmla="*/ 964158 h 1250188"/>
                <a:gd name="connsiteX204" fmla="*/ 686308 w 3763308"/>
                <a:gd name="connsiteY204" fmla="*/ 964582 h 1250188"/>
                <a:gd name="connsiteX205" fmla="*/ 685809 w 3763308"/>
                <a:gd name="connsiteY205" fmla="*/ 951006 h 1250188"/>
                <a:gd name="connsiteX206" fmla="*/ 674262 w 3763308"/>
                <a:gd name="connsiteY206" fmla="*/ 951423 h 1250188"/>
                <a:gd name="connsiteX207" fmla="*/ 673772 w 3763308"/>
                <a:gd name="connsiteY207" fmla="*/ 937839 h 1250188"/>
                <a:gd name="connsiteX208" fmla="*/ 662218 w 3763308"/>
                <a:gd name="connsiteY208" fmla="*/ 938249 h 1250188"/>
                <a:gd name="connsiteX209" fmla="*/ 661736 w 3763308"/>
                <a:gd name="connsiteY209" fmla="*/ 924656 h 1250188"/>
                <a:gd name="connsiteX210" fmla="*/ 650172 w 3763308"/>
                <a:gd name="connsiteY210" fmla="*/ 925059 h 1250188"/>
                <a:gd name="connsiteX211" fmla="*/ 649698 w 3763308"/>
                <a:gd name="connsiteY211" fmla="*/ 911458 h 1250188"/>
                <a:gd name="connsiteX212" fmla="*/ 638127 w 3763308"/>
                <a:gd name="connsiteY212" fmla="*/ 911854 h 1250188"/>
                <a:gd name="connsiteX213" fmla="*/ 637662 w 3763308"/>
                <a:gd name="connsiteY213" fmla="*/ 898246 h 1250188"/>
                <a:gd name="connsiteX214" fmla="*/ 626081 w 3763308"/>
                <a:gd name="connsiteY214" fmla="*/ 898634 h 1250188"/>
                <a:gd name="connsiteX215" fmla="*/ 625625 w 3763308"/>
                <a:gd name="connsiteY215" fmla="*/ 885017 h 1250188"/>
                <a:gd name="connsiteX216" fmla="*/ 614036 w 3763308"/>
                <a:gd name="connsiteY216" fmla="*/ 885398 h 1250188"/>
                <a:gd name="connsiteX217" fmla="*/ 613588 w 3763308"/>
                <a:gd name="connsiteY217" fmla="*/ 871773 h 1250188"/>
                <a:gd name="connsiteX218" fmla="*/ 601990 w 3763308"/>
                <a:gd name="connsiteY218" fmla="*/ 872147 h 1250188"/>
                <a:gd name="connsiteX219" fmla="*/ 601551 w 3763308"/>
                <a:gd name="connsiteY219" fmla="*/ 858513 h 1250188"/>
                <a:gd name="connsiteX220" fmla="*/ 589945 w 3763308"/>
                <a:gd name="connsiteY220" fmla="*/ 858879 h 1250188"/>
                <a:gd name="connsiteX221" fmla="*/ 589514 w 3763308"/>
                <a:gd name="connsiteY221" fmla="*/ 845239 h 1250188"/>
                <a:gd name="connsiteX222" fmla="*/ 577899 w 3763308"/>
                <a:gd name="connsiteY222" fmla="*/ 845598 h 1250188"/>
                <a:gd name="connsiteX223" fmla="*/ 577477 w 3763308"/>
                <a:gd name="connsiteY223" fmla="*/ 831948 h 1250188"/>
                <a:gd name="connsiteX224" fmla="*/ 565853 w 3763308"/>
                <a:gd name="connsiteY224" fmla="*/ 832301 h 1250188"/>
                <a:gd name="connsiteX225" fmla="*/ 565440 w 3763308"/>
                <a:gd name="connsiteY225" fmla="*/ 818643 h 1250188"/>
                <a:gd name="connsiteX226" fmla="*/ 553808 w 3763308"/>
                <a:gd name="connsiteY226" fmla="*/ 818988 h 1250188"/>
                <a:gd name="connsiteX227" fmla="*/ 553403 w 3763308"/>
                <a:gd name="connsiteY227" fmla="*/ 805322 h 1250188"/>
                <a:gd name="connsiteX228" fmla="*/ 541763 w 3763308"/>
                <a:gd name="connsiteY228" fmla="*/ 805660 h 1250188"/>
                <a:gd name="connsiteX229" fmla="*/ 541366 w 3763308"/>
                <a:gd name="connsiteY229" fmla="*/ 791985 h 1250188"/>
                <a:gd name="connsiteX230" fmla="*/ 529717 w 3763308"/>
                <a:gd name="connsiteY230" fmla="*/ 792316 h 1250188"/>
                <a:gd name="connsiteX231" fmla="*/ 529329 w 3763308"/>
                <a:gd name="connsiteY231" fmla="*/ 778634 h 1250188"/>
                <a:gd name="connsiteX232" fmla="*/ 517672 w 3763308"/>
                <a:gd name="connsiteY232" fmla="*/ 778957 h 1250188"/>
                <a:gd name="connsiteX233" fmla="*/ 517292 w 3763308"/>
                <a:gd name="connsiteY233" fmla="*/ 765268 h 1250188"/>
                <a:gd name="connsiteX234" fmla="*/ 505627 w 3763308"/>
                <a:gd name="connsiteY234" fmla="*/ 765584 h 1250188"/>
                <a:gd name="connsiteX235" fmla="*/ 505256 w 3763308"/>
                <a:gd name="connsiteY235" fmla="*/ 751884 h 1250188"/>
                <a:gd name="connsiteX236" fmla="*/ 493580 w 3763308"/>
                <a:gd name="connsiteY236" fmla="*/ 752193 h 1250188"/>
                <a:gd name="connsiteX237" fmla="*/ 493218 w 3763308"/>
                <a:gd name="connsiteY237" fmla="*/ 738487 h 1250188"/>
                <a:gd name="connsiteX238" fmla="*/ 481535 w 3763308"/>
                <a:gd name="connsiteY238" fmla="*/ 738788 h 1250188"/>
                <a:gd name="connsiteX239" fmla="*/ 481182 w 3763308"/>
                <a:gd name="connsiteY239" fmla="*/ 725072 h 1250188"/>
                <a:gd name="connsiteX240" fmla="*/ 469491 w 3763308"/>
                <a:gd name="connsiteY240" fmla="*/ 725366 h 1250188"/>
                <a:gd name="connsiteX241" fmla="*/ 469146 w 3763308"/>
                <a:gd name="connsiteY241" fmla="*/ 711644 h 1250188"/>
                <a:gd name="connsiteX242" fmla="*/ 457446 w 3763308"/>
                <a:gd name="connsiteY242" fmla="*/ 711931 h 1250188"/>
                <a:gd name="connsiteX243" fmla="*/ 457110 w 3763308"/>
                <a:gd name="connsiteY243" fmla="*/ 698200 h 1250188"/>
                <a:gd name="connsiteX244" fmla="*/ 445401 w 3763308"/>
                <a:gd name="connsiteY244" fmla="*/ 698480 h 1250188"/>
                <a:gd name="connsiteX245" fmla="*/ 445074 w 3763308"/>
                <a:gd name="connsiteY245" fmla="*/ 684741 h 1250188"/>
                <a:gd name="connsiteX246" fmla="*/ 433357 w 3763308"/>
                <a:gd name="connsiteY246" fmla="*/ 685013 h 1250188"/>
                <a:gd name="connsiteX247" fmla="*/ 433038 w 3763308"/>
                <a:gd name="connsiteY247" fmla="*/ 671267 h 1250188"/>
                <a:gd name="connsiteX248" fmla="*/ 421313 w 3763308"/>
                <a:gd name="connsiteY248" fmla="*/ 671532 h 1250188"/>
                <a:gd name="connsiteX249" fmla="*/ 421002 w 3763308"/>
                <a:gd name="connsiteY249" fmla="*/ 657776 h 1250188"/>
                <a:gd name="connsiteX250" fmla="*/ 409269 w 3763308"/>
                <a:gd name="connsiteY250" fmla="*/ 658033 h 1250188"/>
                <a:gd name="connsiteX251" fmla="*/ 408967 w 3763308"/>
                <a:gd name="connsiteY251" fmla="*/ 644271 h 1250188"/>
                <a:gd name="connsiteX252" fmla="*/ 397225 w 3763308"/>
                <a:gd name="connsiteY252" fmla="*/ 644521 h 1250188"/>
                <a:gd name="connsiteX253" fmla="*/ 396932 w 3763308"/>
                <a:gd name="connsiteY253" fmla="*/ 630750 h 1250188"/>
                <a:gd name="connsiteX254" fmla="*/ 385182 w 3763308"/>
                <a:gd name="connsiteY254" fmla="*/ 630992 h 1250188"/>
                <a:gd name="connsiteX255" fmla="*/ 384898 w 3763308"/>
                <a:gd name="connsiteY255" fmla="*/ 617214 h 1250188"/>
                <a:gd name="connsiteX256" fmla="*/ 373138 w 3763308"/>
                <a:gd name="connsiteY256" fmla="*/ 617449 h 1250188"/>
                <a:gd name="connsiteX257" fmla="*/ 372863 w 3763308"/>
                <a:gd name="connsiteY257" fmla="*/ 603663 h 1250188"/>
                <a:gd name="connsiteX258" fmla="*/ 361095 w 3763308"/>
                <a:gd name="connsiteY258" fmla="*/ 603890 h 1250188"/>
                <a:gd name="connsiteX259" fmla="*/ 360828 w 3763308"/>
                <a:gd name="connsiteY259" fmla="*/ 590096 h 1250188"/>
                <a:gd name="connsiteX260" fmla="*/ 349052 w 3763308"/>
                <a:gd name="connsiteY260" fmla="*/ 590316 h 1250188"/>
                <a:gd name="connsiteX261" fmla="*/ 348794 w 3763308"/>
                <a:gd name="connsiteY261" fmla="*/ 576513 h 1250188"/>
                <a:gd name="connsiteX262" fmla="*/ 337010 w 3763308"/>
                <a:gd name="connsiteY262" fmla="*/ 576726 h 1250188"/>
                <a:gd name="connsiteX263" fmla="*/ 336761 w 3763308"/>
                <a:gd name="connsiteY263" fmla="*/ 562915 h 1250188"/>
                <a:gd name="connsiteX264" fmla="*/ 324968 w 3763308"/>
                <a:gd name="connsiteY264" fmla="*/ 563121 h 1250188"/>
                <a:gd name="connsiteX265" fmla="*/ 324727 w 3763308"/>
                <a:gd name="connsiteY265" fmla="*/ 549303 h 1250188"/>
                <a:gd name="connsiteX266" fmla="*/ 312926 w 3763308"/>
                <a:gd name="connsiteY266" fmla="*/ 549500 h 1250188"/>
                <a:gd name="connsiteX267" fmla="*/ 312694 w 3763308"/>
                <a:gd name="connsiteY267" fmla="*/ 535674 h 1250188"/>
                <a:gd name="connsiteX268" fmla="*/ 300884 w 3763308"/>
                <a:gd name="connsiteY268" fmla="*/ 535865 h 1250188"/>
                <a:gd name="connsiteX269" fmla="*/ 300661 w 3763308"/>
                <a:gd name="connsiteY269" fmla="*/ 522030 h 1250188"/>
                <a:gd name="connsiteX270" fmla="*/ 288843 w 3763308"/>
                <a:gd name="connsiteY270" fmla="*/ 522213 h 1250188"/>
                <a:gd name="connsiteX271" fmla="*/ 288630 w 3763308"/>
                <a:gd name="connsiteY271" fmla="*/ 508372 h 1250188"/>
                <a:gd name="connsiteX272" fmla="*/ 276803 w 3763308"/>
                <a:gd name="connsiteY272" fmla="*/ 508547 h 1250188"/>
                <a:gd name="connsiteX273" fmla="*/ 276597 w 3763308"/>
                <a:gd name="connsiteY273" fmla="*/ 494696 h 1250188"/>
                <a:gd name="connsiteX274" fmla="*/ 264762 w 3763308"/>
                <a:gd name="connsiteY274" fmla="*/ 494864 h 1250188"/>
                <a:gd name="connsiteX275" fmla="*/ 264566 w 3763308"/>
                <a:gd name="connsiteY275" fmla="*/ 481007 h 1250188"/>
                <a:gd name="connsiteX276" fmla="*/ 252722 w 3763308"/>
                <a:gd name="connsiteY276" fmla="*/ 481167 h 1250188"/>
                <a:gd name="connsiteX277" fmla="*/ 252535 w 3763308"/>
                <a:gd name="connsiteY277" fmla="*/ 467302 h 1250188"/>
                <a:gd name="connsiteX278" fmla="*/ 240682 w 3763308"/>
                <a:gd name="connsiteY278" fmla="*/ 467455 h 1250188"/>
                <a:gd name="connsiteX279" fmla="*/ 240504 w 3763308"/>
                <a:gd name="connsiteY279" fmla="*/ 453580 h 1250188"/>
                <a:gd name="connsiteX280" fmla="*/ 228643 w 3763308"/>
                <a:gd name="connsiteY280" fmla="*/ 453726 h 1250188"/>
                <a:gd name="connsiteX281" fmla="*/ 228473 w 3763308"/>
                <a:gd name="connsiteY281" fmla="*/ 439845 h 1250188"/>
                <a:gd name="connsiteX282" fmla="*/ 216605 w 3763308"/>
                <a:gd name="connsiteY282" fmla="*/ 439983 h 1250188"/>
                <a:gd name="connsiteX283" fmla="*/ 216444 w 3763308"/>
                <a:gd name="connsiteY283" fmla="*/ 426093 h 1250188"/>
                <a:gd name="connsiteX284" fmla="*/ 204566 w 3763308"/>
                <a:gd name="connsiteY284" fmla="*/ 426223 h 1250188"/>
                <a:gd name="connsiteX285" fmla="*/ 204414 w 3763308"/>
                <a:gd name="connsiteY285" fmla="*/ 412326 h 1250188"/>
                <a:gd name="connsiteX286" fmla="*/ 192529 w 3763308"/>
                <a:gd name="connsiteY286" fmla="*/ 412449 h 1250188"/>
                <a:gd name="connsiteX287" fmla="*/ 192385 w 3763308"/>
                <a:gd name="connsiteY287" fmla="*/ 398544 h 1250188"/>
                <a:gd name="connsiteX288" fmla="*/ 180491 w 3763308"/>
                <a:gd name="connsiteY288" fmla="*/ 398660 h 1250188"/>
                <a:gd name="connsiteX289" fmla="*/ 180357 w 3763308"/>
                <a:gd name="connsiteY289" fmla="*/ 384747 h 1250188"/>
                <a:gd name="connsiteX290" fmla="*/ 168455 w 3763308"/>
                <a:gd name="connsiteY290" fmla="*/ 384855 h 1250188"/>
                <a:gd name="connsiteX291" fmla="*/ 168329 w 3763308"/>
                <a:gd name="connsiteY291" fmla="*/ 370934 h 1250188"/>
                <a:gd name="connsiteX292" fmla="*/ 156417 w 3763308"/>
                <a:gd name="connsiteY292" fmla="*/ 371034 h 1250188"/>
                <a:gd name="connsiteX293" fmla="*/ 156301 w 3763308"/>
                <a:gd name="connsiteY293" fmla="*/ 357104 h 1250188"/>
                <a:gd name="connsiteX294" fmla="*/ 144382 w 3763308"/>
                <a:gd name="connsiteY294" fmla="*/ 357196 h 1250188"/>
                <a:gd name="connsiteX295" fmla="*/ 144274 w 3763308"/>
                <a:gd name="connsiteY295" fmla="*/ 343261 h 1250188"/>
                <a:gd name="connsiteX296" fmla="*/ 132347 w 3763308"/>
                <a:gd name="connsiteY296" fmla="*/ 343346 h 1250188"/>
                <a:gd name="connsiteX297" fmla="*/ 132248 w 3763308"/>
                <a:gd name="connsiteY297" fmla="*/ 329403 h 1250188"/>
                <a:gd name="connsiteX298" fmla="*/ 120312 w 3763308"/>
                <a:gd name="connsiteY298" fmla="*/ 329480 h 1250188"/>
                <a:gd name="connsiteX299" fmla="*/ 120222 w 3763308"/>
                <a:gd name="connsiteY299" fmla="*/ 315527 h 1250188"/>
                <a:gd name="connsiteX300" fmla="*/ 108278 w 3763308"/>
                <a:gd name="connsiteY300" fmla="*/ 315596 h 1250188"/>
                <a:gd name="connsiteX301" fmla="*/ 108197 w 3763308"/>
                <a:gd name="connsiteY301" fmla="*/ 301639 h 1250188"/>
                <a:gd name="connsiteX302" fmla="*/ 96245 w 3763308"/>
                <a:gd name="connsiteY302" fmla="*/ 301700 h 1250188"/>
                <a:gd name="connsiteX303" fmla="*/ 96173 w 3763308"/>
                <a:gd name="connsiteY303" fmla="*/ 287733 h 1250188"/>
                <a:gd name="connsiteX304" fmla="*/ 84212 w 3763308"/>
                <a:gd name="connsiteY304" fmla="*/ 287787 h 1250188"/>
                <a:gd name="connsiteX305" fmla="*/ 84149 w 3763308"/>
                <a:gd name="connsiteY305" fmla="*/ 273813 h 1250188"/>
                <a:gd name="connsiteX306" fmla="*/ 72179 w 3763308"/>
                <a:gd name="connsiteY306" fmla="*/ 273859 h 1250188"/>
                <a:gd name="connsiteX307" fmla="*/ 72125 w 3763308"/>
                <a:gd name="connsiteY307" fmla="*/ 259877 h 1250188"/>
                <a:gd name="connsiteX308" fmla="*/ 60148 w 3763308"/>
                <a:gd name="connsiteY308" fmla="*/ 259915 h 1250188"/>
                <a:gd name="connsiteX309" fmla="*/ 60103 w 3763308"/>
                <a:gd name="connsiteY309" fmla="*/ 245926 h 1250188"/>
                <a:gd name="connsiteX310" fmla="*/ 48117 w 3763308"/>
                <a:gd name="connsiteY310" fmla="*/ 245957 h 1250188"/>
                <a:gd name="connsiteX311" fmla="*/ 48081 w 3763308"/>
                <a:gd name="connsiteY311" fmla="*/ 231959 h 1250188"/>
                <a:gd name="connsiteX312" fmla="*/ 36087 w 3763308"/>
                <a:gd name="connsiteY312" fmla="*/ 231982 h 1250188"/>
                <a:gd name="connsiteX313" fmla="*/ 36060 w 3763308"/>
                <a:gd name="connsiteY313" fmla="*/ 217977 h 1250188"/>
                <a:gd name="connsiteX314" fmla="*/ 24057 w 3763308"/>
                <a:gd name="connsiteY314" fmla="*/ 217992 h 1250188"/>
                <a:gd name="connsiteX315" fmla="*/ 24039 w 3763308"/>
                <a:gd name="connsiteY315" fmla="*/ 203980 h 1250188"/>
                <a:gd name="connsiteX316" fmla="*/ 12028 w 3763308"/>
                <a:gd name="connsiteY316" fmla="*/ 203987 h 1250188"/>
                <a:gd name="connsiteX317" fmla="*/ 12019 w 3763308"/>
                <a:gd name="connsiteY317" fmla="*/ 189966 h 1250188"/>
                <a:gd name="connsiteX318" fmla="*/ 0 w 3763308"/>
                <a:gd name="connsiteY318" fmla="*/ 189966 h 1250188"/>
                <a:gd name="connsiteX319" fmla="*/ 0 w 3763308"/>
                <a:gd name="connsiteY319" fmla="*/ 0 h 125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Lst>
              <a:rect l="l" t="t" r="r" b="b"/>
              <a:pathLst>
                <a:path w="3763308" h="1250188">
                  <a:moveTo>
                    <a:pt x="3763308" y="0"/>
                  </a:moveTo>
                  <a:lnTo>
                    <a:pt x="3763308" y="189966"/>
                  </a:lnTo>
                  <a:lnTo>
                    <a:pt x="3751534" y="189966"/>
                  </a:lnTo>
                  <a:lnTo>
                    <a:pt x="3751541" y="201576"/>
                  </a:lnTo>
                  <a:lnTo>
                    <a:pt x="3739758" y="201584"/>
                  </a:lnTo>
                  <a:lnTo>
                    <a:pt x="3739773" y="213201"/>
                  </a:lnTo>
                  <a:lnTo>
                    <a:pt x="3727982" y="213216"/>
                  </a:lnTo>
                  <a:lnTo>
                    <a:pt x="3728005" y="224842"/>
                  </a:lnTo>
                  <a:lnTo>
                    <a:pt x="3716205" y="224865"/>
                  </a:lnTo>
                  <a:lnTo>
                    <a:pt x="3716235" y="236497"/>
                  </a:lnTo>
                  <a:lnTo>
                    <a:pt x="3704427" y="236527"/>
                  </a:lnTo>
                  <a:lnTo>
                    <a:pt x="3704465" y="248169"/>
                  </a:lnTo>
                  <a:lnTo>
                    <a:pt x="3692648" y="248207"/>
                  </a:lnTo>
                  <a:lnTo>
                    <a:pt x="3692693" y="259855"/>
                  </a:lnTo>
                  <a:lnTo>
                    <a:pt x="3680869" y="259900"/>
                  </a:lnTo>
                  <a:lnTo>
                    <a:pt x="3680922" y="271555"/>
                  </a:lnTo>
                  <a:lnTo>
                    <a:pt x="3669089" y="271609"/>
                  </a:lnTo>
                  <a:lnTo>
                    <a:pt x="3669149" y="283273"/>
                  </a:lnTo>
                  <a:lnTo>
                    <a:pt x="3657308" y="283334"/>
                  </a:lnTo>
                  <a:lnTo>
                    <a:pt x="3657375" y="295005"/>
                  </a:lnTo>
                  <a:lnTo>
                    <a:pt x="3645526" y="295074"/>
                  </a:lnTo>
                  <a:lnTo>
                    <a:pt x="3645601" y="306752"/>
                  </a:lnTo>
                  <a:lnTo>
                    <a:pt x="3633744" y="306829"/>
                  </a:lnTo>
                  <a:lnTo>
                    <a:pt x="3633827" y="318515"/>
                  </a:lnTo>
                  <a:lnTo>
                    <a:pt x="3621961" y="318599"/>
                  </a:lnTo>
                  <a:lnTo>
                    <a:pt x="3622052" y="330293"/>
                  </a:lnTo>
                  <a:lnTo>
                    <a:pt x="3610177" y="330385"/>
                  </a:lnTo>
                  <a:lnTo>
                    <a:pt x="3610275" y="342088"/>
                  </a:lnTo>
                  <a:lnTo>
                    <a:pt x="3598395" y="342188"/>
                  </a:lnTo>
                  <a:lnTo>
                    <a:pt x="3598500" y="353896"/>
                  </a:lnTo>
                  <a:lnTo>
                    <a:pt x="3586609" y="354004"/>
                  </a:lnTo>
                  <a:lnTo>
                    <a:pt x="3586722" y="365721"/>
                  </a:lnTo>
                  <a:lnTo>
                    <a:pt x="3574824" y="365837"/>
                  </a:lnTo>
                  <a:lnTo>
                    <a:pt x="3574945" y="377560"/>
                  </a:lnTo>
                  <a:lnTo>
                    <a:pt x="3563037" y="377683"/>
                  </a:lnTo>
                  <a:lnTo>
                    <a:pt x="3563166" y="389414"/>
                  </a:lnTo>
                  <a:lnTo>
                    <a:pt x="3551251" y="389545"/>
                  </a:lnTo>
                  <a:lnTo>
                    <a:pt x="3551387" y="401285"/>
                  </a:lnTo>
                  <a:lnTo>
                    <a:pt x="3539463" y="401423"/>
                  </a:lnTo>
                  <a:lnTo>
                    <a:pt x="3539607" y="413170"/>
                  </a:lnTo>
                  <a:lnTo>
                    <a:pt x="3527676" y="413316"/>
                  </a:lnTo>
                  <a:lnTo>
                    <a:pt x="3527827" y="425070"/>
                  </a:lnTo>
                  <a:lnTo>
                    <a:pt x="3515887" y="425224"/>
                  </a:lnTo>
                  <a:lnTo>
                    <a:pt x="3516046" y="436986"/>
                  </a:lnTo>
                  <a:lnTo>
                    <a:pt x="3504097" y="437148"/>
                  </a:lnTo>
                  <a:lnTo>
                    <a:pt x="3504264" y="448917"/>
                  </a:lnTo>
                  <a:lnTo>
                    <a:pt x="3492308" y="449087"/>
                  </a:lnTo>
                  <a:lnTo>
                    <a:pt x="3492483" y="460863"/>
                  </a:lnTo>
                  <a:lnTo>
                    <a:pt x="3480518" y="461041"/>
                  </a:lnTo>
                  <a:lnTo>
                    <a:pt x="3480700" y="472825"/>
                  </a:lnTo>
                  <a:lnTo>
                    <a:pt x="3468728" y="473011"/>
                  </a:lnTo>
                  <a:lnTo>
                    <a:pt x="3468918" y="484803"/>
                  </a:lnTo>
                  <a:lnTo>
                    <a:pt x="3456936" y="484996"/>
                  </a:lnTo>
                  <a:lnTo>
                    <a:pt x="3457134" y="496795"/>
                  </a:lnTo>
                  <a:lnTo>
                    <a:pt x="3445145" y="496996"/>
                  </a:lnTo>
                  <a:lnTo>
                    <a:pt x="3445351" y="508802"/>
                  </a:lnTo>
                  <a:lnTo>
                    <a:pt x="3433353" y="509011"/>
                  </a:lnTo>
                  <a:lnTo>
                    <a:pt x="3433566" y="520826"/>
                  </a:lnTo>
                  <a:lnTo>
                    <a:pt x="3421561" y="521043"/>
                  </a:lnTo>
                  <a:lnTo>
                    <a:pt x="3421782" y="532863"/>
                  </a:lnTo>
                  <a:lnTo>
                    <a:pt x="3409768" y="533088"/>
                  </a:lnTo>
                  <a:lnTo>
                    <a:pt x="3409997" y="544918"/>
                  </a:lnTo>
                  <a:lnTo>
                    <a:pt x="3397975" y="545151"/>
                  </a:lnTo>
                  <a:lnTo>
                    <a:pt x="3398212" y="556987"/>
                  </a:lnTo>
                  <a:lnTo>
                    <a:pt x="3386181" y="557227"/>
                  </a:lnTo>
                  <a:lnTo>
                    <a:pt x="3386426" y="569070"/>
                  </a:lnTo>
                  <a:lnTo>
                    <a:pt x="3374388" y="569318"/>
                  </a:lnTo>
                  <a:lnTo>
                    <a:pt x="3374640" y="581170"/>
                  </a:lnTo>
                  <a:lnTo>
                    <a:pt x="3362593" y="581427"/>
                  </a:lnTo>
                  <a:lnTo>
                    <a:pt x="3362853" y="593285"/>
                  </a:lnTo>
                  <a:lnTo>
                    <a:pt x="3350798" y="593550"/>
                  </a:lnTo>
                  <a:lnTo>
                    <a:pt x="3351066" y="605415"/>
                  </a:lnTo>
                  <a:lnTo>
                    <a:pt x="3339004" y="605688"/>
                  </a:lnTo>
                  <a:lnTo>
                    <a:pt x="3339279" y="617561"/>
                  </a:lnTo>
                  <a:lnTo>
                    <a:pt x="3327208" y="617841"/>
                  </a:lnTo>
                  <a:lnTo>
                    <a:pt x="3327491" y="629722"/>
                  </a:lnTo>
                  <a:lnTo>
                    <a:pt x="3315413" y="630010"/>
                  </a:lnTo>
                  <a:lnTo>
                    <a:pt x="3315704" y="641898"/>
                  </a:lnTo>
                  <a:lnTo>
                    <a:pt x="3303616" y="642194"/>
                  </a:lnTo>
                  <a:lnTo>
                    <a:pt x="3303915" y="654089"/>
                  </a:lnTo>
                  <a:lnTo>
                    <a:pt x="3291821" y="654393"/>
                  </a:lnTo>
                  <a:lnTo>
                    <a:pt x="3292128" y="666297"/>
                  </a:lnTo>
                  <a:lnTo>
                    <a:pt x="3280024" y="666610"/>
                  </a:lnTo>
                  <a:lnTo>
                    <a:pt x="3280339" y="678519"/>
                  </a:lnTo>
                  <a:lnTo>
                    <a:pt x="3268229" y="678840"/>
                  </a:lnTo>
                  <a:lnTo>
                    <a:pt x="3268552" y="690757"/>
                  </a:lnTo>
                  <a:lnTo>
                    <a:pt x="3256431" y="691085"/>
                  </a:lnTo>
                  <a:lnTo>
                    <a:pt x="3256762" y="703009"/>
                  </a:lnTo>
                  <a:lnTo>
                    <a:pt x="3244635" y="703346"/>
                  </a:lnTo>
                  <a:lnTo>
                    <a:pt x="3244974" y="715277"/>
                  </a:lnTo>
                  <a:lnTo>
                    <a:pt x="3232837" y="715622"/>
                  </a:lnTo>
                  <a:lnTo>
                    <a:pt x="3233184" y="727561"/>
                  </a:lnTo>
                  <a:lnTo>
                    <a:pt x="3221039" y="727913"/>
                  </a:lnTo>
                  <a:lnTo>
                    <a:pt x="3221394" y="739859"/>
                  </a:lnTo>
                  <a:lnTo>
                    <a:pt x="3209242" y="740219"/>
                  </a:lnTo>
                  <a:lnTo>
                    <a:pt x="3209605" y="752174"/>
                  </a:lnTo>
                  <a:lnTo>
                    <a:pt x="3197444" y="752543"/>
                  </a:lnTo>
                  <a:lnTo>
                    <a:pt x="3197814" y="764502"/>
                  </a:lnTo>
                  <a:lnTo>
                    <a:pt x="3185646" y="764879"/>
                  </a:lnTo>
                  <a:lnTo>
                    <a:pt x="3186025" y="776847"/>
                  </a:lnTo>
                  <a:lnTo>
                    <a:pt x="3173848" y="777232"/>
                  </a:lnTo>
                  <a:lnTo>
                    <a:pt x="3174234" y="789207"/>
                  </a:lnTo>
                  <a:lnTo>
                    <a:pt x="3162051" y="789600"/>
                  </a:lnTo>
                  <a:lnTo>
                    <a:pt x="3162445" y="801582"/>
                  </a:lnTo>
                  <a:lnTo>
                    <a:pt x="3150252" y="801983"/>
                  </a:lnTo>
                  <a:lnTo>
                    <a:pt x="3150654" y="813973"/>
                  </a:lnTo>
                  <a:lnTo>
                    <a:pt x="3138454" y="814382"/>
                  </a:lnTo>
                  <a:lnTo>
                    <a:pt x="3138864" y="826379"/>
                  </a:lnTo>
                  <a:lnTo>
                    <a:pt x="3126656" y="826796"/>
                  </a:lnTo>
                  <a:lnTo>
                    <a:pt x="3127074" y="838799"/>
                  </a:lnTo>
                  <a:lnTo>
                    <a:pt x="3114857" y="839224"/>
                  </a:lnTo>
                  <a:lnTo>
                    <a:pt x="3115283" y="851236"/>
                  </a:lnTo>
                  <a:lnTo>
                    <a:pt x="3103059" y="851670"/>
                  </a:lnTo>
                  <a:lnTo>
                    <a:pt x="3103493" y="863688"/>
                  </a:lnTo>
                  <a:lnTo>
                    <a:pt x="3091260" y="864130"/>
                  </a:lnTo>
                  <a:lnTo>
                    <a:pt x="3091703" y="876155"/>
                  </a:lnTo>
                  <a:lnTo>
                    <a:pt x="3079462" y="876605"/>
                  </a:lnTo>
                  <a:lnTo>
                    <a:pt x="3079912" y="888637"/>
                  </a:lnTo>
                  <a:lnTo>
                    <a:pt x="3067663" y="889095"/>
                  </a:lnTo>
                  <a:lnTo>
                    <a:pt x="3068121" y="901135"/>
                  </a:lnTo>
                  <a:lnTo>
                    <a:pt x="3055865" y="901601"/>
                  </a:lnTo>
                  <a:lnTo>
                    <a:pt x="3056331" y="913648"/>
                  </a:lnTo>
                  <a:lnTo>
                    <a:pt x="3044066" y="914122"/>
                  </a:lnTo>
                  <a:lnTo>
                    <a:pt x="3044540" y="926176"/>
                  </a:lnTo>
                  <a:lnTo>
                    <a:pt x="3032269" y="926659"/>
                  </a:lnTo>
                  <a:lnTo>
                    <a:pt x="3032751" y="938720"/>
                  </a:lnTo>
                  <a:lnTo>
                    <a:pt x="3020470" y="939211"/>
                  </a:lnTo>
                  <a:lnTo>
                    <a:pt x="3020960" y="951278"/>
                  </a:lnTo>
                  <a:lnTo>
                    <a:pt x="3008672" y="951778"/>
                  </a:lnTo>
                  <a:lnTo>
                    <a:pt x="3009170" y="963853"/>
                  </a:lnTo>
                  <a:lnTo>
                    <a:pt x="2996873" y="964361"/>
                  </a:lnTo>
                  <a:lnTo>
                    <a:pt x="2997380" y="976443"/>
                  </a:lnTo>
                  <a:lnTo>
                    <a:pt x="2985076" y="976958"/>
                  </a:lnTo>
                  <a:lnTo>
                    <a:pt x="2985591" y="989047"/>
                  </a:lnTo>
                  <a:lnTo>
                    <a:pt x="2973278" y="989571"/>
                  </a:lnTo>
                  <a:lnTo>
                    <a:pt x="2973800" y="1001668"/>
                  </a:lnTo>
                  <a:lnTo>
                    <a:pt x="2961481" y="1002201"/>
                  </a:lnTo>
                  <a:lnTo>
                    <a:pt x="2962013" y="1014304"/>
                  </a:lnTo>
                  <a:lnTo>
                    <a:pt x="2949683" y="1014845"/>
                  </a:lnTo>
                  <a:lnTo>
                    <a:pt x="2950222" y="1026955"/>
                  </a:lnTo>
                  <a:lnTo>
                    <a:pt x="2937885" y="1027504"/>
                  </a:lnTo>
                  <a:lnTo>
                    <a:pt x="2938432" y="1039621"/>
                  </a:lnTo>
                  <a:lnTo>
                    <a:pt x="2926089" y="1040178"/>
                  </a:lnTo>
                  <a:lnTo>
                    <a:pt x="2926645" y="1052302"/>
                  </a:lnTo>
                  <a:lnTo>
                    <a:pt x="2914291" y="1052868"/>
                  </a:lnTo>
                  <a:lnTo>
                    <a:pt x="2914855" y="1065000"/>
                  </a:lnTo>
                  <a:lnTo>
                    <a:pt x="2902496" y="1065574"/>
                  </a:lnTo>
                  <a:lnTo>
                    <a:pt x="2903067" y="1077711"/>
                  </a:lnTo>
                  <a:lnTo>
                    <a:pt x="2890698" y="1078293"/>
                  </a:lnTo>
                  <a:lnTo>
                    <a:pt x="2891278" y="1090439"/>
                  </a:lnTo>
                  <a:lnTo>
                    <a:pt x="2878903" y="1091029"/>
                  </a:lnTo>
                  <a:lnTo>
                    <a:pt x="2879491" y="1103181"/>
                  </a:lnTo>
                  <a:lnTo>
                    <a:pt x="2867106" y="1103780"/>
                  </a:lnTo>
                  <a:lnTo>
                    <a:pt x="2867703" y="1115938"/>
                  </a:lnTo>
                  <a:lnTo>
                    <a:pt x="2855311" y="1116546"/>
                  </a:lnTo>
                  <a:lnTo>
                    <a:pt x="2855916" y="1128712"/>
                  </a:lnTo>
                  <a:lnTo>
                    <a:pt x="2843515" y="1129328"/>
                  </a:lnTo>
                  <a:lnTo>
                    <a:pt x="2844128" y="1141501"/>
                  </a:lnTo>
                  <a:lnTo>
                    <a:pt x="2831720" y="1142125"/>
                  </a:lnTo>
                  <a:lnTo>
                    <a:pt x="2832341" y="1154305"/>
                  </a:lnTo>
                  <a:lnTo>
                    <a:pt x="951244" y="1250188"/>
                  </a:lnTo>
                  <a:lnTo>
                    <a:pt x="950561" y="1236795"/>
                  </a:lnTo>
                  <a:lnTo>
                    <a:pt x="939205" y="1237367"/>
                  </a:lnTo>
                  <a:lnTo>
                    <a:pt x="938530" y="1223967"/>
                  </a:lnTo>
                  <a:lnTo>
                    <a:pt x="927165" y="1224532"/>
                  </a:lnTo>
                  <a:lnTo>
                    <a:pt x="926499" y="1211122"/>
                  </a:lnTo>
                  <a:lnTo>
                    <a:pt x="915126" y="1211679"/>
                  </a:lnTo>
                  <a:lnTo>
                    <a:pt x="914468" y="1198262"/>
                  </a:lnTo>
                  <a:lnTo>
                    <a:pt x="903085" y="1198813"/>
                  </a:lnTo>
                  <a:lnTo>
                    <a:pt x="902436" y="1185388"/>
                  </a:lnTo>
                  <a:lnTo>
                    <a:pt x="891045" y="1185931"/>
                  </a:lnTo>
                  <a:lnTo>
                    <a:pt x="890403" y="1172497"/>
                  </a:lnTo>
                  <a:lnTo>
                    <a:pt x="879004" y="1173034"/>
                  </a:lnTo>
                  <a:lnTo>
                    <a:pt x="878371" y="1159591"/>
                  </a:lnTo>
                  <a:lnTo>
                    <a:pt x="866962" y="1160121"/>
                  </a:lnTo>
                  <a:lnTo>
                    <a:pt x="866337" y="1146670"/>
                  </a:lnTo>
                  <a:lnTo>
                    <a:pt x="854921" y="1147192"/>
                  </a:lnTo>
                  <a:lnTo>
                    <a:pt x="854304" y="1133733"/>
                  </a:lnTo>
                  <a:lnTo>
                    <a:pt x="842877" y="1134249"/>
                  </a:lnTo>
                  <a:lnTo>
                    <a:pt x="842269" y="1120781"/>
                  </a:lnTo>
                  <a:lnTo>
                    <a:pt x="830835" y="1121290"/>
                  </a:lnTo>
                  <a:lnTo>
                    <a:pt x="830235" y="1107814"/>
                  </a:lnTo>
                  <a:lnTo>
                    <a:pt x="818793" y="1108316"/>
                  </a:lnTo>
                  <a:lnTo>
                    <a:pt x="818202" y="1094831"/>
                  </a:lnTo>
                  <a:lnTo>
                    <a:pt x="806749" y="1095326"/>
                  </a:lnTo>
                  <a:lnTo>
                    <a:pt x="806166" y="1081832"/>
                  </a:lnTo>
                  <a:lnTo>
                    <a:pt x="794706" y="1082320"/>
                  </a:lnTo>
                  <a:lnTo>
                    <a:pt x="794132" y="1068819"/>
                  </a:lnTo>
                  <a:lnTo>
                    <a:pt x="782663" y="1069300"/>
                  </a:lnTo>
                  <a:lnTo>
                    <a:pt x="782096" y="1055790"/>
                  </a:lnTo>
                  <a:lnTo>
                    <a:pt x="770619" y="1056264"/>
                  </a:lnTo>
                  <a:lnTo>
                    <a:pt x="770061" y="1042746"/>
                  </a:lnTo>
                  <a:lnTo>
                    <a:pt x="758575" y="1043212"/>
                  </a:lnTo>
                  <a:lnTo>
                    <a:pt x="758025" y="1029686"/>
                  </a:lnTo>
                  <a:lnTo>
                    <a:pt x="746531" y="1030146"/>
                  </a:lnTo>
                  <a:lnTo>
                    <a:pt x="745990" y="1016611"/>
                  </a:lnTo>
                  <a:lnTo>
                    <a:pt x="734487" y="1017063"/>
                  </a:lnTo>
                  <a:lnTo>
                    <a:pt x="733954" y="1003521"/>
                  </a:lnTo>
                  <a:lnTo>
                    <a:pt x="722442" y="1003967"/>
                  </a:lnTo>
                  <a:lnTo>
                    <a:pt x="721918" y="990414"/>
                  </a:lnTo>
                  <a:lnTo>
                    <a:pt x="710397" y="990853"/>
                  </a:lnTo>
                  <a:lnTo>
                    <a:pt x="709882" y="977294"/>
                  </a:lnTo>
                  <a:lnTo>
                    <a:pt x="698353" y="977725"/>
                  </a:lnTo>
                  <a:lnTo>
                    <a:pt x="697845" y="964158"/>
                  </a:lnTo>
                  <a:lnTo>
                    <a:pt x="686308" y="964582"/>
                  </a:lnTo>
                  <a:lnTo>
                    <a:pt x="685809" y="951006"/>
                  </a:lnTo>
                  <a:lnTo>
                    <a:pt x="674262" y="951423"/>
                  </a:lnTo>
                  <a:lnTo>
                    <a:pt x="673772" y="937839"/>
                  </a:lnTo>
                  <a:lnTo>
                    <a:pt x="662218" y="938249"/>
                  </a:lnTo>
                  <a:lnTo>
                    <a:pt x="661736" y="924656"/>
                  </a:lnTo>
                  <a:lnTo>
                    <a:pt x="650172" y="925059"/>
                  </a:lnTo>
                  <a:lnTo>
                    <a:pt x="649698" y="911458"/>
                  </a:lnTo>
                  <a:lnTo>
                    <a:pt x="638127" y="911854"/>
                  </a:lnTo>
                  <a:lnTo>
                    <a:pt x="637662" y="898246"/>
                  </a:lnTo>
                  <a:lnTo>
                    <a:pt x="626081" y="898634"/>
                  </a:lnTo>
                  <a:lnTo>
                    <a:pt x="625625" y="885017"/>
                  </a:lnTo>
                  <a:lnTo>
                    <a:pt x="614036" y="885398"/>
                  </a:lnTo>
                  <a:lnTo>
                    <a:pt x="613588" y="871773"/>
                  </a:lnTo>
                  <a:lnTo>
                    <a:pt x="601990" y="872147"/>
                  </a:lnTo>
                  <a:lnTo>
                    <a:pt x="601551" y="858513"/>
                  </a:lnTo>
                  <a:lnTo>
                    <a:pt x="589945" y="858879"/>
                  </a:lnTo>
                  <a:lnTo>
                    <a:pt x="589514" y="845239"/>
                  </a:lnTo>
                  <a:lnTo>
                    <a:pt x="577899" y="845598"/>
                  </a:lnTo>
                  <a:lnTo>
                    <a:pt x="577477" y="831948"/>
                  </a:lnTo>
                  <a:lnTo>
                    <a:pt x="565853" y="832301"/>
                  </a:lnTo>
                  <a:lnTo>
                    <a:pt x="565440" y="818643"/>
                  </a:lnTo>
                  <a:lnTo>
                    <a:pt x="553808" y="818988"/>
                  </a:lnTo>
                  <a:lnTo>
                    <a:pt x="553403" y="805322"/>
                  </a:lnTo>
                  <a:lnTo>
                    <a:pt x="541763" y="805660"/>
                  </a:lnTo>
                  <a:lnTo>
                    <a:pt x="541366" y="791985"/>
                  </a:lnTo>
                  <a:lnTo>
                    <a:pt x="529717" y="792316"/>
                  </a:lnTo>
                  <a:lnTo>
                    <a:pt x="529329" y="778634"/>
                  </a:lnTo>
                  <a:lnTo>
                    <a:pt x="517672" y="778957"/>
                  </a:lnTo>
                  <a:lnTo>
                    <a:pt x="517292" y="765268"/>
                  </a:lnTo>
                  <a:lnTo>
                    <a:pt x="505627" y="765584"/>
                  </a:lnTo>
                  <a:lnTo>
                    <a:pt x="505256" y="751884"/>
                  </a:lnTo>
                  <a:lnTo>
                    <a:pt x="493580" y="752193"/>
                  </a:lnTo>
                  <a:lnTo>
                    <a:pt x="493218" y="738487"/>
                  </a:lnTo>
                  <a:lnTo>
                    <a:pt x="481535" y="738788"/>
                  </a:lnTo>
                  <a:lnTo>
                    <a:pt x="481182" y="725072"/>
                  </a:lnTo>
                  <a:lnTo>
                    <a:pt x="469491" y="725366"/>
                  </a:lnTo>
                  <a:lnTo>
                    <a:pt x="469146" y="711644"/>
                  </a:lnTo>
                  <a:lnTo>
                    <a:pt x="457446" y="711931"/>
                  </a:lnTo>
                  <a:lnTo>
                    <a:pt x="457110" y="698200"/>
                  </a:lnTo>
                  <a:lnTo>
                    <a:pt x="445401" y="698480"/>
                  </a:lnTo>
                  <a:lnTo>
                    <a:pt x="445074" y="684741"/>
                  </a:lnTo>
                  <a:lnTo>
                    <a:pt x="433357" y="685013"/>
                  </a:lnTo>
                  <a:lnTo>
                    <a:pt x="433038" y="671267"/>
                  </a:lnTo>
                  <a:lnTo>
                    <a:pt x="421313" y="671532"/>
                  </a:lnTo>
                  <a:lnTo>
                    <a:pt x="421002" y="657776"/>
                  </a:lnTo>
                  <a:lnTo>
                    <a:pt x="409269" y="658033"/>
                  </a:lnTo>
                  <a:lnTo>
                    <a:pt x="408967" y="644271"/>
                  </a:lnTo>
                  <a:lnTo>
                    <a:pt x="397225" y="644521"/>
                  </a:lnTo>
                  <a:lnTo>
                    <a:pt x="396932" y="630750"/>
                  </a:lnTo>
                  <a:lnTo>
                    <a:pt x="385182" y="630992"/>
                  </a:lnTo>
                  <a:lnTo>
                    <a:pt x="384898" y="617214"/>
                  </a:lnTo>
                  <a:lnTo>
                    <a:pt x="373138" y="617449"/>
                  </a:lnTo>
                  <a:lnTo>
                    <a:pt x="372863" y="603663"/>
                  </a:lnTo>
                  <a:lnTo>
                    <a:pt x="361095" y="603890"/>
                  </a:lnTo>
                  <a:lnTo>
                    <a:pt x="360828" y="590096"/>
                  </a:lnTo>
                  <a:lnTo>
                    <a:pt x="349052" y="590316"/>
                  </a:lnTo>
                  <a:lnTo>
                    <a:pt x="348794" y="576513"/>
                  </a:lnTo>
                  <a:lnTo>
                    <a:pt x="337010" y="576726"/>
                  </a:lnTo>
                  <a:lnTo>
                    <a:pt x="336761" y="562915"/>
                  </a:lnTo>
                  <a:lnTo>
                    <a:pt x="324968" y="563121"/>
                  </a:lnTo>
                  <a:lnTo>
                    <a:pt x="324727" y="549303"/>
                  </a:lnTo>
                  <a:lnTo>
                    <a:pt x="312926" y="549500"/>
                  </a:lnTo>
                  <a:lnTo>
                    <a:pt x="312694" y="535674"/>
                  </a:lnTo>
                  <a:lnTo>
                    <a:pt x="300884" y="535865"/>
                  </a:lnTo>
                  <a:lnTo>
                    <a:pt x="300661" y="522030"/>
                  </a:lnTo>
                  <a:lnTo>
                    <a:pt x="288843" y="522213"/>
                  </a:lnTo>
                  <a:lnTo>
                    <a:pt x="288630" y="508372"/>
                  </a:lnTo>
                  <a:lnTo>
                    <a:pt x="276803" y="508547"/>
                  </a:lnTo>
                  <a:lnTo>
                    <a:pt x="276597" y="494696"/>
                  </a:lnTo>
                  <a:lnTo>
                    <a:pt x="264762" y="494864"/>
                  </a:lnTo>
                  <a:lnTo>
                    <a:pt x="264566" y="481007"/>
                  </a:lnTo>
                  <a:lnTo>
                    <a:pt x="252722" y="481167"/>
                  </a:lnTo>
                  <a:lnTo>
                    <a:pt x="252535" y="467302"/>
                  </a:lnTo>
                  <a:lnTo>
                    <a:pt x="240682" y="467455"/>
                  </a:lnTo>
                  <a:lnTo>
                    <a:pt x="240504" y="453580"/>
                  </a:lnTo>
                  <a:lnTo>
                    <a:pt x="228643" y="453726"/>
                  </a:lnTo>
                  <a:lnTo>
                    <a:pt x="228473" y="439845"/>
                  </a:lnTo>
                  <a:lnTo>
                    <a:pt x="216605" y="439983"/>
                  </a:lnTo>
                  <a:lnTo>
                    <a:pt x="216444" y="426093"/>
                  </a:lnTo>
                  <a:lnTo>
                    <a:pt x="204566" y="426223"/>
                  </a:lnTo>
                  <a:lnTo>
                    <a:pt x="204414" y="412326"/>
                  </a:lnTo>
                  <a:lnTo>
                    <a:pt x="192529" y="412449"/>
                  </a:lnTo>
                  <a:lnTo>
                    <a:pt x="192385" y="398544"/>
                  </a:lnTo>
                  <a:lnTo>
                    <a:pt x="180491" y="398660"/>
                  </a:lnTo>
                  <a:lnTo>
                    <a:pt x="180357" y="384747"/>
                  </a:lnTo>
                  <a:lnTo>
                    <a:pt x="168455" y="384855"/>
                  </a:lnTo>
                  <a:lnTo>
                    <a:pt x="168329" y="370934"/>
                  </a:lnTo>
                  <a:lnTo>
                    <a:pt x="156417" y="371034"/>
                  </a:lnTo>
                  <a:lnTo>
                    <a:pt x="156301" y="357104"/>
                  </a:lnTo>
                  <a:lnTo>
                    <a:pt x="144382" y="357196"/>
                  </a:lnTo>
                  <a:lnTo>
                    <a:pt x="144274" y="343261"/>
                  </a:lnTo>
                  <a:lnTo>
                    <a:pt x="132347" y="343346"/>
                  </a:lnTo>
                  <a:lnTo>
                    <a:pt x="132248" y="329403"/>
                  </a:lnTo>
                  <a:lnTo>
                    <a:pt x="120312" y="329480"/>
                  </a:lnTo>
                  <a:lnTo>
                    <a:pt x="120222" y="315527"/>
                  </a:lnTo>
                  <a:lnTo>
                    <a:pt x="108278" y="315596"/>
                  </a:lnTo>
                  <a:lnTo>
                    <a:pt x="108197" y="301639"/>
                  </a:lnTo>
                  <a:lnTo>
                    <a:pt x="96245" y="301700"/>
                  </a:lnTo>
                  <a:lnTo>
                    <a:pt x="96173" y="287733"/>
                  </a:lnTo>
                  <a:lnTo>
                    <a:pt x="84212" y="287787"/>
                  </a:lnTo>
                  <a:lnTo>
                    <a:pt x="84149" y="273813"/>
                  </a:lnTo>
                  <a:lnTo>
                    <a:pt x="72179" y="273859"/>
                  </a:lnTo>
                  <a:lnTo>
                    <a:pt x="72125" y="259877"/>
                  </a:lnTo>
                  <a:lnTo>
                    <a:pt x="60148" y="259915"/>
                  </a:lnTo>
                  <a:lnTo>
                    <a:pt x="60103" y="245926"/>
                  </a:lnTo>
                  <a:lnTo>
                    <a:pt x="48117" y="245957"/>
                  </a:lnTo>
                  <a:lnTo>
                    <a:pt x="48081" y="231959"/>
                  </a:lnTo>
                  <a:lnTo>
                    <a:pt x="36087" y="231982"/>
                  </a:lnTo>
                  <a:lnTo>
                    <a:pt x="36060" y="217977"/>
                  </a:lnTo>
                  <a:lnTo>
                    <a:pt x="24057" y="217992"/>
                  </a:lnTo>
                  <a:lnTo>
                    <a:pt x="24039" y="203980"/>
                  </a:lnTo>
                  <a:lnTo>
                    <a:pt x="12028" y="203987"/>
                  </a:lnTo>
                  <a:lnTo>
                    <a:pt x="12019" y="189966"/>
                  </a:lnTo>
                  <a:lnTo>
                    <a:pt x="0" y="189966"/>
                  </a:lnTo>
                  <a:lnTo>
                    <a:pt x="0" y="0"/>
                  </a:lnTo>
                  <a:close/>
                </a:path>
              </a:pathLst>
            </a:custGeom>
            <a:gradFill>
              <a:gsLst>
                <a:gs pos="0">
                  <a:srgbClr val="6DB3B3">
                    <a:alpha val="0"/>
                  </a:srgbClr>
                </a:gs>
                <a:gs pos="30000">
                  <a:srgbClr val="6DB3B3">
                    <a:alpha val="59000"/>
                  </a:srgbClr>
                </a:gs>
                <a:gs pos="100000">
                  <a:srgbClr val="6DB3B3">
                    <a:alpha val="68000"/>
                  </a:srgbClr>
                </a:gs>
              </a:gsLst>
              <a:lin ang="5400000" scaled="0"/>
            </a:gradFill>
            <a:ln w="19050" cap="flat" cmpd="sng" algn="ctr">
              <a:noFill/>
              <a:prstDash val="solid"/>
              <a:round/>
              <a:headEnd type="none" w="sm" len="sm"/>
              <a:tailEnd type="none" w="sm" len="sm"/>
            </a:ln>
            <a:effectLst/>
          </p:spPr>
          <p:txBody>
            <a:bodyPr spcFirstLastPara="1" wrap="square" lIns="121900" tIns="121900" rIns="121900" bIns="121900" rtlCol="0" anchor="ctr" anchorCtr="0">
              <a:noAutofit/>
            </a:bodyPr>
            <a:lstStyle/>
            <a:p>
              <a:pPr defTabSz="1219170">
                <a:buClr>
                  <a:srgbClr val="000000"/>
                </a:buClr>
              </a:pPr>
              <a:endParaRPr lang="zh-TW" altLang="en-US" sz="1867" kern="0">
                <a:solidFill>
                  <a:srgbClr val="000000"/>
                </a:solidFill>
                <a:latin typeface="Arial Black" panose="020B0604020202020204"/>
                <a:ea typeface="微軟正黑體"/>
                <a:cs typeface="+mn-ea"/>
                <a:sym typeface="+mn-lt"/>
              </a:endParaRPr>
            </a:p>
          </p:txBody>
        </p:sp>
      </p:grpSp>
      <p:grpSp>
        <p:nvGrpSpPr>
          <p:cNvPr id="42" name="群組 41">
            <a:extLst>
              <a:ext uri="{FF2B5EF4-FFF2-40B4-BE49-F238E27FC236}">
                <a16:creationId xmlns:a16="http://schemas.microsoft.com/office/drawing/2014/main" id="{968C46F0-3734-4195-BE75-FF33F665E9CB}"/>
              </a:ext>
            </a:extLst>
          </p:cNvPr>
          <p:cNvGrpSpPr/>
          <p:nvPr/>
        </p:nvGrpSpPr>
        <p:grpSpPr>
          <a:xfrm>
            <a:off x="1190003" y="407816"/>
            <a:ext cx="857481" cy="725312"/>
            <a:chOff x="-1715946" y="3175116"/>
            <a:chExt cx="1719575" cy="1454526"/>
          </a:xfrm>
        </p:grpSpPr>
        <p:grpSp>
          <p:nvGrpSpPr>
            <p:cNvPr id="43" name="Google Shape;851;p48">
              <a:extLst>
                <a:ext uri="{FF2B5EF4-FFF2-40B4-BE49-F238E27FC236}">
                  <a16:creationId xmlns:a16="http://schemas.microsoft.com/office/drawing/2014/main" id="{1440D377-0979-4796-B598-D49D97B7B376}"/>
                </a:ext>
              </a:extLst>
            </p:cNvPr>
            <p:cNvGrpSpPr/>
            <p:nvPr/>
          </p:nvGrpSpPr>
          <p:grpSpPr>
            <a:xfrm rot="-858253">
              <a:off x="-1715946" y="3175116"/>
              <a:ext cx="1719575" cy="1454526"/>
              <a:chOff x="1477075" y="1122475"/>
              <a:chExt cx="237775" cy="201125"/>
            </a:xfrm>
          </p:grpSpPr>
          <p:sp>
            <p:nvSpPr>
              <p:cNvPr id="45" name="Google Shape;852;p48">
                <a:extLst>
                  <a:ext uri="{FF2B5EF4-FFF2-40B4-BE49-F238E27FC236}">
                    <a16:creationId xmlns:a16="http://schemas.microsoft.com/office/drawing/2014/main" id="{4F3B1F69-2D15-4EDA-AB55-6F42CE9ED320}"/>
                  </a:ext>
                </a:extLst>
              </p:cNvPr>
              <p:cNvSpPr/>
              <p:nvPr/>
            </p:nvSpPr>
            <p:spPr>
              <a:xfrm>
                <a:off x="1513700" y="1122475"/>
                <a:ext cx="201150" cy="201125"/>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chemeClr val="accent3"/>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47" name="Google Shape;853;p48">
                <a:extLst>
                  <a:ext uri="{FF2B5EF4-FFF2-40B4-BE49-F238E27FC236}">
                    <a16:creationId xmlns:a16="http://schemas.microsoft.com/office/drawing/2014/main" id="{5FA0CDC0-A670-4418-8161-76208CD8CC46}"/>
                  </a:ext>
                </a:extLst>
              </p:cNvPr>
              <p:cNvSpPr/>
              <p:nvPr/>
            </p:nvSpPr>
            <p:spPr>
              <a:xfrm>
                <a:off x="1477075" y="1122475"/>
                <a:ext cx="201100" cy="201125"/>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chemeClr val="lt2"/>
                  </a:gs>
                  <a:gs pos="100000">
                    <a:schemeClr val="accent3"/>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44" name="open-book_299">
              <a:extLst>
                <a:ext uri="{FF2B5EF4-FFF2-40B4-BE49-F238E27FC236}">
                  <a16:creationId xmlns:a16="http://schemas.microsoft.com/office/drawing/2014/main" id="{92936920-1D87-4D0D-8DAC-6A72747DFAE5}"/>
                </a:ext>
              </a:extLst>
            </p:cNvPr>
            <p:cNvSpPr/>
            <p:nvPr/>
          </p:nvSpPr>
          <p:spPr>
            <a:xfrm rot="20568837">
              <a:off x="-1461448" y="3598215"/>
              <a:ext cx="960985" cy="717623"/>
            </a:xfrm>
            <a:custGeom>
              <a:avLst/>
              <a:gdLst>
                <a:gd name="connsiteX0" fmla="*/ 462404 w 602788"/>
                <a:gd name="connsiteY0" fmla="*/ 304764 h 450137"/>
                <a:gd name="connsiteX1" fmla="*/ 531061 w 602788"/>
                <a:gd name="connsiteY1" fmla="*/ 312495 h 450137"/>
                <a:gd name="connsiteX2" fmla="*/ 526755 w 602788"/>
                <a:gd name="connsiteY2" fmla="*/ 325402 h 450137"/>
                <a:gd name="connsiteX3" fmla="*/ 355930 w 602788"/>
                <a:gd name="connsiteY3" fmla="*/ 346914 h 450137"/>
                <a:gd name="connsiteX4" fmla="*/ 348753 w 602788"/>
                <a:gd name="connsiteY4" fmla="*/ 334007 h 450137"/>
                <a:gd name="connsiteX5" fmla="*/ 462404 w 602788"/>
                <a:gd name="connsiteY5" fmla="*/ 304764 h 450137"/>
                <a:gd name="connsiteX6" fmla="*/ 149121 w 602788"/>
                <a:gd name="connsiteY6" fmla="*/ 303384 h 450137"/>
                <a:gd name="connsiteX7" fmla="*/ 262772 w 602788"/>
                <a:gd name="connsiteY7" fmla="*/ 332627 h 450137"/>
                <a:gd name="connsiteX8" fmla="*/ 255595 w 602788"/>
                <a:gd name="connsiteY8" fmla="*/ 345534 h 450137"/>
                <a:gd name="connsiteX9" fmla="*/ 84770 w 602788"/>
                <a:gd name="connsiteY9" fmla="*/ 325456 h 450137"/>
                <a:gd name="connsiteX10" fmla="*/ 80464 w 602788"/>
                <a:gd name="connsiteY10" fmla="*/ 311115 h 450137"/>
                <a:gd name="connsiteX11" fmla="*/ 149121 w 602788"/>
                <a:gd name="connsiteY11" fmla="*/ 303384 h 450137"/>
                <a:gd name="connsiteX12" fmla="*/ 462404 w 602788"/>
                <a:gd name="connsiteY12" fmla="*/ 266141 h 450137"/>
                <a:gd name="connsiteX13" fmla="*/ 531061 w 602788"/>
                <a:gd name="connsiteY13" fmla="*/ 273872 h 450137"/>
                <a:gd name="connsiteX14" fmla="*/ 526755 w 602788"/>
                <a:gd name="connsiteY14" fmla="*/ 286779 h 450137"/>
                <a:gd name="connsiteX15" fmla="*/ 355930 w 602788"/>
                <a:gd name="connsiteY15" fmla="*/ 308291 h 450137"/>
                <a:gd name="connsiteX16" fmla="*/ 348753 w 602788"/>
                <a:gd name="connsiteY16" fmla="*/ 295384 h 450137"/>
                <a:gd name="connsiteX17" fmla="*/ 462404 w 602788"/>
                <a:gd name="connsiteY17" fmla="*/ 266141 h 450137"/>
                <a:gd name="connsiteX18" fmla="*/ 149121 w 602788"/>
                <a:gd name="connsiteY18" fmla="*/ 264762 h 450137"/>
                <a:gd name="connsiteX19" fmla="*/ 262772 w 602788"/>
                <a:gd name="connsiteY19" fmla="*/ 294005 h 450137"/>
                <a:gd name="connsiteX20" fmla="*/ 255595 w 602788"/>
                <a:gd name="connsiteY20" fmla="*/ 306912 h 450137"/>
                <a:gd name="connsiteX21" fmla="*/ 84770 w 602788"/>
                <a:gd name="connsiteY21" fmla="*/ 285400 h 450137"/>
                <a:gd name="connsiteX22" fmla="*/ 80464 w 602788"/>
                <a:gd name="connsiteY22" fmla="*/ 272493 h 450137"/>
                <a:gd name="connsiteX23" fmla="*/ 149121 w 602788"/>
                <a:gd name="connsiteY23" fmla="*/ 264762 h 450137"/>
                <a:gd name="connsiteX24" fmla="*/ 462404 w 602788"/>
                <a:gd name="connsiteY24" fmla="*/ 227519 h 450137"/>
                <a:gd name="connsiteX25" fmla="*/ 531061 w 602788"/>
                <a:gd name="connsiteY25" fmla="*/ 235250 h 450137"/>
                <a:gd name="connsiteX26" fmla="*/ 526755 w 602788"/>
                <a:gd name="connsiteY26" fmla="*/ 248157 h 450137"/>
                <a:gd name="connsiteX27" fmla="*/ 355930 w 602788"/>
                <a:gd name="connsiteY27" fmla="*/ 269669 h 450137"/>
                <a:gd name="connsiteX28" fmla="*/ 348753 w 602788"/>
                <a:gd name="connsiteY28" fmla="*/ 256762 h 450137"/>
                <a:gd name="connsiteX29" fmla="*/ 462404 w 602788"/>
                <a:gd name="connsiteY29" fmla="*/ 227519 h 450137"/>
                <a:gd name="connsiteX30" fmla="*/ 149121 w 602788"/>
                <a:gd name="connsiteY30" fmla="*/ 225909 h 450137"/>
                <a:gd name="connsiteX31" fmla="*/ 262772 w 602788"/>
                <a:gd name="connsiteY31" fmla="*/ 255152 h 450137"/>
                <a:gd name="connsiteX32" fmla="*/ 255595 w 602788"/>
                <a:gd name="connsiteY32" fmla="*/ 268059 h 450137"/>
                <a:gd name="connsiteX33" fmla="*/ 84770 w 602788"/>
                <a:gd name="connsiteY33" fmla="*/ 246547 h 450137"/>
                <a:gd name="connsiteX34" fmla="*/ 80464 w 602788"/>
                <a:gd name="connsiteY34" fmla="*/ 233640 h 450137"/>
                <a:gd name="connsiteX35" fmla="*/ 149121 w 602788"/>
                <a:gd name="connsiteY35" fmla="*/ 225909 h 450137"/>
                <a:gd name="connsiteX36" fmla="*/ 462404 w 602788"/>
                <a:gd name="connsiteY36" fmla="*/ 189417 h 450137"/>
                <a:gd name="connsiteX37" fmla="*/ 531061 w 602788"/>
                <a:gd name="connsiteY37" fmla="*/ 196500 h 450137"/>
                <a:gd name="connsiteX38" fmla="*/ 526755 w 602788"/>
                <a:gd name="connsiteY38" fmla="*/ 210798 h 450137"/>
                <a:gd name="connsiteX39" fmla="*/ 355930 w 602788"/>
                <a:gd name="connsiteY39" fmla="*/ 230816 h 450137"/>
                <a:gd name="connsiteX40" fmla="*/ 348753 w 602788"/>
                <a:gd name="connsiteY40" fmla="*/ 219377 h 450137"/>
                <a:gd name="connsiteX41" fmla="*/ 462404 w 602788"/>
                <a:gd name="connsiteY41" fmla="*/ 189417 h 450137"/>
                <a:gd name="connsiteX42" fmla="*/ 149121 w 602788"/>
                <a:gd name="connsiteY42" fmla="*/ 188683 h 450137"/>
                <a:gd name="connsiteX43" fmla="*/ 262772 w 602788"/>
                <a:gd name="connsiteY43" fmla="*/ 217952 h 450137"/>
                <a:gd name="connsiteX44" fmla="*/ 255595 w 602788"/>
                <a:gd name="connsiteY44" fmla="*/ 229436 h 450137"/>
                <a:gd name="connsiteX45" fmla="*/ 84770 w 602788"/>
                <a:gd name="connsiteY45" fmla="*/ 209340 h 450137"/>
                <a:gd name="connsiteX46" fmla="*/ 80464 w 602788"/>
                <a:gd name="connsiteY46" fmla="*/ 196421 h 450137"/>
                <a:gd name="connsiteX47" fmla="*/ 149121 w 602788"/>
                <a:gd name="connsiteY47" fmla="*/ 188683 h 450137"/>
                <a:gd name="connsiteX48" fmla="*/ 462404 w 602788"/>
                <a:gd name="connsiteY48" fmla="*/ 148664 h 450137"/>
                <a:gd name="connsiteX49" fmla="*/ 531061 w 602788"/>
                <a:gd name="connsiteY49" fmla="*/ 156395 h 450137"/>
                <a:gd name="connsiteX50" fmla="*/ 526755 w 602788"/>
                <a:gd name="connsiteY50" fmla="*/ 169302 h 450137"/>
                <a:gd name="connsiteX51" fmla="*/ 355930 w 602788"/>
                <a:gd name="connsiteY51" fmla="*/ 190814 h 450137"/>
                <a:gd name="connsiteX52" fmla="*/ 348753 w 602788"/>
                <a:gd name="connsiteY52" fmla="*/ 177907 h 450137"/>
                <a:gd name="connsiteX53" fmla="*/ 462404 w 602788"/>
                <a:gd name="connsiteY53" fmla="*/ 148664 h 450137"/>
                <a:gd name="connsiteX54" fmla="*/ 149121 w 602788"/>
                <a:gd name="connsiteY54" fmla="*/ 147806 h 450137"/>
                <a:gd name="connsiteX55" fmla="*/ 262772 w 602788"/>
                <a:gd name="connsiteY55" fmla="*/ 177766 h 450137"/>
                <a:gd name="connsiteX56" fmla="*/ 255595 w 602788"/>
                <a:gd name="connsiteY56" fmla="*/ 189205 h 450137"/>
                <a:gd name="connsiteX57" fmla="*/ 84770 w 602788"/>
                <a:gd name="connsiteY57" fmla="*/ 169187 h 450137"/>
                <a:gd name="connsiteX58" fmla="*/ 80464 w 602788"/>
                <a:gd name="connsiteY58" fmla="*/ 154889 h 450137"/>
                <a:gd name="connsiteX59" fmla="*/ 149121 w 602788"/>
                <a:gd name="connsiteY59" fmla="*/ 147806 h 450137"/>
                <a:gd name="connsiteX60" fmla="*/ 462404 w 602788"/>
                <a:gd name="connsiteY60" fmla="*/ 111421 h 450137"/>
                <a:gd name="connsiteX61" fmla="*/ 531061 w 602788"/>
                <a:gd name="connsiteY61" fmla="*/ 119152 h 450137"/>
                <a:gd name="connsiteX62" fmla="*/ 526755 w 602788"/>
                <a:gd name="connsiteY62" fmla="*/ 132059 h 450137"/>
                <a:gd name="connsiteX63" fmla="*/ 355930 w 602788"/>
                <a:gd name="connsiteY63" fmla="*/ 153571 h 450137"/>
                <a:gd name="connsiteX64" fmla="*/ 348753 w 602788"/>
                <a:gd name="connsiteY64" fmla="*/ 140664 h 450137"/>
                <a:gd name="connsiteX65" fmla="*/ 462404 w 602788"/>
                <a:gd name="connsiteY65" fmla="*/ 111421 h 450137"/>
                <a:gd name="connsiteX66" fmla="*/ 149121 w 602788"/>
                <a:gd name="connsiteY66" fmla="*/ 110563 h 450137"/>
                <a:gd name="connsiteX67" fmla="*/ 262772 w 602788"/>
                <a:gd name="connsiteY67" fmla="*/ 140523 h 450137"/>
                <a:gd name="connsiteX68" fmla="*/ 255595 w 602788"/>
                <a:gd name="connsiteY68" fmla="*/ 151962 h 450137"/>
                <a:gd name="connsiteX69" fmla="*/ 84770 w 602788"/>
                <a:gd name="connsiteY69" fmla="*/ 131944 h 450137"/>
                <a:gd name="connsiteX70" fmla="*/ 80464 w 602788"/>
                <a:gd name="connsiteY70" fmla="*/ 117646 h 450137"/>
                <a:gd name="connsiteX71" fmla="*/ 149121 w 602788"/>
                <a:gd name="connsiteY71" fmla="*/ 110563 h 450137"/>
                <a:gd name="connsiteX72" fmla="*/ 462404 w 602788"/>
                <a:gd name="connsiteY72" fmla="*/ 71777 h 450137"/>
                <a:gd name="connsiteX73" fmla="*/ 531061 w 602788"/>
                <a:gd name="connsiteY73" fmla="*/ 78887 h 450137"/>
                <a:gd name="connsiteX74" fmla="*/ 526755 w 602788"/>
                <a:gd name="connsiteY74" fmla="*/ 93242 h 450137"/>
                <a:gd name="connsiteX75" fmla="*/ 355930 w 602788"/>
                <a:gd name="connsiteY75" fmla="*/ 113338 h 450137"/>
                <a:gd name="connsiteX76" fmla="*/ 348753 w 602788"/>
                <a:gd name="connsiteY76" fmla="*/ 101854 h 450137"/>
                <a:gd name="connsiteX77" fmla="*/ 462404 w 602788"/>
                <a:gd name="connsiteY77" fmla="*/ 71777 h 450137"/>
                <a:gd name="connsiteX78" fmla="*/ 149121 w 602788"/>
                <a:gd name="connsiteY78" fmla="*/ 71189 h 450137"/>
                <a:gd name="connsiteX79" fmla="*/ 262772 w 602788"/>
                <a:gd name="connsiteY79" fmla="*/ 100432 h 450137"/>
                <a:gd name="connsiteX80" fmla="*/ 255595 w 602788"/>
                <a:gd name="connsiteY80" fmla="*/ 113339 h 450137"/>
                <a:gd name="connsiteX81" fmla="*/ 84770 w 602788"/>
                <a:gd name="connsiteY81" fmla="*/ 91827 h 450137"/>
                <a:gd name="connsiteX82" fmla="*/ 80464 w 602788"/>
                <a:gd name="connsiteY82" fmla="*/ 78920 h 450137"/>
                <a:gd name="connsiteX83" fmla="*/ 149121 w 602788"/>
                <a:gd name="connsiteY83" fmla="*/ 71189 h 450137"/>
                <a:gd name="connsiteX84" fmla="*/ 466443 w 602788"/>
                <a:gd name="connsiteY84" fmla="*/ 17203 h 450137"/>
                <a:gd name="connsiteX85" fmla="*/ 317181 w 602788"/>
                <a:gd name="connsiteY85" fmla="*/ 68811 h 450137"/>
                <a:gd name="connsiteX86" fmla="*/ 317181 w 602788"/>
                <a:gd name="connsiteY86" fmla="*/ 279544 h 450137"/>
                <a:gd name="connsiteX87" fmla="*/ 307135 w 602788"/>
                <a:gd name="connsiteY87" fmla="*/ 268075 h 450137"/>
                <a:gd name="connsiteX88" fmla="*/ 307135 w 602788"/>
                <a:gd name="connsiteY88" fmla="*/ 407130 h 450137"/>
                <a:gd name="connsiteX89" fmla="*/ 477925 w 602788"/>
                <a:gd name="connsiteY89" fmla="*/ 368424 h 450137"/>
                <a:gd name="connsiteX90" fmla="*/ 561167 w 602788"/>
                <a:gd name="connsiteY90" fmla="*/ 382760 h 450137"/>
                <a:gd name="connsiteX91" fmla="*/ 561167 w 602788"/>
                <a:gd name="connsiteY91" fmla="*/ 31538 h 450137"/>
                <a:gd name="connsiteX92" fmla="*/ 466443 w 602788"/>
                <a:gd name="connsiteY92" fmla="*/ 17203 h 450137"/>
                <a:gd name="connsiteX93" fmla="*/ 140651 w 602788"/>
                <a:gd name="connsiteY93" fmla="*/ 17203 h 450137"/>
                <a:gd name="connsiteX94" fmla="*/ 45927 w 602788"/>
                <a:gd name="connsiteY94" fmla="*/ 31538 h 450137"/>
                <a:gd name="connsiteX95" fmla="*/ 45927 w 602788"/>
                <a:gd name="connsiteY95" fmla="*/ 382760 h 450137"/>
                <a:gd name="connsiteX96" fmla="*/ 126298 w 602788"/>
                <a:gd name="connsiteY96" fmla="*/ 369858 h 450137"/>
                <a:gd name="connsiteX97" fmla="*/ 301394 w 602788"/>
                <a:gd name="connsiteY97" fmla="*/ 407130 h 450137"/>
                <a:gd name="connsiteX98" fmla="*/ 301394 w 602788"/>
                <a:gd name="connsiteY98" fmla="*/ 268075 h 450137"/>
                <a:gd name="connsiteX99" fmla="*/ 291348 w 602788"/>
                <a:gd name="connsiteY99" fmla="*/ 279544 h 450137"/>
                <a:gd name="connsiteX100" fmla="*/ 291348 w 602788"/>
                <a:gd name="connsiteY100" fmla="*/ 68811 h 450137"/>
                <a:gd name="connsiteX101" fmla="*/ 140651 w 602788"/>
                <a:gd name="connsiteY101" fmla="*/ 17203 h 450137"/>
                <a:gd name="connsiteX102" fmla="*/ 140651 w 602788"/>
                <a:gd name="connsiteY102" fmla="*/ 0 h 450137"/>
                <a:gd name="connsiteX103" fmla="*/ 304264 w 602788"/>
                <a:gd name="connsiteY103" fmla="*/ 57342 h 450137"/>
                <a:gd name="connsiteX104" fmla="*/ 466443 w 602788"/>
                <a:gd name="connsiteY104" fmla="*/ 0 h 450137"/>
                <a:gd name="connsiteX105" fmla="*/ 572649 w 602788"/>
                <a:gd name="connsiteY105" fmla="*/ 18636 h 450137"/>
                <a:gd name="connsiteX106" fmla="*/ 578389 w 602788"/>
                <a:gd name="connsiteY106" fmla="*/ 20070 h 450137"/>
                <a:gd name="connsiteX107" fmla="*/ 578389 w 602788"/>
                <a:gd name="connsiteY107" fmla="*/ 57342 h 450137"/>
                <a:gd name="connsiteX108" fmla="*/ 602788 w 602788"/>
                <a:gd name="connsiteY108" fmla="*/ 74545 h 450137"/>
                <a:gd name="connsiteX109" fmla="*/ 602788 w 602788"/>
                <a:gd name="connsiteY109" fmla="*/ 435801 h 450137"/>
                <a:gd name="connsiteX110" fmla="*/ 341580 w 602788"/>
                <a:gd name="connsiteY110" fmla="*/ 435801 h 450137"/>
                <a:gd name="connsiteX111" fmla="*/ 304264 w 602788"/>
                <a:gd name="connsiteY111" fmla="*/ 450137 h 450137"/>
                <a:gd name="connsiteX112" fmla="*/ 266949 w 602788"/>
                <a:gd name="connsiteY112" fmla="*/ 435801 h 450137"/>
                <a:gd name="connsiteX113" fmla="*/ 0 w 602788"/>
                <a:gd name="connsiteY113" fmla="*/ 435801 h 450137"/>
                <a:gd name="connsiteX114" fmla="*/ 0 w 602788"/>
                <a:gd name="connsiteY114" fmla="*/ 74545 h 450137"/>
                <a:gd name="connsiteX115" fmla="*/ 28704 w 602788"/>
                <a:gd name="connsiteY115" fmla="*/ 55909 h 450137"/>
                <a:gd name="connsiteX116" fmla="*/ 28704 w 602788"/>
                <a:gd name="connsiteY116" fmla="*/ 20070 h 450137"/>
                <a:gd name="connsiteX117" fmla="*/ 34445 w 602788"/>
                <a:gd name="connsiteY117" fmla="*/ 18636 h 450137"/>
                <a:gd name="connsiteX118" fmla="*/ 140651 w 602788"/>
                <a:gd name="connsiteY118" fmla="*/ 0 h 4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602788" h="450137">
                  <a:moveTo>
                    <a:pt x="462404" y="304764"/>
                  </a:moveTo>
                  <a:cubicBezTo>
                    <a:pt x="483779" y="304070"/>
                    <a:pt x="507017" y="306042"/>
                    <a:pt x="531061" y="312495"/>
                  </a:cubicBezTo>
                  <a:lnTo>
                    <a:pt x="526755" y="325402"/>
                  </a:lnTo>
                  <a:cubicBezTo>
                    <a:pt x="437754" y="302456"/>
                    <a:pt x="355930" y="345480"/>
                    <a:pt x="355930" y="346914"/>
                  </a:cubicBezTo>
                  <a:lnTo>
                    <a:pt x="348753" y="334007"/>
                  </a:lnTo>
                  <a:cubicBezTo>
                    <a:pt x="350906" y="332931"/>
                    <a:pt x="398278" y="306848"/>
                    <a:pt x="462404" y="304764"/>
                  </a:cubicBezTo>
                  <a:close/>
                  <a:moveTo>
                    <a:pt x="149121" y="303384"/>
                  </a:moveTo>
                  <a:cubicBezTo>
                    <a:pt x="213247" y="305468"/>
                    <a:pt x="260619" y="331551"/>
                    <a:pt x="262772" y="332627"/>
                  </a:cubicBezTo>
                  <a:lnTo>
                    <a:pt x="255595" y="345534"/>
                  </a:lnTo>
                  <a:cubicBezTo>
                    <a:pt x="255595" y="345534"/>
                    <a:pt x="173771" y="301076"/>
                    <a:pt x="84770" y="325456"/>
                  </a:cubicBezTo>
                  <a:lnTo>
                    <a:pt x="80464" y="311115"/>
                  </a:lnTo>
                  <a:cubicBezTo>
                    <a:pt x="104509" y="304662"/>
                    <a:pt x="127746" y="302690"/>
                    <a:pt x="149121" y="303384"/>
                  </a:cubicBezTo>
                  <a:close/>
                  <a:moveTo>
                    <a:pt x="462404" y="266141"/>
                  </a:moveTo>
                  <a:cubicBezTo>
                    <a:pt x="483779" y="265447"/>
                    <a:pt x="507017" y="267419"/>
                    <a:pt x="531061" y="273872"/>
                  </a:cubicBezTo>
                  <a:lnTo>
                    <a:pt x="526755" y="286779"/>
                  </a:lnTo>
                  <a:cubicBezTo>
                    <a:pt x="437754" y="262399"/>
                    <a:pt x="355930" y="306857"/>
                    <a:pt x="355930" y="308291"/>
                  </a:cubicBezTo>
                  <a:lnTo>
                    <a:pt x="348753" y="295384"/>
                  </a:lnTo>
                  <a:cubicBezTo>
                    <a:pt x="350906" y="294309"/>
                    <a:pt x="398278" y="268225"/>
                    <a:pt x="462404" y="266141"/>
                  </a:cubicBezTo>
                  <a:close/>
                  <a:moveTo>
                    <a:pt x="149121" y="264762"/>
                  </a:moveTo>
                  <a:cubicBezTo>
                    <a:pt x="213247" y="266846"/>
                    <a:pt x="260619" y="292929"/>
                    <a:pt x="262772" y="294005"/>
                  </a:cubicBezTo>
                  <a:lnTo>
                    <a:pt x="255595" y="306912"/>
                  </a:lnTo>
                  <a:cubicBezTo>
                    <a:pt x="255595" y="306912"/>
                    <a:pt x="173771" y="262454"/>
                    <a:pt x="84770" y="285400"/>
                  </a:cubicBezTo>
                  <a:lnTo>
                    <a:pt x="80464" y="272493"/>
                  </a:lnTo>
                  <a:cubicBezTo>
                    <a:pt x="104509" y="266040"/>
                    <a:pt x="127746" y="264068"/>
                    <a:pt x="149121" y="264762"/>
                  </a:cubicBezTo>
                  <a:close/>
                  <a:moveTo>
                    <a:pt x="462404" y="227519"/>
                  </a:moveTo>
                  <a:cubicBezTo>
                    <a:pt x="483779" y="226825"/>
                    <a:pt x="507017" y="228797"/>
                    <a:pt x="531061" y="235250"/>
                  </a:cubicBezTo>
                  <a:lnTo>
                    <a:pt x="526755" y="248157"/>
                  </a:lnTo>
                  <a:cubicBezTo>
                    <a:pt x="437754" y="223777"/>
                    <a:pt x="355930" y="268235"/>
                    <a:pt x="355930" y="269669"/>
                  </a:cubicBezTo>
                  <a:lnTo>
                    <a:pt x="348753" y="256762"/>
                  </a:lnTo>
                  <a:cubicBezTo>
                    <a:pt x="350906" y="255687"/>
                    <a:pt x="398278" y="229603"/>
                    <a:pt x="462404" y="227519"/>
                  </a:cubicBezTo>
                  <a:close/>
                  <a:moveTo>
                    <a:pt x="149121" y="225909"/>
                  </a:moveTo>
                  <a:cubicBezTo>
                    <a:pt x="213247" y="227993"/>
                    <a:pt x="260619" y="254077"/>
                    <a:pt x="262772" y="255152"/>
                  </a:cubicBezTo>
                  <a:lnTo>
                    <a:pt x="255595" y="268059"/>
                  </a:lnTo>
                  <a:cubicBezTo>
                    <a:pt x="255595" y="266625"/>
                    <a:pt x="173771" y="223601"/>
                    <a:pt x="84770" y="246547"/>
                  </a:cubicBezTo>
                  <a:lnTo>
                    <a:pt x="80464" y="233640"/>
                  </a:lnTo>
                  <a:cubicBezTo>
                    <a:pt x="104509" y="227186"/>
                    <a:pt x="127746" y="225215"/>
                    <a:pt x="149121" y="225909"/>
                  </a:cubicBezTo>
                  <a:close/>
                  <a:moveTo>
                    <a:pt x="462404" y="189417"/>
                  </a:moveTo>
                  <a:cubicBezTo>
                    <a:pt x="483779" y="188636"/>
                    <a:pt x="507017" y="190423"/>
                    <a:pt x="531061" y="196500"/>
                  </a:cubicBezTo>
                  <a:lnTo>
                    <a:pt x="526755" y="210798"/>
                  </a:lnTo>
                  <a:cubicBezTo>
                    <a:pt x="437754" y="186491"/>
                    <a:pt x="355930" y="230816"/>
                    <a:pt x="355930" y="230816"/>
                  </a:cubicBezTo>
                  <a:lnTo>
                    <a:pt x="348753" y="219377"/>
                  </a:lnTo>
                  <a:cubicBezTo>
                    <a:pt x="350906" y="217232"/>
                    <a:pt x="398278" y="191763"/>
                    <a:pt x="462404" y="189417"/>
                  </a:cubicBezTo>
                  <a:close/>
                  <a:moveTo>
                    <a:pt x="149121" y="188683"/>
                  </a:moveTo>
                  <a:cubicBezTo>
                    <a:pt x="213247" y="190769"/>
                    <a:pt x="260619" y="216876"/>
                    <a:pt x="262772" y="217952"/>
                  </a:cubicBezTo>
                  <a:lnTo>
                    <a:pt x="255595" y="229436"/>
                  </a:lnTo>
                  <a:cubicBezTo>
                    <a:pt x="255595" y="229436"/>
                    <a:pt x="173771" y="184937"/>
                    <a:pt x="84770" y="209340"/>
                  </a:cubicBezTo>
                  <a:lnTo>
                    <a:pt x="80464" y="196421"/>
                  </a:lnTo>
                  <a:cubicBezTo>
                    <a:pt x="104509" y="189962"/>
                    <a:pt x="127746" y="187988"/>
                    <a:pt x="149121" y="188683"/>
                  </a:cubicBezTo>
                  <a:close/>
                  <a:moveTo>
                    <a:pt x="462404" y="148664"/>
                  </a:moveTo>
                  <a:cubicBezTo>
                    <a:pt x="483779" y="147970"/>
                    <a:pt x="507017" y="149942"/>
                    <a:pt x="531061" y="156395"/>
                  </a:cubicBezTo>
                  <a:lnTo>
                    <a:pt x="526755" y="169302"/>
                  </a:lnTo>
                  <a:cubicBezTo>
                    <a:pt x="437754" y="146356"/>
                    <a:pt x="355930" y="189380"/>
                    <a:pt x="355930" y="190814"/>
                  </a:cubicBezTo>
                  <a:lnTo>
                    <a:pt x="348753" y="177907"/>
                  </a:lnTo>
                  <a:cubicBezTo>
                    <a:pt x="350906" y="176832"/>
                    <a:pt x="398278" y="150748"/>
                    <a:pt x="462404" y="148664"/>
                  </a:cubicBezTo>
                  <a:close/>
                  <a:moveTo>
                    <a:pt x="149121" y="147806"/>
                  </a:moveTo>
                  <a:cubicBezTo>
                    <a:pt x="213247" y="150152"/>
                    <a:pt x="260619" y="175621"/>
                    <a:pt x="262772" y="177766"/>
                  </a:cubicBezTo>
                  <a:lnTo>
                    <a:pt x="255595" y="189205"/>
                  </a:lnTo>
                  <a:cubicBezTo>
                    <a:pt x="255595" y="189205"/>
                    <a:pt x="173771" y="144880"/>
                    <a:pt x="84770" y="169187"/>
                  </a:cubicBezTo>
                  <a:lnTo>
                    <a:pt x="80464" y="154889"/>
                  </a:lnTo>
                  <a:cubicBezTo>
                    <a:pt x="104509" y="148812"/>
                    <a:pt x="127746" y="147025"/>
                    <a:pt x="149121" y="147806"/>
                  </a:cubicBezTo>
                  <a:close/>
                  <a:moveTo>
                    <a:pt x="462404" y="111421"/>
                  </a:moveTo>
                  <a:cubicBezTo>
                    <a:pt x="483779" y="110727"/>
                    <a:pt x="507017" y="112699"/>
                    <a:pt x="531061" y="119152"/>
                  </a:cubicBezTo>
                  <a:lnTo>
                    <a:pt x="526755" y="132059"/>
                  </a:lnTo>
                  <a:cubicBezTo>
                    <a:pt x="437754" y="109113"/>
                    <a:pt x="355930" y="153571"/>
                    <a:pt x="355930" y="153571"/>
                  </a:cubicBezTo>
                  <a:lnTo>
                    <a:pt x="348753" y="140664"/>
                  </a:lnTo>
                  <a:cubicBezTo>
                    <a:pt x="350906" y="139589"/>
                    <a:pt x="398278" y="113505"/>
                    <a:pt x="462404" y="111421"/>
                  </a:cubicBezTo>
                  <a:close/>
                  <a:moveTo>
                    <a:pt x="149121" y="110563"/>
                  </a:moveTo>
                  <a:cubicBezTo>
                    <a:pt x="213247" y="112909"/>
                    <a:pt x="260619" y="138378"/>
                    <a:pt x="262772" y="140523"/>
                  </a:cubicBezTo>
                  <a:lnTo>
                    <a:pt x="255595" y="151962"/>
                  </a:lnTo>
                  <a:cubicBezTo>
                    <a:pt x="255595" y="151962"/>
                    <a:pt x="173771" y="107637"/>
                    <a:pt x="84770" y="131944"/>
                  </a:cubicBezTo>
                  <a:lnTo>
                    <a:pt x="80464" y="117646"/>
                  </a:lnTo>
                  <a:cubicBezTo>
                    <a:pt x="104509" y="111569"/>
                    <a:pt x="127746" y="109782"/>
                    <a:pt x="149121" y="110563"/>
                  </a:cubicBezTo>
                  <a:close/>
                  <a:moveTo>
                    <a:pt x="462404" y="71777"/>
                  </a:moveTo>
                  <a:cubicBezTo>
                    <a:pt x="483779" y="70992"/>
                    <a:pt x="507017" y="72787"/>
                    <a:pt x="531061" y="78887"/>
                  </a:cubicBezTo>
                  <a:lnTo>
                    <a:pt x="526755" y="93242"/>
                  </a:lnTo>
                  <a:cubicBezTo>
                    <a:pt x="437754" y="68839"/>
                    <a:pt x="355930" y="113338"/>
                    <a:pt x="355930" y="113338"/>
                  </a:cubicBezTo>
                  <a:lnTo>
                    <a:pt x="348753" y="101854"/>
                  </a:lnTo>
                  <a:cubicBezTo>
                    <a:pt x="350906" y="99702"/>
                    <a:pt x="398278" y="74133"/>
                    <a:pt x="462404" y="71777"/>
                  </a:cubicBezTo>
                  <a:close/>
                  <a:moveTo>
                    <a:pt x="149121" y="71189"/>
                  </a:moveTo>
                  <a:cubicBezTo>
                    <a:pt x="213247" y="73273"/>
                    <a:pt x="260619" y="99357"/>
                    <a:pt x="262772" y="100432"/>
                  </a:cubicBezTo>
                  <a:lnTo>
                    <a:pt x="255595" y="113339"/>
                  </a:lnTo>
                  <a:cubicBezTo>
                    <a:pt x="255595" y="111905"/>
                    <a:pt x="173771" y="67447"/>
                    <a:pt x="84770" y="91827"/>
                  </a:cubicBezTo>
                  <a:lnTo>
                    <a:pt x="80464" y="78920"/>
                  </a:lnTo>
                  <a:cubicBezTo>
                    <a:pt x="104509" y="72467"/>
                    <a:pt x="127746" y="70495"/>
                    <a:pt x="149121" y="71189"/>
                  </a:cubicBezTo>
                  <a:close/>
                  <a:moveTo>
                    <a:pt x="466443" y="17203"/>
                  </a:moveTo>
                  <a:cubicBezTo>
                    <a:pt x="407599" y="17203"/>
                    <a:pt x="357367" y="34405"/>
                    <a:pt x="317181" y="68811"/>
                  </a:cubicBezTo>
                  <a:lnTo>
                    <a:pt x="317181" y="279544"/>
                  </a:lnTo>
                  <a:lnTo>
                    <a:pt x="307135" y="268075"/>
                  </a:lnTo>
                  <a:lnTo>
                    <a:pt x="307135" y="407130"/>
                  </a:lnTo>
                  <a:cubicBezTo>
                    <a:pt x="328663" y="397095"/>
                    <a:pt x="400423" y="368424"/>
                    <a:pt x="477925" y="368424"/>
                  </a:cubicBezTo>
                  <a:cubicBezTo>
                    <a:pt x="508064" y="368424"/>
                    <a:pt x="536768" y="374158"/>
                    <a:pt x="561167" y="382760"/>
                  </a:cubicBezTo>
                  <a:lnTo>
                    <a:pt x="561167" y="31538"/>
                  </a:lnTo>
                  <a:cubicBezTo>
                    <a:pt x="548250" y="27238"/>
                    <a:pt x="510935" y="17203"/>
                    <a:pt x="466443" y="17203"/>
                  </a:cubicBezTo>
                  <a:close/>
                  <a:moveTo>
                    <a:pt x="140651" y="17203"/>
                  </a:moveTo>
                  <a:cubicBezTo>
                    <a:pt x="96159" y="17203"/>
                    <a:pt x="60279" y="27238"/>
                    <a:pt x="45927" y="31538"/>
                  </a:cubicBezTo>
                  <a:lnTo>
                    <a:pt x="45927" y="382760"/>
                  </a:lnTo>
                  <a:cubicBezTo>
                    <a:pt x="68890" y="374158"/>
                    <a:pt x="96159" y="369858"/>
                    <a:pt x="126298" y="369858"/>
                  </a:cubicBezTo>
                  <a:cubicBezTo>
                    <a:pt x="202365" y="369858"/>
                    <a:pt x="278431" y="398529"/>
                    <a:pt x="301394" y="407130"/>
                  </a:cubicBezTo>
                  <a:lnTo>
                    <a:pt x="301394" y="268075"/>
                  </a:lnTo>
                  <a:lnTo>
                    <a:pt x="291348" y="279544"/>
                  </a:lnTo>
                  <a:lnTo>
                    <a:pt x="291348" y="68811"/>
                  </a:lnTo>
                  <a:cubicBezTo>
                    <a:pt x="249726" y="34405"/>
                    <a:pt x="199494" y="17203"/>
                    <a:pt x="140651" y="17203"/>
                  </a:cubicBezTo>
                  <a:close/>
                  <a:moveTo>
                    <a:pt x="140651" y="0"/>
                  </a:moveTo>
                  <a:cubicBezTo>
                    <a:pt x="203800" y="0"/>
                    <a:pt x="259773" y="20070"/>
                    <a:pt x="304264" y="57342"/>
                  </a:cubicBezTo>
                  <a:cubicBezTo>
                    <a:pt x="348756" y="20070"/>
                    <a:pt x="403294" y="0"/>
                    <a:pt x="466443" y="0"/>
                  </a:cubicBezTo>
                  <a:cubicBezTo>
                    <a:pt x="526722" y="0"/>
                    <a:pt x="571213" y="17203"/>
                    <a:pt x="572649" y="18636"/>
                  </a:cubicBezTo>
                  <a:lnTo>
                    <a:pt x="578389" y="20070"/>
                  </a:lnTo>
                  <a:lnTo>
                    <a:pt x="578389" y="57342"/>
                  </a:lnTo>
                  <a:cubicBezTo>
                    <a:pt x="592742" y="61643"/>
                    <a:pt x="602788" y="65944"/>
                    <a:pt x="602788" y="74545"/>
                  </a:cubicBezTo>
                  <a:lnTo>
                    <a:pt x="602788" y="435801"/>
                  </a:lnTo>
                  <a:lnTo>
                    <a:pt x="341580" y="435801"/>
                  </a:lnTo>
                  <a:cubicBezTo>
                    <a:pt x="332969" y="444403"/>
                    <a:pt x="320052" y="450137"/>
                    <a:pt x="304264" y="450137"/>
                  </a:cubicBezTo>
                  <a:cubicBezTo>
                    <a:pt x="289912" y="450137"/>
                    <a:pt x="275560" y="444403"/>
                    <a:pt x="266949" y="435801"/>
                  </a:cubicBezTo>
                  <a:lnTo>
                    <a:pt x="0" y="435801"/>
                  </a:lnTo>
                  <a:lnTo>
                    <a:pt x="0" y="74545"/>
                  </a:lnTo>
                  <a:cubicBezTo>
                    <a:pt x="0" y="64510"/>
                    <a:pt x="11482" y="58776"/>
                    <a:pt x="28704" y="55909"/>
                  </a:cubicBezTo>
                  <a:lnTo>
                    <a:pt x="28704" y="20070"/>
                  </a:lnTo>
                  <a:lnTo>
                    <a:pt x="34445" y="18636"/>
                  </a:lnTo>
                  <a:cubicBezTo>
                    <a:pt x="35880" y="17203"/>
                    <a:pt x="81807" y="0"/>
                    <a:pt x="1406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2400">
                <a:solidFill>
                  <a:srgbClr val="FFFFFF"/>
                </a:solidFill>
                <a:latin typeface="Arial Black" panose="020B0604020202020204"/>
                <a:ea typeface="微軟正黑體"/>
                <a:cs typeface="+mn-ea"/>
                <a:sym typeface="+mn-lt"/>
              </a:endParaRPr>
            </a:p>
          </p:txBody>
        </p:sp>
      </p:grpSp>
      <p:grpSp>
        <p:nvGrpSpPr>
          <p:cNvPr id="3" name="群組 2">
            <a:extLst>
              <a:ext uri="{FF2B5EF4-FFF2-40B4-BE49-F238E27FC236}">
                <a16:creationId xmlns:a16="http://schemas.microsoft.com/office/drawing/2014/main" id="{66297FC1-3562-458C-971B-DD6C94C911D4}"/>
              </a:ext>
            </a:extLst>
          </p:cNvPr>
          <p:cNvGrpSpPr/>
          <p:nvPr/>
        </p:nvGrpSpPr>
        <p:grpSpPr>
          <a:xfrm>
            <a:off x="7544533" y="-234968"/>
            <a:ext cx="2749362" cy="3103268"/>
            <a:chOff x="7544533" y="-234968"/>
            <a:chExt cx="2749362" cy="3103268"/>
          </a:xfrm>
        </p:grpSpPr>
        <p:grpSp>
          <p:nvGrpSpPr>
            <p:cNvPr id="56" name="Google Shape;645;p42">
              <a:extLst>
                <a:ext uri="{FF2B5EF4-FFF2-40B4-BE49-F238E27FC236}">
                  <a16:creationId xmlns:a16="http://schemas.microsoft.com/office/drawing/2014/main" id="{22FB95B2-2579-448F-8953-D949AD3BA44C}"/>
                </a:ext>
              </a:extLst>
            </p:cNvPr>
            <p:cNvGrpSpPr/>
            <p:nvPr/>
          </p:nvGrpSpPr>
          <p:grpSpPr>
            <a:xfrm rot="18812606">
              <a:off x="7367580" y="-58015"/>
              <a:ext cx="3103268" cy="2749362"/>
              <a:chOff x="1399025" y="2076850"/>
              <a:chExt cx="943725" cy="836100"/>
            </a:xfrm>
          </p:grpSpPr>
          <p:sp>
            <p:nvSpPr>
              <p:cNvPr id="59" name="Google Shape;646;p42">
                <a:extLst>
                  <a:ext uri="{FF2B5EF4-FFF2-40B4-BE49-F238E27FC236}">
                    <a16:creationId xmlns:a16="http://schemas.microsoft.com/office/drawing/2014/main" id="{EDC99247-9665-48EA-BBFB-DBB2A5D0A245}"/>
                  </a:ext>
                </a:extLst>
              </p:cNvPr>
              <p:cNvSpPr/>
              <p:nvPr/>
            </p:nvSpPr>
            <p:spPr>
              <a:xfrm>
                <a:off x="1415050" y="2076850"/>
                <a:ext cx="927700" cy="836100"/>
              </a:xfrm>
              <a:custGeom>
                <a:avLst/>
                <a:gdLst/>
                <a:ahLst/>
                <a:cxnLst/>
                <a:rect l="l" t="t" r="r" b="b"/>
                <a:pathLst>
                  <a:path w="37108" h="33444" extrusionOk="0">
                    <a:moveTo>
                      <a:pt x="10840" y="1"/>
                    </a:moveTo>
                    <a:cubicBezTo>
                      <a:pt x="10782" y="1"/>
                      <a:pt x="10723" y="7"/>
                      <a:pt x="10665" y="20"/>
                    </a:cubicBezTo>
                    <a:lnTo>
                      <a:pt x="9858" y="200"/>
                    </a:lnTo>
                    <a:lnTo>
                      <a:pt x="9929" y="1064"/>
                    </a:lnTo>
                    <a:lnTo>
                      <a:pt x="0" y="17920"/>
                    </a:lnTo>
                    <a:lnTo>
                      <a:pt x="9635" y="23529"/>
                    </a:lnTo>
                    <a:lnTo>
                      <a:pt x="10511" y="29352"/>
                    </a:lnTo>
                    <a:lnTo>
                      <a:pt x="10787" y="30590"/>
                    </a:lnTo>
                    <a:lnTo>
                      <a:pt x="11502" y="30590"/>
                    </a:lnTo>
                    <a:cubicBezTo>
                      <a:pt x="11603" y="30590"/>
                      <a:pt x="11702" y="30571"/>
                      <a:pt x="11796" y="30535"/>
                    </a:cubicBezTo>
                    <a:lnTo>
                      <a:pt x="17685" y="28214"/>
                    </a:lnTo>
                    <a:lnTo>
                      <a:pt x="25990" y="33444"/>
                    </a:lnTo>
                    <a:lnTo>
                      <a:pt x="26843" y="33294"/>
                    </a:lnTo>
                    <a:cubicBezTo>
                      <a:pt x="27076" y="33253"/>
                      <a:pt x="27280" y="33112"/>
                      <a:pt x="27399" y="32907"/>
                    </a:cubicBezTo>
                    <a:lnTo>
                      <a:pt x="36887" y="16622"/>
                    </a:lnTo>
                    <a:cubicBezTo>
                      <a:pt x="37108" y="16244"/>
                      <a:pt x="36985" y="15758"/>
                      <a:pt x="36610" y="15531"/>
                    </a:cubicBezTo>
                    <a:lnTo>
                      <a:pt x="11257" y="117"/>
                    </a:lnTo>
                    <a:cubicBezTo>
                      <a:pt x="11131" y="40"/>
                      <a:pt x="10986" y="1"/>
                      <a:pt x="1084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2" name="Google Shape;647;p42">
                <a:extLst>
                  <a:ext uri="{FF2B5EF4-FFF2-40B4-BE49-F238E27FC236}">
                    <a16:creationId xmlns:a16="http://schemas.microsoft.com/office/drawing/2014/main" id="{1DFA2F37-FCAA-4FFF-B842-0C30BB34F4E3}"/>
                  </a:ext>
                </a:extLst>
              </p:cNvPr>
              <p:cNvSpPr/>
              <p:nvPr/>
            </p:nvSpPr>
            <p:spPr>
              <a:xfrm>
                <a:off x="1399025" y="2080575"/>
                <a:ext cx="921075" cy="832375"/>
              </a:xfrm>
              <a:custGeom>
                <a:avLst/>
                <a:gdLst/>
                <a:ahLst/>
                <a:cxnLst/>
                <a:rect l="l" t="t" r="r" b="b"/>
                <a:pathLst>
                  <a:path w="36843" h="33295" extrusionOk="0">
                    <a:moveTo>
                      <a:pt x="10808" y="1"/>
                    </a:moveTo>
                    <a:cubicBezTo>
                      <a:pt x="10469" y="1"/>
                      <a:pt x="10139" y="175"/>
                      <a:pt x="9955" y="488"/>
                    </a:cubicBezTo>
                    <a:lnTo>
                      <a:pt x="278" y="16915"/>
                    </a:lnTo>
                    <a:cubicBezTo>
                      <a:pt x="0" y="17387"/>
                      <a:pt x="158" y="17996"/>
                      <a:pt x="632" y="18271"/>
                    </a:cubicBezTo>
                    <a:lnTo>
                      <a:pt x="8998" y="23142"/>
                    </a:lnTo>
                    <a:cubicBezTo>
                      <a:pt x="9257" y="23293"/>
                      <a:pt x="9433" y="23553"/>
                      <a:pt x="9478" y="23849"/>
                    </a:cubicBezTo>
                    <a:lnTo>
                      <a:pt x="10344" y="29602"/>
                    </a:lnTo>
                    <a:cubicBezTo>
                      <a:pt x="10419" y="30103"/>
                      <a:pt x="10850" y="30445"/>
                      <a:pt x="11321" y="30445"/>
                    </a:cubicBezTo>
                    <a:cubicBezTo>
                      <a:pt x="11443" y="30445"/>
                      <a:pt x="11567" y="30422"/>
                      <a:pt x="11689" y="30373"/>
                    </a:cubicBezTo>
                    <a:lnTo>
                      <a:pt x="17001" y="28250"/>
                    </a:lnTo>
                    <a:cubicBezTo>
                      <a:pt x="17119" y="28202"/>
                      <a:pt x="17243" y="28179"/>
                      <a:pt x="17367" y="28179"/>
                    </a:cubicBezTo>
                    <a:cubicBezTo>
                      <a:pt x="17546" y="28179"/>
                      <a:pt x="17724" y="28227"/>
                      <a:pt x="17881" y="28322"/>
                    </a:cubicBezTo>
                    <a:lnTo>
                      <a:pt x="25834" y="33151"/>
                    </a:lnTo>
                    <a:cubicBezTo>
                      <a:pt x="25995" y="33249"/>
                      <a:pt x="26172" y="33295"/>
                      <a:pt x="26347" y="33295"/>
                    </a:cubicBezTo>
                    <a:cubicBezTo>
                      <a:pt x="26687" y="33295"/>
                      <a:pt x="27020" y="33119"/>
                      <a:pt x="27203" y="32802"/>
                    </a:cubicBezTo>
                    <a:lnTo>
                      <a:pt x="36572" y="16630"/>
                    </a:lnTo>
                    <a:cubicBezTo>
                      <a:pt x="36842" y="16163"/>
                      <a:pt x="36690" y="15568"/>
                      <a:pt x="36231" y="15288"/>
                    </a:cubicBezTo>
                    <a:lnTo>
                      <a:pt x="11321" y="145"/>
                    </a:lnTo>
                    <a:cubicBezTo>
                      <a:pt x="11160" y="47"/>
                      <a:pt x="10983" y="1"/>
                      <a:pt x="10808"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2" name="文字方塊 1">
              <a:extLst>
                <a:ext uri="{FF2B5EF4-FFF2-40B4-BE49-F238E27FC236}">
                  <a16:creationId xmlns:a16="http://schemas.microsoft.com/office/drawing/2014/main" id="{21EA19C9-B979-494A-9BB1-84E81B54E68E}"/>
                </a:ext>
              </a:extLst>
            </p:cNvPr>
            <p:cNvSpPr txBox="1"/>
            <p:nvPr/>
          </p:nvSpPr>
          <p:spPr>
            <a:xfrm rot="20695542">
              <a:off x="7811962" y="962359"/>
              <a:ext cx="2236510" cy="830997"/>
            </a:xfrm>
            <a:prstGeom prst="rect">
              <a:avLst/>
            </a:prstGeom>
            <a:noFill/>
          </p:spPr>
          <p:txBody>
            <a:bodyPr wrap="none" rtlCol="0">
              <a:spAutoFit/>
            </a:bodyPr>
            <a:lstStyle/>
            <a:p>
              <a:r>
                <a:rPr lang="en-US" altLang="zh-TW" sz="4800" b="1" dirty="0">
                  <a:solidFill>
                    <a:schemeClr val="accent2"/>
                  </a:solidFill>
                </a:rPr>
                <a:t>3</a:t>
              </a:r>
              <a:r>
                <a:rPr lang="zh-TW" altLang="en-US" sz="4800" b="1" dirty="0">
                  <a:solidFill>
                    <a:schemeClr val="accent2"/>
                  </a:solidFill>
                </a:rPr>
                <a:t>備</a:t>
              </a:r>
              <a:r>
                <a:rPr lang="en-US" altLang="zh-TW" sz="4800" b="1" dirty="0">
                  <a:solidFill>
                    <a:schemeClr val="accent2"/>
                  </a:solidFill>
                </a:rPr>
                <a:t>7</a:t>
              </a:r>
              <a:r>
                <a:rPr lang="zh-TW" altLang="en-US" sz="4800" b="1" dirty="0">
                  <a:solidFill>
                    <a:schemeClr val="accent2"/>
                  </a:solidFill>
                </a:rPr>
                <a:t>不</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22" presetClass="entr" presetSubtype="4"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wipe(down)">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8"/>
                                        </p:tgtEl>
                                      </p:cBhvr>
                                    </p:animEffect>
                                    <p:set>
                                      <p:cBhvr>
                                        <p:cTn id="14" dur="1" fill="hold">
                                          <p:stCondLst>
                                            <p:cond delay="499"/>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968" y="412292"/>
            <a:ext cx="8196337" cy="6033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矩形 3"/>
          <p:cNvSpPr/>
          <p:nvPr/>
        </p:nvSpPr>
        <p:spPr>
          <a:xfrm>
            <a:off x="4349750" y="2722880"/>
            <a:ext cx="663576" cy="31496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Black" panose="020B0604020202020204"/>
              <a:ea typeface="微軟正黑體"/>
              <a:cs typeface="+mn-ea"/>
              <a:sym typeface="+mn-lt"/>
            </a:endParaRPr>
          </a:p>
        </p:txBody>
      </p:sp>
      <p:sp>
        <p:nvSpPr>
          <p:cNvPr id="7" name="矩形 6"/>
          <p:cNvSpPr/>
          <p:nvPr/>
        </p:nvSpPr>
        <p:spPr>
          <a:xfrm>
            <a:off x="6127751" y="2753360"/>
            <a:ext cx="371475" cy="31496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Black" panose="020B0604020202020204"/>
              <a:ea typeface="微軟正黑體"/>
              <a:cs typeface="+mn-ea"/>
              <a:sym typeface="+mn-lt"/>
            </a:endParaRPr>
          </a:p>
        </p:txBody>
      </p:sp>
      <p:sp>
        <p:nvSpPr>
          <p:cNvPr id="9" name="矩形 8"/>
          <p:cNvSpPr/>
          <p:nvPr/>
        </p:nvSpPr>
        <p:spPr>
          <a:xfrm>
            <a:off x="2561233" y="5655943"/>
            <a:ext cx="1425717" cy="26649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Black" panose="020B0604020202020204"/>
              <a:ea typeface="微軟正黑體"/>
              <a:cs typeface="+mn-ea"/>
              <a:sym typeface="+mn-lt"/>
            </a:endParaRPr>
          </a:p>
        </p:txBody>
      </p:sp>
      <p:sp>
        <p:nvSpPr>
          <p:cNvPr id="2" name="文字方塊 1"/>
          <p:cNvSpPr txBox="1"/>
          <p:nvPr/>
        </p:nvSpPr>
        <p:spPr>
          <a:xfrm>
            <a:off x="10018905" y="4782039"/>
            <a:ext cx="1415772" cy="1569660"/>
          </a:xfrm>
          <a:prstGeom prst="rect">
            <a:avLst/>
          </a:prstGeom>
          <a:noFill/>
        </p:spPr>
        <p:txBody>
          <a:bodyPr wrap="none" rtlCol="0">
            <a:spAutoFit/>
          </a:bodyPr>
          <a:lstStyle/>
          <a:p>
            <a:pPr defTabSz="1219170">
              <a:buClr>
                <a:srgbClr val="000000"/>
              </a:buClr>
            </a:pPr>
            <a:r>
              <a:rPr lang="zh-TW" altLang="en-US" sz="4800"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rPr>
              <a:t>隨堂</a:t>
            </a:r>
            <a:endParaRPr lang="en-US" altLang="zh-TW" sz="4800"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endParaRPr>
          </a:p>
          <a:p>
            <a:pPr defTabSz="1219170">
              <a:buClr>
                <a:srgbClr val="000000"/>
              </a:buClr>
            </a:pPr>
            <a:r>
              <a:rPr lang="zh-TW" altLang="en-US" sz="4800"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rPr>
              <a:t>測驗</a:t>
            </a:r>
          </a:p>
        </p:txBody>
      </p:sp>
      <p:sp>
        <p:nvSpPr>
          <p:cNvPr id="13" name="矩形 12">
            <a:extLst>
              <a:ext uri="{FF2B5EF4-FFF2-40B4-BE49-F238E27FC236}">
                <a16:creationId xmlns:a16="http://schemas.microsoft.com/office/drawing/2014/main" id="{296FDA96-889A-420F-95A6-66A3F12E5CB4}"/>
              </a:ext>
            </a:extLst>
          </p:cNvPr>
          <p:cNvSpPr/>
          <p:nvPr/>
        </p:nvSpPr>
        <p:spPr>
          <a:xfrm>
            <a:off x="2561233" y="5275479"/>
            <a:ext cx="2264767" cy="29823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Black" panose="020B0604020202020204"/>
              <a:ea typeface="微軟正黑體"/>
              <a:cs typeface="+mn-ea"/>
              <a:sym typeface="+mn-lt"/>
            </a:endParaRPr>
          </a:p>
        </p:txBody>
      </p:sp>
      <p:grpSp>
        <p:nvGrpSpPr>
          <p:cNvPr id="17" name="群組 16">
            <a:extLst>
              <a:ext uri="{FF2B5EF4-FFF2-40B4-BE49-F238E27FC236}">
                <a16:creationId xmlns:a16="http://schemas.microsoft.com/office/drawing/2014/main" id="{27FE4BCB-565A-4FA4-B099-817D121D85F2}"/>
              </a:ext>
            </a:extLst>
          </p:cNvPr>
          <p:cNvGrpSpPr/>
          <p:nvPr/>
        </p:nvGrpSpPr>
        <p:grpSpPr>
          <a:xfrm>
            <a:off x="5913377" y="1690343"/>
            <a:ext cx="800220" cy="1092861"/>
            <a:chOff x="5913377" y="1690343"/>
            <a:chExt cx="800220" cy="1092861"/>
          </a:xfrm>
        </p:grpSpPr>
        <p:sp>
          <p:nvSpPr>
            <p:cNvPr id="10" name="文字方塊 9">
              <a:extLst>
                <a:ext uri="{FF2B5EF4-FFF2-40B4-BE49-F238E27FC236}">
                  <a16:creationId xmlns:a16="http://schemas.microsoft.com/office/drawing/2014/main" id="{9F2C2BC2-8751-45E4-B567-A21C35504E2F}"/>
                </a:ext>
              </a:extLst>
            </p:cNvPr>
            <p:cNvSpPr txBox="1"/>
            <p:nvPr/>
          </p:nvSpPr>
          <p:spPr>
            <a:xfrm>
              <a:off x="5913378" y="1690343"/>
              <a:ext cx="800219" cy="461665"/>
            </a:xfrm>
            <a:prstGeom prst="rect">
              <a:avLst/>
            </a:prstGeom>
            <a:solidFill>
              <a:schemeClr val="accent4">
                <a:lumMod val="20000"/>
                <a:lumOff val="80000"/>
              </a:schemeClr>
            </a:solidFill>
          </p:spPr>
          <p:txBody>
            <a:bodyPr wrap="none" rtlCol="0">
              <a:spAutoFit/>
            </a:bodyPr>
            <a:lstStyle/>
            <a:p>
              <a:r>
                <a:rPr lang="en-US" altLang="zh-TW" sz="2400" dirty="0"/>
                <a:t>168</a:t>
              </a:r>
              <a:endParaRPr lang="zh-TW" altLang="en-US" sz="2400" dirty="0"/>
            </a:p>
          </p:txBody>
        </p:sp>
        <p:sp>
          <p:nvSpPr>
            <p:cNvPr id="14" name="梯形 13">
              <a:extLst>
                <a:ext uri="{FF2B5EF4-FFF2-40B4-BE49-F238E27FC236}">
                  <a16:creationId xmlns:a16="http://schemas.microsoft.com/office/drawing/2014/main" id="{0D8D8577-8643-4DE4-B408-B5B333C35541}"/>
                </a:ext>
              </a:extLst>
            </p:cNvPr>
            <p:cNvSpPr/>
            <p:nvPr/>
          </p:nvSpPr>
          <p:spPr>
            <a:xfrm rot="10800000">
              <a:off x="5913377" y="2152007"/>
              <a:ext cx="800218" cy="631197"/>
            </a:xfrm>
            <a:prstGeom prst="trapezoid">
              <a:avLst>
                <a:gd name="adj" fmla="val 35414"/>
              </a:avLst>
            </a:prstGeom>
            <a:gradFill>
              <a:gsLst>
                <a:gs pos="0">
                  <a:srgbClr val="FAF0E0">
                    <a:alpha val="47000"/>
                  </a:srgbClr>
                </a:gs>
                <a:gs pos="100000">
                  <a:srgbClr val="FFC000"/>
                </a:gs>
              </a:gsLst>
              <a:lin ang="16800000" scaled="0"/>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endParaRPr lang="zh-TW" altLang="en-US"/>
            </a:p>
          </p:txBody>
        </p:sp>
      </p:grpSp>
      <p:grpSp>
        <p:nvGrpSpPr>
          <p:cNvPr id="16" name="群組 15">
            <a:extLst>
              <a:ext uri="{FF2B5EF4-FFF2-40B4-BE49-F238E27FC236}">
                <a16:creationId xmlns:a16="http://schemas.microsoft.com/office/drawing/2014/main" id="{CA6FDF93-C2EB-4F39-9E00-BCDCE2071787}"/>
              </a:ext>
            </a:extLst>
          </p:cNvPr>
          <p:cNvGrpSpPr/>
          <p:nvPr/>
        </p:nvGrpSpPr>
        <p:grpSpPr>
          <a:xfrm>
            <a:off x="3986950" y="1582522"/>
            <a:ext cx="1357261" cy="1140358"/>
            <a:chOff x="3986950" y="1582522"/>
            <a:chExt cx="1357261" cy="1140358"/>
          </a:xfrm>
        </p:grpSpPr>
        <p:sp>
          <p:nvSpPr>
            <p:cNvPr id="3" name="文字方塊 2">
              <a:extLst>
                <a:ext uri="{FF2B5EF4-FFF2-40B4-BE49-F238E27FC236}">
                  <a16:creationId xmlns:a16="http://schemas.microsoft.com/office/drawing/2014/main" id="{EB23E417-3B6D-489C-B1F9-A8B78F2CD8D3}"/>
                </a:ext>
              </a:extLst>
            </p:cNvPr>
            <p:cNvSpPr txBox="1"/>
            <p:nvPr/>
          </p:nvSpPr>
          <p:spPr>
            <a:xfrm>
              <a:off x="3986950" y="1582522"/>
              <a:ext cx="1350107" cy="461665"/>
            </a:xfrm>
            <a:prstGeom prst="rect">
              <a:avLst/>
            </a:prstGeom>
            <a:solidFill>
              <a:schemeClr val="accent4">
                <a:lumMod val="20000"/>
                <a:lumOff val="80000"/>
              </a:schemeClr>
            </a:solidFill>
          </p:spPr>
          <p:txBody>
            <a:bodyPr wrap="square" rtlCol="0">
              <a:spAutoFit/>
            </a:bodyPr>
            <a:lstStyle/>
            <a:p>
              <a:r>
                <a:rPr lang="en-US" altLang="zh-TW" sz="2400" b="0" i="0" dirty="0">
                  <a:solidFill>
                    <a:srgbClr val="202124"/>
                  </a:solidFill>
                  <a:effectLst/>
                  <a:latin typeface="Arial Black" panose="020B0A04020102020204" pitchFamily="34" charset="0"/>
                </a:rPr>
                <a:t>25,250</a:t>
              </a:r>
              <a:endParaRPr lang="zh-TW" altLang="en-US" sz="2400" dirty="0">
                <a:latin typeface="Arial Black" panose="020B0A04020102020204" pitchFamily="34" charset="0"/>
              </a:endParaRPr>
            </a:p>
          </p:txBody>
        </p:sp>
        <p:sp>
          <p:nvSpPr>
            <p:cNvPr id="15" name="梯形 14">
              <a:extLst>
                <a:ext uri="{FF2B5EF4-FFF2-40B4-BE49-F238E27FC236}">
                  <a16:creationId xmlns:a16="http://schemas.microsoft.com/office/drawing/2014/main" id="{B7F5DE68-DAFD-4ABD-AB37-F137A8EADAD6}"/>
                </a:ext>
              </a:extLst>
            </p:cNvPr>
            <p:cNvSpPr/>
            <p:nvPr/>
          </p:nvSpPr>
          <p:spPr>
            <a:xfrm rot="10800000">
              <a:off x="4018865" y="2031926"/>
              <a:ext cx="1325346" cy="690954"/>
            </a:xfrm>
            <a:prstGeom prst="trapezoid">
              <a:avLst>
                <a:gd name="adj" fmla="val 46838"/>
              </a:avLst>
            </a:prstGeom>
            <a:gradFill>
              <a:gsLst>
                <a:gs pos="0">
                  <a:srgbClr val="FAF0E0">
                    <a:alpha val="47000"/>
                  </a:srgbClr>
                </a:gs>
                <a:gs pos="100000">
                  <a:srgbClr val="FFC000"/>
                </a:gs>
              </a:gsLst>
              <a:lin ang="16800000" scaled="0"/>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grpSp>
      <p:grpSp>
        <p:nvGrpSpPr>
          <p:cNvPr id="24" name="群組 23">
            <a:extLst>
              <a:ext uri="{FF2B5EF4-FFF2-40B4-BE49-F238E27FC236}">
                <a16:creationId xmlns:a16="http://schemas.microsoft.com/office/drawing/2014/main" id="{C97E10E9-783E-401C-AFCB-2B86EAD1FE8A}"/>
              </a:ext>
            </a:extLst>
          </p:cNvPr>
          <p:cNvGrpSpPr/>
          <p:nvPr/>
        </p:nvGrpSpPr>
        <p:grpSpPr>
          <a:xfrm>
            <a:off x="3678332" y="4360269"/>
            <a:ext cx="5478973" cy="923431"/>
            <a:chOff x="3678332" y="4360269"/>
            <a:chExt cx="5478973" cy="923431"/>
          </a:xfrm>
        </p:grpSpPr>
        <p:sp>
          <p:nvSpPr>
            <p:cNvPr id="18" name="梯形 17">
              <a:extLst>
                <a:ext uri="{FF2B5EF4-FFF2-40B4-BE49-F238E27FC236}">
                  <a16:creationId xmlns:a16="http://schemas.microsoft.com/office/drawing/2014/main" id="{8C7F0623-FF90-48D9-99C2-6FFAA0E3387D}"/>
                </a:ext>
              </a:extLst>
            </p:cNvPr>
            <p:cNvSpPr/>
            <p:nvPr/>
          </p:nvSpPr>
          <p:spPr>
            <a:xfrm rot="14038759">
              <a:off x="4162630" y="4222006"/>
              <a:ext cx="577396" cy="1545992"/>
            </a:xfrm>
            <a:prstGeom prst="trapezoid">
              <a:avLst>
                <a:gd name="adj" fmla="val 39970"/>
              </a:avLst>
            </a:prstGeom>
            <a:gradFill>
              <a:gsLst>
                <a:gs pos="22000">
                  <a:srgbClr val="FAF0E0">
                    <a:alpha val="68000"/>
                  </a:srgbClr>
                </a:gs>
                <a:gs pos="69000">
                  <a:srgbClr val="FFC000"/>
                </a:gs>
              </a:gsLst>
              <a:lin ang="16800000" scaled="0"/>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22" name="文字方塊 21">
              <a:extLst>
                <a:ext uri="{FF2B5EF4-FFF2-40B4-BE49-F238E27FC236}">
                  <a16:creationId xmlns:a16="http://schemas.microsoft.com/office/drawing/2014/main" id="{FFFA0BDC-46DD-4DC9-B3E9-3A182C02251D}"/>
                </a:ext>
              </a:extLst>
            </p:cNvPr>
            <p:cNvSpPr txBox="1"/>
            <p:nvPr/>
          </p:nvSpPr>
          <p:spPr>
            <a:xfrm>
              <a:off x="4825898" y="4360269"/>
              <a:ext cx="4331407" cy="523220"/>
            </a:xfrm>
            <a:prstGeom prst="rect">
              <a:avLst/>
            </a:prstGeom>
            <a:solidFill>
              <a:schemeClr val="accent4">
                <a:lumMod val="20000"/>
                <a:lumOff val="80000"/>
              </a:schemeClr>
            </a:solidFill>
          </p:spPr>
          <p:txBody>
            <a:bodyPr wrap="square" rtlCol="0">
              <a:spAutoFit/>
            </a:bodyPr>
            <a:lstStyle/>
            <a:p>
              <a:r>
                <a:rPr lang="zh-TW" altLang="en-US" sz="2700" b="1" dirty="0"/>
                <a:t>勞工保險和就業保險都要保</a:t>
              </a:r>
            </a:p>
          </p:txBody>
        </p:sp>
      </p:grpSp>
      <p:grpSp>
        <p:nvGrpSpPr>
          <p:cNvPr id="25" name="群組 24">
            <a:extLst>
              <a:ext uri="{FF2B5EF4-FFF2-40B4-BE49-F238E27FC236}">
                <a16:creationId xmlns:a16="http://schemas.microsoft.com/office/drawing/2014/main" id="{DA582381-437E-4357-915C-7CF3F7A116AF}"/>
              </a:ext>
            </a:extLst>
          </p:cNvPr>
          <p:cNvGrpSpPr/>
          <p:nvPr/>
        </p:nvGrpSpPr>
        <p:grpSpPr>
          <a:xfrm>
            <a:off x="3899130" y="5201128"/>
            <a:ext cx="5268905" cy="646578"/>
            <a:chOff x="3899130" y="5201128"/>
            <a:chExt cx="5268905" cy="646578"/>
          </a:xfrm>
        </p:grpSpPr>
        <p:sp>
          <p:nvSpPr>
            <p:cNvPr id="19" name="梯形 18">
              <a:extLst>
                <a:ext uri="{FF2B5EF4-FFF2-40B4-BE49-F238E27FC236}">
                  <a16:creationId xmlns:a16="http://schemas.microsoft.com/office/drawing/2014/main" id="{F975D415-AE99-498E-9D99-3EC5DF025879}"/>
                </a:ext>
              </a:extLst>
            </p:cNvPr>
            <p:cNvSpPr/>
            <p:nvPr/>
          </p:nvSpPr>
          <p:spPr>
            <a:xfrm rot="15321656">
              <a:off x="4440051" y="4823811"/>
              <a:ext cx="482974" cy="1564816"/>
            </a:xfrm>
            <a:prstGeom prst="trapezoid">
              <a:avLst>
                <a:gd name="adj" fmla="val 24341"/>
              </a:avLst>
            </a:prstGeom>
            <a:gradFill>
              <a:gsLst>
                <a:gs pos="20000">
                  <a:srgbClr val="FAF0E0">
                    <a:alpha val="76000"/>
                  </a:srgbClr>
                </a:gs>
                <a:gs pos="75000">
                  <a:srgbClr val="FFC000"/>
                </a:gs>
              </a:gsLst>
              <a:lin ang="16800000" scaled="0"/>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23" name="文字方塊 22">
              <a:extLst>
                <a:ext uri="{FF2B5EF4-FFF2-40B4-BE49-F238E27FC236}">
                  <a16:creationId xmlns:a16="http://schemas.microsoft.com/office/drawing/2014/main" id="{3683ED27-8843-44C9-A4B6-5337289518A1}"/>
                </a:ext>
              </a:extLst>
            </p:cNvPr>
            <p:cNvSpPr txBox="1"/>
            <p:nvPr/>
          </p:nvSpPr>
          <p:spPr>
            <a:xfrm>
              <a:off x="5153795" y="5201128"/>
              <a:ext cx="4014240" cy="523220"/>
            </a:xfrm>
            <a:prstGeom prst="rect">
              <a:avLst/>
            </a:prstGeom>
            <a:solidFill>
              <a:schemeClr val="accent4">
                <a:lumMod val="20000"/>
                <a:lumOff val="80000"/>
              </a:schemeClr>
            </a:solidFill>
          </p:spPr>
          <p:txBody>
            <a:bodyPr wrap="none" rtlCol="0">
              <a:spAutoFit/>
            </a:bodyPr>
            <a:lstStyle/>
            <a:p>
              <a:r>
                <a:rPr lang="zh-TW" altLang="en-US" sz="2700" b="1" dirty="0"/>
                <a:t>按月提繳</a:t>
              </a:r>
              <a:r>
                <a:rPr lang="en-US" altLang="zh-TW" sz="2700" b="1" dirty="0"/>
                <a:t>6%</a:t>
              </a:r>
              <a:r>
                <a:rPr lang="zh-TW" altLang="en-US" sz="2700" b="1" dirty="0"/>
                <a:t>勞工退休金</a:t>
              </a:r>
            </a:p>
          </p:txBody>
        </p:sp>
      </p:grpSp>
    </p:spTree>
    <p:extLst>
      <p:ext uri="{BB962C8B-B14F-4D97-AF65-F5344CB8AC3E}">
        <p14:creationId xmlns:p14="http://schemas.microsoft.com/office/powerpoint/2010/main" val="15101995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grpSp>
        <p:nvGrpSpPr>
          <p:cNvPr id="692" name="Google Shape;692;p44"/>
          <p:cNvGrpSpPr/>
          <p:nvPr/>
        </p:nvGrpSpPr>
        <p:grpSpPr>
          <a:xfrm>
            <a:off x="10560879" y="2112771"/>
            <a:ext cx="1344543" cy="1455999"/>
            <a:chOff x="3330225" y="2727100"/>
            <a:chExt cx="1565850" cy="1695650"/>
          </a:xfrm>
        </p:grpSpPr>
        <p:sp>
          <p:nvSpPr>
            <p:cNvPr id="693" name="Google Shape;693;p44"/>
            <p:cNvSpPr/>
            <p:nvPr/>
          </p:nvSpPr>
          <p:spPr>
            <a:xfrm>
              <a:off x="3802300" y="2727100"/>
              <a:ext cx="1093775" cy="1695650"/>
            </a:xfrm>
            <a:custGeom>
              <a:avLst/>
              <a:gdLst/>
              <a:ahLst/>
              <a:cxnLst/>
              <a:rect l="l" t="t" r="r" b="b"/>
              <a:pathLst>
                <a:path w="43751" h="67826" extrusionOk="0">
                  <a:moveTo>
                    <a:pt x="4559" y="1"/>
                  </a:moveTo>
                  <a:cubicBezTo>
                    <a:pt x="4500" y="1"/>
                    <a:pt x="4442" y="3"/>
                    <a:pt x="4383" y="8"/>
                  </a:cubicBezTo>
                  <a:lnTo>
                    <a:pt x="1" y="367"/>
                  </a:lnTo>
                  <a:lnTo>
                    <a:pt x="37043" y="39288"/>
                  </a:lnTo>
                  <a:lnTo>
                    <a:pt x="16103" y="67826"/>
                  </a:lnTo>
                  <a:lnTo>
                    <a:pt x="20501" y="67540"/>
                  </a:lnTo>
                  <a:cubicBezTo>
                    <a:pt x="21117" y="67499"/>
                    <a:pt x="21686" y="67197"/>
                    <a:pt x="22066" y="66710"/>
                  </a:cubicBezTo>
                  <a:lnTo>
                    <a:pt x="43078" y="39695"/>
                  </a:lnTo>
                  <a:cubicBezTo>
                    <a:pt x="43750" y="38829"/>
                    <a:pt x="43669" y="37598"/>
                    <a:pt x="42888" y="36830"/>
                  </a:cubicBezTo>
                  <a:lnTo>
                    <a:pt x="6073" y="621"/>
                  </a:lnTo>
                  <a:cubicBezTo>
                    <a:pt x="5667" y="222"/>
                    <a:pt x="5123" y="1"/>
                    <a:pt x="455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94" name="Google Shape;694;p44"/>
            <p:cNvSpPr/>
            <p:nvPr/>
          </p:nvSpPr>
          <p:spPr>
            <a:xfrm>
              <a:off x="3330225" y="2736275"/>
              <a:ext cx="1441600" cy="1686475"/>
            </a:xfrm>
            <a:custGeom>
              <a:avLst/>
              <a:gdLst/>
              <a:ahLst/>
              <a:cxnLst/>
              <a:rect l="l" t="t" r="r" b="b"/>
              <a:pathLst>
                <a:path w="57664" h="67459" extrusionOk="0">
                  <a:moveTo>
                    <a:pt x="18556" y="0"/>
                  </a:moveTo>
                  <a:cubicBezTo>
                    <a:pt x="17739" y="0"/>
                    <a:pt x="16929" y="407"/>
                    <a:pt x="16462" y="1180"/>
                  </a:cubicBezTo>
                  <a:lnTo>
                    <a:pt x="561" y="27532"/>
                  </a:lnTo>
                  <a:cubicBezTo>
                    <a:pt x="0" y="28461"/>
                    <a:pt x="120" y="29648"/>
                    <a:pt x="855" y="30446"/>
                  </a:cubicBezTo>
                  <a:lnTo>
                    <a:pt x="11200" y="41684"/>
                  </a:lnTo>
                  <a:cubicBezTo>
                    <a:pt x="11615" y="42135"/>
                    <a:pt x="11845" y="42726"/>
                    <a:pt x="11845" y="43338"/>
                  </a:cubicBezTo>
                  <a:lnTo>
                    <a:pt x="11845" y="53301"/>
                  </a:lnTo>
                  <a:cubicBezTo>
                    <a:pt x="11845" y="54676"/>
                    <a:pt x="12967" y="55744"/>
                    <a:pt x="14281" y="55744"/>
                  </a:cubicBezTo>
                  <a:cubicBezTo>
                    <a:pt x="14442" y="55744"/>
                    <a:pt x="14606" y="55728"/>
                    <a:pt x="14772" y="55694"/>
                  </a:cubicBezTo>
                  <a:lnTo>
                    <a:pt x="21041" y="54423"/>
                  </a:lnTo>
                  <a:cubicBezTo>
                    <a:pt x="21203" y="54390"/>
                    <a:pt x="21365" y="54374"/>
                    <a:pt x="21526" y="54374"/>
                  </a:cubicBezTo>
                  <a:cubicBezTo>
                    <a:pt x="22209" y="54374"/>
                    <a:pt x="22869" y="54660"/>
                    <a:pt x="23337" y="55177"/>
                  </a:cubicBezTo>
                  <a:lnTo>
                    <a:pt x="33726" y="66656"/>
                  </a:lnTo>
                  <a:cubicBezTo>
                    <a:pt x="34212" y="67193"/>
                    <a:pt x="34874" y="67458"/>
                    <a:pt x="35534" y="67458"/>
                  </a:cubicBezTo>
                  <a:cubicBezTo>
                    <a:pt x="36261" y="67458"/>
                    <a:pt x="36986" y="67137"/>
                    <a:pt x="37472" y="66504"/>
                  </a:cubicBezTo>
                  <a:lnTo>
                    <a:pt x="56924" y="41162"/>
                  </a:lnTo>
                  <a:cubicBezTo>
                    <a:pt x="57664" y="40197"/>
                    <a:pt x="57583" y="38837"/>
                    <a:pt x="56733" y="37968"/>
                  </a:cubicBezTo>
                  <a:lnTo>
                    <a:pt x="20298" y="734"/>
                  </a:lnTo>
                  <a:cubicBezTo>
                    <a:pt x="19813" y="239"/>
                    <a:pt x="19182" y="0"/>
                    <a:pt x="18556" y="0"/>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6" name="矩形 5"/>
          <p:cNvSpPr/>
          <p:nvPr/>
        </p:nvSpPr>
        <p:spPr>
          <a:xfrm>
            <a:off x="6787048" y="6396335"/>
            <a:ext cx="5128422" cy="276999"/>
          </a:xfrm>
          <a:prstGeom prst="rect">
            <a:avLst/>
          </a:prstGeom>
        </p:spPr>
        <p:txBody>
          <a:bodyPr wrap="square">
            <a:spAutoFit/>
          </a:bodyPr>
          <a:lstStyle/>
          <a:p>
            <a:pPr defTabSz="1219170">
              <a:buClr>
                <a:srgbClr val="000000"/>
              </a:buClr>
            </a:pPr>
            <a:r>
              <a:rPr lang="zh-TW" altLang="en-US" sz="1200" kern="0" dirty="0">
                <a:solidFill>
                  <a:schemeClr val="bg1">
                    <a:lumMod val="50000"/>
                  </a:schemeClr>
                </a:solidFill>
                <a:latin typeface="+mn-ea"/>
                <a:cs typeface="+mn-ea"/>
                <a:sym typeface="+mn-lt"/>
              </a:rPr>
              <a:t>經濟日報 </a:t>
            </a:r>
            <a:r>
              <a:rPr lang="en-US" altLang="zh-TW" sz="1200" kern="0" dirty="0">
                <a:solidFill>
                  <a:schemeClr val="bg1">
                    <a:lumMod val="50000"/>
                  </a:schemeClr>
                </a:solidFill>
                <a:latin typeface="+mn-ea"/>
                <a:cs typeface="+mn-ea"/>
                <a:sym typeface="+mn-lt"/>
              </a:rPr>
              <a:t>/ </a:t>
            </a:r>
            <a:r>
              <a:rPr lang="zh-TW" altLang="en-US" sz="1200" kern="0" dirty="0">
                <a:solidFill>
                  <a:schemeClr val="bg1">
                    <a:lumMod val="50000"/>
                  </a:schemeClr>
                </a:solidFill>
                <a:latin typeface="+mn-ea"/>
                <a:cs typeface="+mn-ea"/>
                <a:sym typeface="+mn-lt"/>
              </a:rPr>
              <a:t>記者楊文琪，https://udn.com/news/story/7270/5929536</a:t>
            </a:r>
            <a:endParaRPr lang="en-US" altLang="zh-TW" sz="1200" kern="0" dirty="0">
              <a:solidFill>
                <a:schemeClr val="bg1">
                  <a:lumMod val="50000"/>
                </a:schemeClr>
              </a:solidFill>
              <a:latin typeface="+mn-ea"/>
              <a:cs typeface="+mn-ea"/>
              <a:sym typeface="+mn-lt"/>
            </a:endParaRPr>
          </a:p>
        </p:txBody>
      </p:sp>
      <p:pic>
        <p:nvPicPr>
          <p:cNvPr id="2" name="圖片 1"/>
          <p:cNvPicPr>
            <a:picLocks/>
          </p:cNvPicPr>
          <p:nvPr/>
        </p:nvPicPr>
        <p:blipFill rotWithShape="1">
          <a:blip r:embed="rId3" cstate="hqprint">
            <a:extLst>
              <a:ext uri="{28A0092B-C50C-407E-A947-70E740481C1C}">
                <a14:useLocalDpi xmlns:a14="http://schemas.microsoft.com/office/drawing/2010/main" val="0"/>
              </a:ext>
            </a:extLst>
          </a:blip>
          <a:srcRect l="16667" r="16667"/>
          <a:stretch/>
        </p:blipFill>
        <p:spPr>
          <a:xfrm>
            <a:off x="3732154" y="936533"/>
            <a:ext cx="4727695" cy="4727695"/>
          </a:xfrm>
          <a:prstGeom prst="ellipse">
            <a:avLst/>
          </a:prstGeom>
        </p:spPr>
      </p:pic>
      <p:pic>
        <p:nvPicPr>
          <p:cNvPr id="3" name="圖片 2"/>
          <p:cNvPicPr>
            <a:picLocks/>
          </p:cNvPicPr>
          <p:nvPr/>
        </p:nvPicPr>
        <p:blipFill rotWithShape="1">
          <a:blip r:embed="rId4">
            <a:extLst>
              <a:ext uri="{28A0092B-C50C-407E-A947-70E740481C1C}">
                <a14:useLocalDpi xmlns:a14="http://schemas.microsoft.com/office/drawing/2010/main" val="0"/>
              </a:ext>
            </a:extLst>
          </a:blip>
          <a:srcRect l="20774" t="1789" r="25548" b="17693"/>
          <a:stretch/>
        </p:blipFill>
        <p:spPr>
          <a:xfrm>
            <a:off x="3732154" y="936533"/>
            <a:ext cx="4727695" cy="4727695"/>
          </a:xfrm>
          <a:prstGeom prst="ellipse">
            <a:avLst/>
          </a:prstGeom>
        </p:spPr>
      </p:pic>
      <p:sp>
        <p:nvSpPr>
          <p:cNvPr id="7" name="文字方塊 6">
            <a:extLst>
              <a:ext uri="{FF2B5EF4-FFF2-40B4-BE49-F238E27FC236}">
                <a16:creationId xmlns:a16="http://schemas.microsoft.com/office/drawing/2014/main" id="{572B627F-67AD-4A8A-95E0-8CF7E2B393D8}"/>
              </a:ext>
            </a:extLst>
          </p:cNvPr>
          <p:cNvSpPr txBox="1"/>
          <p:nvPr/>
        </p:nvSpPr>
        <p:spPr>
          <a:xfrm>
            <a:off x="741377" y="1224287"/>
            <a:ext cx="2504977" cy="2062296"/>
          </a:xfrm>
          <a:prstGeom prst="rect">
            <a:avLst/>
          </a:prstGeom>
          <a:noFill/>
        </p:spPr>
        <p:txBody>
          <a:bodyPr wrap="square" rtlCol="0">
            <a:spAutoFit/>
          </a:bodyPr>
          <a:lstStyle/>
          <a:p>
            <a:pPr defTabSz="1219170">
              <a:buClr>
                <a:srgbClr val="000000"/>
              </a:buClr>
            </a:pPr>
            <a:r>
              <a:rPr lang="zh-TW" altLang="en-US" sz="4267" b="1" kern="0" dirty="0">
                <a:solidFill>
                  <a:srgbClr val="000000"/>
                </a:solidFill>
                <a:latin typeface="Arial Black" panose="020B0604020202020204"/>
                <a:ea typeface="微軟正黑體"/>
                <a:cs typeface="+mn-ea"/>
                <a:sym typeface="+mn-lt"/>
              </a:rPr>
              <a:t>總有人黑著眼眶熬著夜</a:t>
            </a:r>
            <a:r>
              <a:rPr lang="en-US" altLang="zh-TW" sz="4267" b="1" kern="0" dirty="0">
                <a:solidFill>
                  <a:srgbClr val="000000"/>
                </a:solidFill>
                <a:latin typeface="Arial Black" panose="020B0604020202020204"/>
                <a:ea typeface="微軟正黑體"/>
                <a:cs typeface="+mn-ea"/>
                <a:sym typeface="+mn-lt"/>
              </a:rPr>
              <a:t>…..</a:t>
            </a:r>
            <a:endParaRPr lang="zh-TW" altLang="en-US" sz="4267" b="1" kern="0" dirty="0">
              <a:solidFill>
                <a:srgbClr val="000000"/>
              </a:solidFill>
              <a:latin typeface="Arial Black" panose="020B0604020202020204"/>
              <a:ea typeface="微軟正黑體"/>
              <a:cs typeface="+mn-ea"/>
              <a:sym typeface="+mn-lt"/>
            </a:endParaRPr>
          </a:p>
        </p:txBody>
      </p:sp>
      <p:sp>
        <p:nvSpPr>
          <p:cNvPr id="8" name="橢圓 7">
            <a:extLst>
              <a:ext uri="{FF2B5EF4-FFF2-40B4-BE49-F238E27FC236}">
                <a16:creationId xmlns:a16="http://schemas.microsoft.com/office/drawing/2014/main" id="{29025CEF-6D55-4B85-A848-F42C8827A8E4}"/>
              </a:ext>
            </a:extLst>
          </p:cNvPr>
          <p:cNvSpPr/>
          <p:nvPr/>
        </p:nvSpPr>
        <p:spPr>
          <a:xfrm>
            <a:off x="3605398" y="809776"/>
            <a:ext cx="4981205" cy="4981205"/>
          </a:xfrm>
          <a:prstGeom prst="ellipse">
            <a:avLst/>
          </a:prstGeom>
          <a:noFill/>
          <a:ln w="57150" cap="flat" cmpd="sng">
            <a:solidFill>
              <a:schemeClr val="accent2"/>
            </a:solid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dirty="0">
              <a:solidFill>
                <a:srgbClr val="000000"/>
              </a:solidFill>
              <a:latin typeface="Arial Black" panose="020B0604020202020204"/>
              <a:ea typeface="微軟正黑體"/>
              <a:cs typeface="+mn-ea"/>
              <a:sym typeface="+mn-lt"/>
            </a:endParaRPr>
          </a:p>
        </p:txBody>
      </p:sp>
      <p:sp>
        <p:nvSpPr>
          <p:cNvPr id="15" name="文字方塊 14">
            <a:extLst>
              <a:ext uri="{FF2B5EF4-FFF2-40B4-BE49-F238E27FC236}">
                <a16:creationId xmlns:a16="http://schemas.microsoft.com/office/drawing/2014/main" id="{C7C6A342-2DAB-49E9-BA26-B033F6B8C373}"/>
              </a:ext>
            </a:extLst>
          </p:cNvPr>
          <p:cNvSpPr txBox="1"/>
          <p:nvPr/>
        </p:nvSpPr>
        <p:spPr>
          <a:xfrm>
            <a:off x="741377" y="1222117"/>
            <a:ext cx="2504977" cy="4032258"/>
          </a:xfrm>
          <a:prstGeom prst="rect">
            <a:avLst/>
          </a:prstGeom>
          <a:noFill/>
        </p:spPr>
        <p:txBody>
          <a:bodyPr wrap="square" rtlCol="0">
            <a:spAutoFit/>
          </a:bodyPr>
          <a:lstStyle/>
          <a:p>
            <a:pPr defTabSz="1219170">
              <a:buClr>
                <a:srgbClr val="000000"/>
              </a:buClr>
            </a:pPr>
            <a:r>
              <a:rPr lang="zh-TW" altLang="en-US" sz="4267" b="1" kern="0" dirty="0">
                <a:solidFill>
                  <a:srgbClr val="000000"/>
                </a:solidFill>
                <a:latin typeface="Arial Black" panose="020B0604020202020204"/>
                <a:ea typeface="微軟正黑體"/>
                <a:cs typeface="+mn-ea"/>
                <a:sym typeface="+mn-lt"/>
              </a:rPr>
              <a:t>總有人黑著眼眶熬著夜</a:t>
            </a:r>
            <a:r>
              <a:rPr lang="en-US" altLang="zh-TW" sz="4267" b="1" kern="0" dirty="0">
                <a:solidFill>
                  <a:srgbClr val="000000"/>
                </a:solidFill>
                <a:latin typeface="Arial Black" panose="020B0604020202020204"/>
                <a:ea typeface="微軟正黑體"/>
                <a:cs typeface="+mn-ea"/>
                <a:sym typeface="+mn-lt"/>
              </a:rPr>
              <a:t>….</a:t>
            </a:r>
          </a:p>
          <a:p>
            <a:pPr defTabSz="1219170">
              <a:buClr>
                <a:srgbClr val="000000"/>
              </a:buClr>
            </a:pPr>
            <a:r>
              <a:rPr lang="zh-TW" altLang="en-US" sz="4267" b="1" kern="0" dirty="0">
                <a:solidFill>
                  <a:srgbClr val="A7014D"/>
                </a:solidFill>
                <a:latin typeface="Arial Black" panose="020B0604020202020204"/>
                <a:ea typeface="微軟正黑體"/>
                <a:cs typeface="+mn-ea"/>
                <a:sym typeface="+mn-lt"/>
              </a:rPr>
              <a:t>儘管再危險，也要跑外送</a:t>
            </a:r>
          </a:p>
        </p:txBody>
      </p:sp>
      <p:sp>
        <p:nvSpPr>
          <p:cNvPr id="16" name="Google Shape;18;p2">
            <a:extLst>
              <a:ext uri="{FF2B5EF4-FFF2-40B4-BE49-F238E27FC236}">
                <a16:creationId xmlns:a16="http://schemas.microsoft.com/office/drawing/2014/main" id="{AE6D1F68-A366-44A5-AB38-C94B0CF72B03}"/>
              </a:ext>
            </a:extLst>
          </p:cNvPr>
          <p:cNvSpPr/>
          <p:nvPr/>
        </p:nvSpPr>
        <p:spPr>
          <a:xfrm rot="21187986">
            <a:off x="9414720" y="3883755"/>
            <a:ext cx="1129309" cy="1129309"/>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4" name="群組 3">
            <a:extLst>
              <a:ext uri="{FF2B5EF4-FFF2-40B4-BE49-F238E27FC236}">
                <a16:creationId xmlns:a16="http://schemas.microsoft.com/office/drawing/2014/main" id="{15169932-EDF8-46AA-B268-7880879CDEC6}"/>
              </a:ext>
            </a:extLst>
          </p:cNvPr>
          <p:cNvGrpSpPr/>
          <p:nvPr/>
        </p:nvGrpSpPr>
        <p:grpSpPr>
          <a:xfrm>
            <a:off x="2756582" y="5291499"/>
            <a:ext cx="1113432" cy="946771"/>
            <a:chOff x="1448995" y="4805934"/>
            <a:chExt cx="1398363" cy="1189053"/>
          </a:xfrm>
        </p:grpSpPr>
        <p:grpSp>
          <p:nvGrpSpPr>
            <p:cNvPr id="18" name="Google Shape;695;p44">
              <a:extLst>
                <a:ext uri="{FF2B5EF4-FFF2-40B4-BE49-F238E27FC236}">
                  <a16:creationId xmlns:a16="http://schemas.microsoft.com/office/drawing/2014/main" id="{078CA1B2-0D26-4EEE-9B32-34B0AC37BEBD}"/>
                </a:ext>
              </a:extLst>
            </p:cNvPr>
            <p:cNvGrpSpPr/>
            <p:nvPr/>
          </p:nvGrpSpPr>
          <p:grpSpPr>
            <a:xfrm rot="20913722">
              <a:off x="1448995" y="4805934"/>
              <a:ext cx="1398363" cy="1182690"/>
              <a:chOff x="1488250" y="1650750"/>
              <a:chExt cx="211450" cy="178850"/>
            </a:xfrm>
          </p:grpSpPr>
          <p:sp>
            <p:nvSpPr>
              <p:cNvPr id="20" name="Google Shape;696;p44">
                <a:extLst>
                  <a:ext uri="{FF2B5EF4-FFF2-40B4-BE49-F238E27FC236}">
                    <a16:creationId xmlns:a16="http://schemas.microsoft.com/office/drawing/2014/main" id="{1628414D-4D0F-42CA-8681-1F7A895622B1}"/>
                  </a:ext>
                </a:extLst>
              </p:cNvPr>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1" name="Google Shape;697;p44">
                <a:extLst>
                  <a:ext uri="{FF2B5EF4-FFF2-40B4-BE49-F238E27FC236}">
                    <a16:creationId xmlns:a16="http://schemas.microsoft.com/office/drawing/2014/main" id="{F13E73DD-2553-43D3-991A-374CF6BD71C6}"/>
                  </a:ext>
                </a:extLst>
              </p:cNvPr>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22" name="圖形 21" descr="摩托車">
              <a:extLst>
                <a:ext uri="{FF2B5EF4-FFF2-40B4-BE49-F238E27FC236}">
                  <a16:creationId xmlns:a16="http://schemas.microsoft.com/office/drawing/2014/main" id="{82F26E5F-F3CC-4348-8AA9-722FF50421AA}"/>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21020005" flipH="1">
              <a:off x="1573398" y="4982845"/>
              <a:ext cx="1012142" cy="1012142"/>
            </a:xfrm>
            <a:prstGeom prst="rect">
              <a:avLst/>
            </a:prstGeom>
          </p:spPr>
        </p:pic>
      </p:grpSp>
    </p:spTree>
    <p:extLst>
      <p:ext uri="{BB962C8B-B14F-4D97-AF65-F5344CB8AC3E}">
        <p14:creationId xmlns:p14="http://schemas.microsoft.com/office/powerpoint/2010/main" val="1288856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xit" presetSubtype="10" fill="hold" nodeType="clickEffect">
                                  <p:stCondLst>
                                    <p:cond delay="0"/>
                                  </p:stCondLst>
                                  <p:childTnLst>
                                    <p:anim calcmode="lin" valueType="num">
                                      <p:cBhvr>
                                        <p:cTn id="6" dur="500"/>
                                        <p:tgtEl>
                                          <p:spTgt spid="2"/>
                                        </p:tgtEl>
                                        <p:attrNameLst>
                                          <p:attrName>ppt_h</p:attrName>
                                        </p:attrNameLst>
                                      </p:cBhvr>
                                      <p:tavLst>
                                        <p:tav tm="0">
                                          <p:val>
                                            <p:strVal val="ppt_h"/>
                                          </p:val>
                                        </p:tav>
                                        <p:tav tm="100000">
                                          <p:val>
                                            <p:strVal val="ppt_h"/>
                                          </p:val>
                                        </p:tav>
                                      </p:tavLst>
                                    </p:anim>
                                    <p:anim calcmode="lin" valueType="num">
                                      <p:cBhvr>
                                        <p:cTn id="7" dur="5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499"/>
                                          </p:stCondLst>
                                        </p:cTn>
                                        <p:tgtEl>
                                          <p:spTgt spid="2"/>
                                        </p:tgtEl>
                                        <p:attrNameLst>
                                          <p:attrName>style.visibility</p:attrName>
                                        </p:attrNameLst>
                                      </p:cBhvr>
                                      <p:to>
                                        <p:strVal val="hidden"/>
                                      </p:to>
                                    </p:set>
                                  </p:childTnLst>
                                </p:cTn>
                              </p:par>
                              <p:par>
                                <p:cTn id="9" presetID="19" presetClass="exit" presetSubtype="10" fill="hold" nodeType="withEffect">
                                  <p:stCondLst>
                                    <p:cond delay="0"/>
                                  </p:stCondLst>
                                  <p:childTnLst>
                                    <p:anim calcmode="lin" valueType="num">
                                      <p:cBhvr>
                                        <p:cTn id="10" dur="500"/>
                                        <p:tgtEl>
                                          <p:spTgt spid="7">
                                            <p:txEl>
                                              <p:pRg st="0" end="0"/>
                                            </p:txEl>
                                          </p:spTgt>
                                        </p:tgtEl>
                                        <p:attrNameLst>
                                          <p:attrName>ppt_h</p:attrName>
                                        </p:attrNameLst>
                                      </p:cBhvr>
                                      <p:tavLst>
                                        <p:tav tm="0">
                                          <p:val>
                                            <p:strVal val="ppt_h"/>
                                          </p:val>
                                        </p:tav>
                                        <p:tav tm="100000">
                                          <p:val>
                                            <p:strVal val="ppt_h"/>
                                          </p:val>
                                        </p:tav>
                                      </p:tavLst>
                                    </p:anim>
                                    <p:anim calcmode="lin" valueType="num">
                                      <p:cBhvr>
                                        <p:cTn id="11" dur="500"/>
                                        <p:tgtEl>
                                          <p:spTgt spid="7">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2" dur="1" fill="hold">
                                          <p:stCondLst>
                                            <p:cond delay="499"/>
                                          </p:stCondLst>
                                        </p:cTn>
                                        <p:tgtEl>
                                          <p:spTgt spid="7">
                                            <p:txEl>
                                              <p:pRg st="0" end="0"/>
                                            </p:txEl>
                                          </p:spTgt>
                                        </p:tgtEl>
                                        <p:attrNameLst>
                                          <p:attrName>style.visibility</p:attrName>
                                        </p:attrNameLst>
                                      </p:cBhvr>
                                      <p:to>
                                        <p:strVal val="hidden"/>
                                      </p:to>
                                    </p:set>
                                  </p:childTnLst>
                                </p:cTn>
                              </p:par>
                            </p:childTnLst>
                          </p:cTn>
                        </p:par>
                        <p:par>
                          <p:cTn id="13" fill="hold">
                            <p:stCondLst>
                              <p:cond delay="500"/>
                            </p:stCondLst>
                            <p:childTnLst>
                              <p:par>
                                <p:cTn id="14" presetID="19" presetClass="entr" presetSubtype="1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fmla="#ppt_w*sin(2.5*pi*$)">
                                          <p:val>
                                            <p:fltVal val="0"/>
                                          </p:val>
                                        </p:tav>
                                        <p:tav tm="100000">
                                          <p:val>
                                            <p:fltVal val="1"/>
                                          </p:val>
                                        </p:tav>
                                      </p:tavLst>
                                    </p:anim>
                                    <p:anim calcmode="lin" valueType="num">
                                      <p:cBhvr>
                                        <p:cTn id="17" dur="500" fill="hold"/>
                                        <p:tgtEl>
                                          <p:spTgt spid="3"/>
                                        </p:tgtEl>
                                        <p:attrNameLst>
                                          <p:attrName>ppt_h</p:attrName>
                                        </p:attrNameLst>
                                      </p:cBhvr>
                                      <p:tavLst>
                                        <p:tav tm="0">
                                          <p:val>
                                            <p:strVal val="#ppt_h"/>
                                          </p:val>
                                        </p:tav>
                                        <p:tav tm="100000">
                                          <p:val>
                                            <p:strVal val="#ppt_h"/>
                                          </p:val>
                                        </p:tav>
                                      </p:tavLst>
                                    </p:anim>
                                  </p:childTnLst>
                                </p:cTn>
                              </p:par>
                              <p:par>
                                <p:cTn id="18" presetID="19" presetClass="entr" presetSubtype="1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fmla="#ppt_w*sin(2.5*pi*$)">
                                          <p:val>
                                            <p:fltVal val="0"/>
                                          </p:val>
                                        </p:tav>
                                        <p:tav tm="100000">
                                          <p:val>
                                            <p:fltVal val="1"/>
                                          </p:val>
                                        </p:tav>
                                      </p:tavLst>
                                    </p:anim>
                                    <p:anim calcmode="lin" valueType="num">
                                      <p:cBhvr>
                                        <p:cTn id="21"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grpSp>
        <p:nvGrpSpPr>
          <p:cNvPr id="692" name="Google Shape;692;p44"/>
          <p:cNvGrpSpPr/>
          <p:nvPr/>
        </p:nvGrpSpPr>
        <p:grpSpPr>
          <a:xfrm>
            <a:off x="10560879" y="2112771"/>
            <a:ext cx="1344543" cy="1455999"/>
            <a:chOff x="3330225" y="2727100"/>
            <a:chExt cx="1565850" cy="1695650"/>
          </a:xfrm>
        </p:grpSpPr>
        <p:sp>
          <p:nvSpPr>
            <p:cNvPr id="693" name="Google Shape;693;p44"/>
            <p:cNvSpPr/>
            <p:nvPr/>
          </p:nvSpPr>
          <p:spPr>
            <a:xfrm>
              <a:off x="3802300" y="2727100"/>
              <a:ext cx="1093775" cy="1695650"/>
            </a:xfrm>
            <a:custGeom>
              <a:avLst/>
              <a:gdLst/>
              <a:ahLst/>
              <a:cxnLst/>
              <a:rect l="l" t="t" r="r" b="b"/>
              <a:pathLst>
                <a:path w="43751" h="67826" extrusionOk="0">
                  <a:moveTo>
                    <a:pt x="4559" y="1"/>
                  </a:moveTo>
                  <a:cubicBezTo>
                    <a:pt x="4500" y="1"/>
                    <a:pt x="4442" y="3"/>
                    <a:pt x="4383" y="8"/>
                  </a:cubicBezTo>
                  <a:lnTo>
                    <a:pt x="1" y="367"/>
                  </a:lnTo>
                  <a:lnTo>
                    <a:pt x="37043" y="39288"/>
                  </a:lnTo>
                  <a:lnTo>
                    <a:pt x="16103" y="67826"/>
                  </a:lnTo>
                  <a:lnTo>
                    <a:pt x="20501" y="67540"/>
                  </a:lnTo>
                  <a:cubicBezTo>
                    <a:pt x="21117" y="67499"/>
                    <a:pt x="21686" y="67197"/>
                    <a:pt x="22066" y="66710"/>
                  </a:cubicBezTo>
                  <a:lnTo>
                    <a:pt x="43078" y="39695"/>
                  </a:lnTo>
                  <a:cubicBezTo>
                    <a:pt x="43750" y="38829"/>
                    <a:pt x="43669" y="37598"/>
                    <a:pt x="42888" y="36830"/>
                  </a:cubicBezTo>
                  <a:lnTo>
                    <a:pt x="6073" y="621"/>
                  </a:lnTo>
                  <a:cubicBezTo>
                    <a:pt x="5667" y="222"/>
                    <a:pt x="5123" y="1"/>
                    <a:pt x="455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94" name="Google Shape;694;p44"/>
            <p:cNvSpPr/>
            <p:nvPr/>
          </p:nvSpPr>
          <p:spPr>
            <a:xfrm>
              <a:off x="3330225" y="2736275"/>
              <a:ext cx="1441600" cy="1686475"/>
            </a:xfrm>
            <a:custGeom>
              <a:avLst/>
              <a:gdLst/>
              <a:ahLst/>
              <a:cxnLst/>
              <a:rect l="l" t="t" r="r" b="b"/>
              <a:pathLst>
                <a:path w="57664" h="67459" extrusionOk="0">
                  <a:moveTo>
                    <a:pt x="18556" y="0"/>
                  </a:moveTo>
                  <a:cubicBezTo>
                    <a:pt x="17739" y="0"/>
                    <a:pt x="16929" y="407"/>
                    <a:pt x="16462" y="1180"/>
                  </a:cubicBezTo>
                  <a:lnTo>
                    <a:pt x="561" y="27532"/>
                  </a:lnTo>
                  <a:cubicBezTo>
                    <a:pt x="0" y="28461"/>
                    <a:pt x="120" y="29648"/>
                    <a:pt x="855" y="30446"/>
                  </a:cubicBezTo>
                  <a:lnTo>
                    <a:pt x="11200" y="41684"/>
                  </a:lnTo>
                  <a:cubicBezTo>
                    <a:pt x="11615" y="42135"/>
                    <a:pt x="11845" y="42726"/>
                    <a:pt x="11845" y="43338"/>
                  </a:cubicBezTo>
                  <a:lnTo>
                    <a:pt x="11845" y="53301"/>
                  </a:lnTo>
                  <a:cubicBezTo>
                    <a:pt x="11845" y="54676"/>
                    <a:pt x="12967" y="55744"/>
                    <a:pt x="14281" y="55744"/>
                  </a:cubicBezTo>
                  <a:cubicBezTo>
                    <a:pt x="14442" y="55744"/>
                    <a:pt x="14606" y="55728"/>
                    <a:pt x="14772" y="55694"/>
                  </a:cubicBezTo>
                  <a:lnTo>
                    <a:pt x="21041" y="54423"/>
                  </a:lnTo>
                  <a:cubicBezTo>
                    <a:pt x="21203" y="54390"/>
                    <a:pt x="21365" y="54374"/>
                    <a:pt x="21526" y="54374"/>
                  </a:cubicBezTo>
                  <a:cubicBezTo>
                    <a:pt x="22209" y="54374"/>
                    <a:pt x="22869" y="54660"/>
                    <a:pt x="23337" y="55177"/>
                  </a:cubicBezTo>
                  <a:lnTo>
                    <a:pt x="33726" y="66656"/>
                  </a:lnTo>
                  <a:cubicBezTo>
                    <a:pt x="34212" y="67193"/>
                    <a:pt x="34874" y="67458"/>
                    <a:pt x="35534" y="67458"/>
                  </a:cubicBezTo>
                  <a:cubicBezTo>
                    <a:pt x="36261" y="67458"/>
                    <a:pt x="36986" y="67137"/>
                    <a:pt x="37472" y="66504"/>
                  </a:cubicBezTo>
                  <a:lnTo>
                    <a:pt x="56924" y="41162"/>
                  </a:lnTo>
                  <a:cubicBezTo>
                    <a:pt x="57664" y="40197"/>
                    <a:pt x="57583" y="38837"/>
                    <a:pt x="56733" y="37968"/>
                  </a:cubicBezTo>
                  <a:lnTo>
                    <a:pt x="20298" y="734"/>
                  </a:lnTo>
                  <a:cubicBezTo>
                    <a:pt x="19813" y="239"/>
                    <a:pt x="19182" y="0"/>
                    <a:pt x="18556" y="0"/>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6" name="矩形 5"/>
          <p:cNvSpPr/>
          <p:nvPr/>
        </p:nvSpPr>
        <p:spPr>
          <a:xfrm>
            <a:off x="4940301" y="6219875"/>
            <a:ext cx="7251699" cy="461665"/>
          </a:xfrm>
          <a:prstGeom prst="rect">
            <a:avLst/>
          </a:prstGeom>
        </p:spPr>
        <p:txBody>
          <a:bodyPr wrap="square">
            <a:spAutoFit/>
          </a:bodyPr>
          <a:lstStyle/>
          <a:p>
            <a:pPr defTabSz="1219170">
              <a:buClr>
                <a:srgbClr val="000000"/>
              </a:buClr>
            </a:pPr>
            <a:r>
              <a:rPr lang="en-US" altLang="zh-TW" sz="1200" kern="0" dirty="0" err="1">
                <a:solidFill>
                  <a:schemeClr val="bg1">
                    <a:lumMod val="50000"/>
                  </a:schemeClr>
                </a:solidFill>
                <a:latin typeface="+mn-ea"/>
                <a:cs typeface="+mn-ea"/>
                <a:sym typeface="+mn-lt"/>
              </a:rPr>
              <a:t>Foodpanda</a:t>
            </a:r>
            <a:r>
              <a:rPr lang="zh-TW" altLang="en-US" sz="1200" kern="0" dirty="0">
                <a:solidFill>
                  <a:schemeClr val="bg1">
                    <a:lumMod val="50000"/>
                  </a:schemeClr>
                </a:solidFill>
                <a:latin typeface="+mn-ea"/>
                <a:cs typeface="+mn-ea"/>
                <a:sym typeface="+mn-lt"/>
              </a:rPr>
              <a:t>，</a:t>
            </a:r>
            <a:r>
              <a:rPr lang="en-US" altLang="zh-TW" sz="1200" kern="0" dirty="0">
                <a:solidFill>
                  <a:schemeClr val="bg1">
                    <a:lumMod val="50000"/>
                  </a:schemeClr>
                </a:solidFill>
                <a:latin typeface="+mn-ea"/>
                <a:cs typeface="+mn-ea"/>
                <a:sym typeface="+mn-lt"/>
              </a:rPr>
              <a:t>https://www.foodpanda.com.tw/contents/btob</a:t>
            </a:r>
          </a:p>
          <a:p>
            <a:pPr defTabSz="1219170" fontAlgn="ctr">
              <a:buClr>
                <a:srgbClr val="000000"/>
              </a:buClr>
            </a:pPr>
            <a:r>
              <a:rPr lang="zh-TW" altLang="en-US" sz="1200" kern="0" dirty="0">
                <a:solidFill>
                  <a:schemeClr val="bg1">
                    <a:lumMod val="50000"/>
                  </a:schemeClr>
                </a:solidFill>
                <a:latin typeface="+mn-ea"/>
                <a:cs typeface="+mn-ea"/>
                <a:sym typeface="+mn-lt"/>
              </a:rPr>
              <a:t>中時新聞網，石欣蒨，</a:t>
            </a:r>
            <a:r>
              <a:rPr lang="en-US" altLang="zh-TW" sz="1200" kern="0" dirty="0">
                <a:solidFill>
                  <a:schemeClr val="bg1">
                    <a:lumMod val="50000"/>
                  </a:schemeClr>
                </a:solidFill>
                <a:latin typeface="+mn-ea"/>
                <a:cs typeface="+mn-ea"/>
                <a:sym typeface="+mn-lt"/>
              </a:rPr>
              <a:t>https://www.chinatimes.com/realtimenews/20211203002470-260405?chdtv</a:t>
            </a:r>
          </a:p>
        </p:txBody>
      </p:sp>
      <p:sp>
        <p:nvSpPr>
          <p:cNvPr id="7" name="文字方塊 6">
            <a:extLst>
              <a:ext uri="{FF2B5EF4-FFF2-40B4-BE49-F238E27FC236}">
                <a16:creationId xmlns:a16="http://schemas.microsoft.com/office/drawing/2014/main" id="{572B627F-67AD-4A8A-95E0-8CF7E2B393D8}"/>
              </a:ext>
            </a:extLst>
          </p:cNvPr>
          <p:cNvSpPr txBox="1"/>
          <p:nvPr/>
        </p:nvSpPr>
        <p:spPr>
          <a:xfrm>
            <a:off x="854484" y="1916108"/>
            <a:ext cx="2504977" cy="2062296"/>
          </a:xfrm>
          <a:prstGeom prst="rect">
            <a:avLst/>
          </a:prstGeom>
          <a:noFill/>
        </p:spPr>
        <p:txBody>
          <a:bodyPr wrap="square" rtlCol="0">
            <a:spAutoFit/>
          </a:bodyPr>
          <a:lstStyle/>
          <a:p>
            <a:pPr defTabSz="1219170">
              <a:buClr>
                <a:srgbClr val="000000"/>
              </a:buClr>
            </a:pPr>
            <a:r>
              <a:rPr lang="zh-TW" altLang="en-US" sz="4267" b="1" kern="0" dirty="0">
                <a:solidFill>
                  <a:srgbClr val="000000"/>
                </a:solidFill>
                <a:latin typeface="Arial Black" panose="020B0604020202020204"/>
                <a:ea typeface="微軟正黑體"/>
                <a:cs typeface="+mn-ea"/>
                <a:sym typeface="+mn-lt"/>
              </a:rPr>
              <a:t>精神不濟容易</a:t>
            </a:r>
            <a:r>
              <a:rPr lang="en-US" altLang="zh-TW" sz="4267" b="1" kern="0" dirty="0">
                <a:solidFill>
                  <a:srgbClr val="000000"/>
                </a:solidFill>
                <a:latin typeface="Arial Black" panose="020B0604020202020204"/>
                <a:ea typeface="微軟正黑體"/>
                <a:cs typeface="+mn-ea"/>
                <a:sym typeface="+mn-lt"/>
              </a:rPr>
              <a:t>…..</a:t>
            </a:r>
          </a:p>
          <a:p>
            <a:pPr defTabSz="1219170">
              <a:buClr>
                <a:srgbClr val="000000"/>
              </a:buClr>
            </a:pPr>
            <a:r>
              <a:rPr lang="zh-TW" altLang="en-US" sz="4267" b="1" kern="0" dirty="0">
                <a:solidFill>
                  <a:srgbClr val="A7014D"/>
                </a:solidFill>
                <a:latin typeface="Arial Black" panose="020B0604020202020204"/>
                <a:ea typeface="微軟正黑體"/>
                <a:cs typeface="+mn-ea"/>
                <a:sym typeface="+mn-lt"/>
              </a:rPr>
              <a:t>發生車禍</a:t>
            </a:r>
            <a:endParaRPr lang="zh-TW" altLang="en-US" sz="4267" b="1" kern="0" dirty="0">
              <a:solidFill>
                <a:srgbClr val="000000"/>
              </a:solidFill>
              <a:latin typeface="Arial Black" panose="020B0604020202020204"/>
              <a:ea typeface="微軟正黑體"/>
              <a:cs typeface="+mn-ea"/>
              <a:sym typeface="+mn-lt"/>
            </a:endParaRPr>
          </a:p>
        </p:txBody>
      </p:sp>
      <p:sp>
        <p:nvSpPr>
          <p:cNvPr id="8" name="橢圓 7">
            <a:extLst>
              <a:ext uri="{FF2B5EF4-FFF2-40B4-BE49-F238E27FC236}">
                <a16:creationId xmlns:a16="http://schemas.microsoft.com/office/drawing/2014/main" id="{29025CEF-6D55-4B85-A848-F42C8827A8E4}"/>
              </a:ext>
            </a:extLst>
          </p:cNvPr>
          <p:cNvSpPr/>
          <p:nvPr/>
        </p:nvSpPr>
        <p:spPr>
          <a:xfrm>
            <a:off x="3605398" y="809776"/>
            <a:ext cx="4981205" cy="4981205"/>
          </a:xfrm>
          <a:prstGeom prst="ellipse">
            <a:avLst/>
          </a:prstGeom>
          <a:noFill/>
          <a:ln w="57150" cap="flat" cmpd="sng">
            <a:solidFill>
              <a:schemeClr val="accent5">
                <a:lumMod val="75000"/>
              </a:schemeClr>
            </a:solid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kern="0" dirty="0">
              <a:solidFill>
                <a:srgbClr val="000000"/>
              </a:solidFill>
              <a:latin typeface="Arial Black" panose="020B0604020202020204"/>
              <a:ea typeface="微軟正黑體"/>
              <a:cs typeface="+mn-ea"/>
              <a:sym typeface="+mn-lt"/>
            </a:endParaRPr>
          </a:p>
        </p:txBody>
      </p:sp>
      <p:pic>
        <p:nvPicPr>
          <p:cNvPr id="15" name="圖片 14">
            <a:extLst>
              <a:ext uri="{FF2B5EF4-FFF2-40B4-BE49-F238E27FC236}">
                <a16:creationId xmlns:a16="http://schemas.microsoft.com/office/drawing/2014/main" id="{82053AA4-5807-440C-9E39-AA72DB1E39E1}"/>
              </a:ext>
            </a:extLst>
          </p:cNvPr>
          <p:cNvPicPr>
            <a:picLocks/>
          </p:cNvPicPr>
          <p:nvPr/>
        </p:nvPicPr>
        <p:blipFill rotWithShape="1">
          <a:blip r:embed="rId4">
            <a:extLst>
              <a:ext uri="{28A0092B-C50C-407E-A947-70E740481C1C}">
                <a14:useLocalDpi xmlns:a14="http://schemas.microsoft.com/office/drawing/2010/main" val="0"/>
              </a:ext>
            </a:extLst>
          </a:blip>
          <a:srcRect/>
          <a:stretch/>
        </p:blipFill>
        <p:spPr>
          <a:xfrm>
            <a:off x="3692005" y="929711"/>
            <a:ext cx="4727695" cy="4727695"/>
          </a:xfrm>
          <a:prstGeom prst="ellipse">
            <a:avLst/>
          </a:prstGeom>
        </p:spPr>
      </p:pic>
      <p:grpSp>
        <p:nvGrpSpPr>
          <p:cNvPr id="5" name="群組 4">
            <a:extLst>
              <a:ext uri="{FF2B5EF4-FFF2-40B4-BE49-F238E27FC236}">
                <a16:creationId xmlns:a16="http://schemas.microsoft.com/office/drawing/2014/main" id="{30204119-9D5B-43D4-BEE7-ABF1A6802E38}"/>
              </a:ext>
            </a:extLst>
          </p:cNvPr>
          <p:cNvGrpSpPr/>
          <p:nvPr/>
        </p:nvGrpSpPr>
        <p:grpSpPr>
          <a:xfrm>
            <a:off x="3655098" y="270298"/>
            <a:ext cx="4727695" cy="5387108"/>
            <a:chOff x="-2348260" y="-782340"/>
            <a:chExt cx="4727695" cy="5387108"/>
          </a:xfrm>
        </p:grpSpPr>
        <p:grpSp>
          <p:nvGrpSpPr>
            <p:cNvPr id="4" name="群組 3">
              <a:extLst>
                <a:ext uri="{FF2B5EF4-FFF2-40B4-BE49-F238E27FC236}">
                  <a16:creationId xmlns:a16="http://schemas.microsoft.com/office/drawing/2014/main" id="{AA32D84A-C4BA-40A0-B5C7-85556B89188B}"/>
                </a:ext>
              </a:extLst>
            </p:cNvPr>
            <p:cNvGrpSpPr/>
            <p:nvPr/>
          </p:nvGrpSpPr>
          <p:grpSpPr>
            <a:xfrm>
              <a:off x="-2348260" y="-122927"/>
              <a:ext cx="4727695" cy="4727695"/>
              <a:chOff x="-2348260" y="-122927"/>
              <a:chExt cx="4727695" cy="4727695"/>
            </a:xfrm>
          </p:grpSpPr>
          <p:pic>
            <p:nvPicPr>
              <p:cNvPr id="16" name="圖片 15">
                <a:extLst>
                  <a:ext uri="{FF2B5EF4-FFF2-40B4-BE49-F238E27FC236}">
                    <a16:creationId xmlns:a16="http://schemas.microsoft.com/office/drawing/2014/main" id="{BC29D542-00C3-4BAF-85A0-F9288E8D7D03}"/>
                  </a:ext>
                </a:extLst>
              </p:cNvPr>
              <p:cNvPicPr>
                <a:picLocks/>
              </p:cNvPicPr>
              <p:nvPr/>
            </p:nvPicPr>
            <p:blipFill rotWithShape="1">
              <a:blip r:embed="rId5">
                <a:extLst>
                  <a:ext uri="{28A0092B-C50C-407E-A947-70E740481C1C}">
                    <a14:useLocalDpi xmlns:a14="http://schemas.microsoft.com/office/drawing/2010/main" val="0"/>
                  </a:ext>
                </a:extLst>
              </a:blip>
              <a:srcRect l="44958" t="17281" r="62" b="189"/>
              <a:stretch/>
            </p:blipFill>
            <p:spPr>
              <a:xfrm>
                <a:off x="-2348260" y="-122927"/>
                <a:ext cx="4727695" cy="4727695"/>
              </a:xfrm>
              <a:prstGeom prst="ellipse">
                <a:avLst/>
              </a:prstGeom>
            </p:spPr>
          </p:pic>
          <p:sp>
            <p:nvSpPr>
              <p:cNvPr id="17" name="bandaid_103373">
                <a:extLst>
                  <a:ext uri="{FF2B5EF4-FFF2-40B4-BE49-F238E27FC236}">
                    <a16:creationId xmlns:a16="http://schemas.microsoft.com/office/drawing/2014/main" id="{322219E0-EF89-4140-9348-74783A176E81}"/>
                  </a:ext>
                </a:extLst>
              </p:cNvPr>
              <p:cNvSpPr/>
              <p:nvPr/>
            </p:nvSpPr>
            <p:spPr>
              <a:xfrm>
                <a:off x="-1070691" y="2914082"/>
                <a:ext cx="408122" cy="407478"/>
              </a:xfrm>
              <a:custGeom>
                <a:avLst/>
                <a:gdLst>
                  <a:gd name="connsiteX0" fmla="*/ 121777 w 600895"/>
                  <a:gd name="connsiteY0" fmla="*/ 460439 h 599947"/>
                  <a:gd name="connsiteX1" fmla="*/ 139913 w 600895"/>
                  <a:gd name="connsiteY1" fmla="*/ 478539 h 599947"/>
                  <a:gd name="connsiteX2" fmla="*/ 121777 w 600895"/>
                  <a:gd name="connsiteY2" fmla="*/ 496639 h 599947"/>
                  <a:gd name="connsiteX3" fmla="*/ 103641 w 600895"/>
                  <a:gd name="connsiteY3" fmla="*/ 478539 h 599947"/>
                  <a:gd name="connsiteX4" fmla="*/ 121777 w 600895"/>
                  <a:gd name="connsiteY4" fmla="*/ 460439 h 599947"/>
                  <a:gd name="connsiteX5" fmla="*/ 185109 w 600895"/>
                  <a:gd name="connsiteY5" fmla="*/ 453017 h 599947"/>
                  <a:gd name="connsiteX6" fmla="*/ 197884 w 600895"/>
                  <a:gd name="connsiteY6" fmla="*/ 458483 h 599947"/>
                  <a:gd name="connsiteX7" fmla="*/ 197884 w 600895"/>
                  <a:gd name="connsiteY7" fmla="*/ 483989 h 599947"/>
                  <a:gd name="connsiteX8" fmla="*/ 172333 w 600895"/>
                  <a:gd name="connsiteY8" fmla="*/ 483989 h 599947"/>
                  <a:gd name="connsiteX9" fmla="*/ 172333 w 600895"/>
                  <a:gd name="connsiteY9" fmla="*/ 458483 h 599947"/>
                  <a:gd name="connsiteX10" fmla="*/ 185109 w 600895"/>
                  <a:gd name="connsiteY10" fmla="*/ 453017 h 599947"/>
                  <a:gd name="connsiteX11" fmla="*/ 128882 w 600895"/>
                  <a:gd name="connsiteY11" fmla="*/ 397000 h 599947"/>
                  <a:gd name="connsiteX12" fmla="*/ 141881 w 600895"/>
                  <a:gd name="connsiteY12" fmla="*/ 402287 h 599947"/>
                  <a:gd name="connsiteX13" fmla="*/ 141881 w 600895"/>
                  <a:gd name="connsiteY13" fmla="*/ 428056 h 599947"/>
                  <a:gd name="connsiteX14" fmla="*/ 116066 w 600895"/>
                  <a:gd name="connsiteY14" fmla="*/ 428056 h 599947"/>
                  <a:gd name="connsiteX15" fmla="*/ 116066 w 600895"/>
                  <a:gd name="connsiteY15" fmla="*/ 402287 h 599947"/>
                  <a:gd name="connsiteX16" fmla="*/ 128882 w 600895"/>
                  <a:gd name="connsiteY16" fmla="*/ 397000 h 599947"/>
                  <a:gd name="connsiteX17" fmla="*/ 111229 w 600895"/>
                  <a:gd name="connsiteY17" fmla="*/ 334249 h 599947"/>
                  <a:gd name="connsiteX18" fmla="*/ 80789 w 600895"/>
                  <a:gd name="connsiteY18" fmla="*/ 364879 h 599947"/>
                  <a:gd name="connsiteX19" fmla="*/ 80789 w 600895"/>
                  <a:gd name="connsiteY19" fmla="*/ 519241 h 599947"/>
                  <a:gd name="connsiteX20" fmla="*/ 157986 w 600895"/>
                  <a:gd name="connsiteY20" fmla="*/ 551329 h 599947"/>
                  <a:gd name="connsiteX21" fmla="*/ 235426 w 600895"/>
                  <a:gd name="connsiteY21" fmla="*/ 519241 h 599947"/>
                  <a:gd name="connsiteX22" fmla="*/ 266110 w 600895"/>
                  <a:gd name="connsiteY22" fmla="*/ 488855 h 599947"/>
                  <a:gd name="connsiteX23" fmla="*/ 471851 w 600895"/>
                  <a:gd name="connsiteY23" fmla="*/ 166746 h 599947"/>
                  <a:gd name="connsiteX24" fmla="*/ 490128 w 600895"/>
                  <a:gd name="connsiteY24" fmla="*/ 184846 h 599947"/>
                  <a:gd name="connsiteX25" fmla="*/ 471851 w 600895"/>
                  <a:gd name="connsiteY25" fmla="*/ 202946 h 599947"/>
                  <a:gd name="connsiteX26" fmla="*/ 453574 w 600895"/>
                  <a:gd name="connsiteY26" fmla="*/ 184846 h 599947"/>
                  <a:gd name="connsiteX27" fmla="*/ 471851 w 600895"/>
                  <a:gd name="connsiteY27" fmla="*/ 166746 h 599947"/>
                  <a:gd name="connsiteX28" fmla="*/ 300447 w 600895"/>
                  <a:gd name="connsiteY28" fmla="*/ 145611 h 599947"/>
                  <a:gd name="connsiteX29" fmla="*/ 145810 w 600895"/>
                  <a:gd name="connsiteY29" fmla="*/ 299974 h 599947"/>
                  <a:gd name="connsiteX30" fmla="*/ 300447 w 600895"/>
                  <a:gd name="connsiteY30" fmla="*/ 454336 h 599947"/>
                  <a:gd name="connsiteX31" fmla="*/ 455085 w 600895"/>
                  <a:gd name="connsiteY31" fmla="*/ 299974 h 599947"/>
                  <a:gd name="connsiteX32" fmla="*/ 415751 w 600895"/>
                  <a:gd name="connsiteY32" fmla="*/ 110493 h 599947"/>
                  <a:gd name="connsiteX33" fmla="*/ 428549 w 600895"/>
                  <a:gd name="connsiteY33" fmla="*/ 115959 h 599947"/>
                  <a:gd name="connsiteX34" fmla="*/ 428549 w 600895"/>
                  <a:gd name="connsiteY34" fmla="*/ 141465 h 599947"/>
                  <a:gd name="connsiteX35" fmla="*/ 402953 w 600895"/>
                  <a:gd name="connsiteY35" fmla="*/ 141465 h 599947"/>
                  <a:gd name="connsiteX36" fmla="*/ 402953 w 600895"/>
                  <a:gd name="connsiteY36" fmla="*/ 115959 h 599947"/>
                  <a:gd name="connsiteX37" fmla="*/ 415751 w 600895"/>
                  <a:gd name="connsiteY37" fmla="*/ 110493 h 599947"/>
                  <a:gd name="connsiteX38" fmla="*/ 479049 w 600895"/>
                  <a:gd name="connsiteY38" fmla="*/ 103308 h 599947"/>
                  <a:gd name="connsiteX39" fmla="*/ 497185 w 600895"/>
                  <a:gd name="connsiteY39" fmla="*/ 121408 h 599947"/>
                  <a:gd name="connsiteX40" fmla="*/ 479049 w 600895"/>
                  <a:gd name="connsiteY40" fmla="*/ 139508 h 599947"/>
                  <a:gd name="connsiteX41" fmla="*/ 460913 w 600895"/>
                  <a:gd name="connsiteY41" fmla="*/ 121408 h 599947"/>
                  <a:gd name="connsiteX42" fmla="*/ 479049 w 600895"/>
                  <a:gd name="connsiteY42" fmla="*/ 103308 h 599947"/>
                  <a:gd name="connsiteX43" fmla="*/ 442909 w 600895"/>
                  <a:gd name="connsiteY43" fmla="*/ 48618 h 599947"/>
                  <a:gd name="connsiteX44" fmla="*/ 365468 w 600895"/>
                  <a:gd name="connsiteY44" fmla="*/ 80706 h 599947"/>
                  <a:gd name="connsiteX45" fmla="*/ 334784 w 600895"/>
                  <a:gd name="connsiteY45" fmla="*/ 111093 h 599947"/>
                  <a:gd name="connsiteX46" fmla="*/ 489666 w 600895"/>
                  <a:gd name="connsiteY46" fmla="*/ 265698 h 599947"/>
                  <a:gd name="connsiteX47" fmla="*/ 520106 w 600895"/>
                  <a:gd name="connsiteY47" fmla="*/ 235069 h 599947"/>
                  <a:gd name="connsiteX48" fmla="*/ 520106 w 600895"/>
                  <a:gd name="connsiteY48" fmla="*/ 80706 h 599947"/>
                  <a:gd name="connsiteX49" fmla="*/ 442909 w 600895"/>
                  <a:gd name="connsiteY49" fmla="*/ 48618 h 599947"/>
                  <a:gd name="connsiteX50" fmla="*/ 442909 w 600895"/>
                  <a:gd name="connsiteY50" fmla="*/ 0 h 599947"/>
                  <a:gd name="connsiteX51" fmla="*/ 554687 w 600895"/>
                  <a:gd name="connsiteY51" fmla="*/ 46187 h 599947"/>
                  <a:gd name="connsiteX52" fmla="*/ 554687 w 600895"/>
                  <a:gd name="connsiteY52" fmla="*/ 269344 h 599947"/>
                  <a:gd name="connsiteX53" fmla="*/ 269763 w 600895"/>
                  <a:gd name="connsiteY53" fmla="*/ 553760 h 599947"/>
                  <a:gd name="connsiteX54" fmla="*/ 157986 w 600895"/>
                  <a:gd name="connsiteY54" fmla="*/ 599947 h 599947"/>
                  <a:gd name="connsiteX55" fmla="*/ 46208 w 600895"/>
                  <a:gd name="connsiteY55" fmla="*/ 553760 h 599947"/>
                  <a:gd name="connsiteX56" fmla="*/ 46208 w 600895"/>
                  <a:gd name="connsiteY56" fmla="*/ 330603 h 599947"/>
                  <a:gd name="connsiteX57" fmla="*/ 331131 w 600895"/>
                  <a:gd name="connsiteY57" fmla="*/ 46187 h 599947"/>
                  <a:gd name="connsiteX58" fmla="*/ 442909 w 600895"/>
                  <a:gd name="connsiteY58" fmla="*/ 0 h 599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00895" h="599947">
                    <a:moveTo>
                      <a:pt x="121777" y="460439"/>
                    </a:moveTo>
                    <a:cubicBezTo>
                      <a:pt x="131793" y="460439"/>
                      <a:pt x="139913" y="468543"/>
                      <a:pt x="139913" y="478539"/>
                    </a:cubicBezTo>
                    <a:cubicBezTo>
                      <a:pt x="139913" y="488535"/>
                      <a:pt x="131793" y="496639"/>
                      <a:pt x="121777" y="496639"/>
                    </a:cubicBezTo>
                    <a:cubicBezTo>
                      <a:pt x="111761" y="496639"/>
                      <a:pt x="103641" y="488535"/>
                      <a:pt x="103641" y="478539"/>
                    </a:cubicBezTo>
                    <a:cubicBezTo>
                      <a:pt x="103641" y="468543"/>
                      <a:pt x="111761" y="460439"/>
                      <a:pt x="121777" y="460439"/>
                    </a:cubicBezTo>
                    <a:close/>
                    <a:moveTo>
                      <a:pt x="185109" y="453017"/>
                    </a:moveTo>
                    <a:cubicBezTo>
                      <a:pt x="189732" y="453017"/>
                      <a:pt x="194356" y="454839"/>
                      <a:pt x="197884" y="458483"/>
                    </a:cubicBezTo>
                    <a:cubicBezTo>
                      <a:pt x="205185" y="465527"/>
                      <a:pt x="205185" y="476944"/>
                      <a:pt x="197884" y="483989"/>
                    </a:cubicBezTo>
                    <a:cubicBezTo>
                      <a:pt x="190827" y="491276"/>
                      <a:pt x="179390" y="491033"/>
                      <a:pt x="172333" y="483989"/>
                    </a:cubicBezTo>
                    <a:cubicBezTo>
                      <a:pt x="165033" y="476944"/>
                      <a:pt x="165033" y="465527"/>
                      <a:pt x="172333" y="458483"/>
                    </a:cubicBezTo>
                    <a:cubicBezTo>
                      <a:pt x="175862" y="454839"/>
                      <a:pt x="180485" y="453017"/>
                      <a:pt x="185109" y="453017"/>
                    </a:cubicBezTo>
                    <a:close/>
                    <a:moveTo>
                      <a:pt x="128882" y="397000"/>
                    </a:moveTo>
                    <a:cubicBezTo>
                      <a:pt x="133540" y="397000"/>
                      <a:pt x="138228" y="398762"/>
                      <a:pt x="141881" y="402287"/>
                    </a:cubicBezTo>
                    <a:cubicBezTo>
                      <a:pt x="148944" y="409337"/>
                      <a:pt x="148944" y="420763"/>
                      <a:pt x="141881" y="428056"/>
                    </a:cubicBezTo>
                    <a:cubicBezTo>
                      <a:pt x="134575" y="435106"/>
                      <a:pt x="123129" y="435106"/>
                      <a:pt x="116066" y="428056"/>
                    </a:cubicBezTo>
                    <a:cubicBezTo>
                      <a:pt x="109004" y="420763"/>
                      <a:pt x="109004" y="409337"/>
                      <a:pt x="116066" y="402287"/>
                    </a:cubicBezTo>
                    <a:cubicBezTo>
                      <a:pt x="119598" y="398762"/>
                      <a:pt x="124225" y="397000"/>
                      <a:pt x="128882" y="397000"/>
                    </a:cubicBezTo>
                    <a:close/>
                    <a:moveTo>
                      <a:pt x="111229" y="334249"/>
                    </a:moveTo>
                    <a:lnTo>
                      <a:pt x="80789" y="364879"/>
                    </a:lnTo>
                    <a:cubicBezTo>
                      <a:pt x="37928" y="407420"/>
                      <a:pt x="37928" y="476700"/>
                      <a:pt x="80789" y="519241"/>
                    </a:cubicBezTo>
                    <a:cubicBezTo>
                      <a:pt x="101245" y="539904"/>
                      <a:pt x="128763" y="551329"/>
                      <a:pt x="157986" y="551329"/>
                    </a:cubicBezTo>
                    <a:cubicBezTo>
                      <a:pt x="187209" y="551329"/>
                      <a:pt x="214727" y="539904"/>
                      <a:pt x="235426" y="519241"/>
                    </a:cubicBezTo>
                    <a:lnTo>
                      <a:pt x="266110" y="488855"/>
                    </a:lnTo>
                    <a:close/>
                    <a:moveTo>
                      <a:pt x="471851" y="166746"/>
                    </a:moveTo>
                    <a:cubicBezTo>
                      <a:pt x="481945" y="166746"/>
                      <a:pt x="490128" y="174850"/>
                      <a:pt x="490128" y="184846"/>
                    </a:cubicBezTo>
                    <a:cubicBezTo>
                      <a:pt x="490128" y="194842"/>
                      <a:pt x="481945" y="202946"/>
                      <a:pt x="471851" y="202946"/>
                    </a:cubicBezTo>
                    <a:cubicBezTo>
                      <a:pt x="461757" y="202946"/>
                      <a:pt x="453574" y="194842"/>
                      <a:pt x="453574" y="184846"/>
                    </a:cubicBezTo>
                    <a:cubicBezTo>
                      <a:pt x="453574" y="174850"/>
                      <a:pt x="461757" y="166746"/>
                      <a:pt x="471851" y="166746"/>
                    </a:cubicBezTo>
                    <a:close/>
                    <a:moveTo>
                      <a:pt x="300447" y="145611"/>
                    </a:moveTo>
                    <a:lnTo>
                      <a:pt x="145810" y="299974"/>
                    </a:lnTo>
                    <a:lnTo>
                      <a:pt x="300447" y="454336"/>
                    </a:lnTo>
                    <a:lnTo>
                      <a:pt x="455085" y="299974"/>
                    </a:lnTo>
                    <a:close/>
                    <a:moveTo>
                      <a:pt x="415751" y="110493"/>
                    </a:moveTo>
                    <a:cubicBezTo>
                      <a:pt x="420382" y="110493"/>
                      <a:pt x="425014" y="112315"/>
                      <a:pt x="428549" y="115959"/>
                    </a:cubicBezTo>
                    <a:cubicBezTo>
                      <a:pt x="435862" y="123003"/>
                      <a:pt x="435862" y="134420"/>
                      <a:pt x="428549" y="141465"/>
                    </a:cubicBezTo>
                    <a:cubicBezTo>
                      <a:pt x="421479" y="148752"/>
                      <a:pt x="410022" y="148752"/>
                      <a:pt x="402953" y="141465"/>
                    </a:cubicBezTo>
                    <a:cubicBezTo>
                      <a:pt x="395640" y="134420"/>
                      <a:pt x="395640" y="123003"/>
                      <a:pt x="402953" y="115959"/>
                    </a:cubicBezTo>
                    <a:cubicBezTo>
                      <a:pt x="406488" y="112315"/>
                      <a:pt x="411119" y="110493"/>
                      <a:pt x="415751" y="110493"/>
                    </a:cubicBezTo>
                    <a:close/>
                    <a:moveTo>
                      <a:pt x="479049" y="103308"/>
                    </a:moveTo>
                    <a:cubicBezTo>
                      <a:pt x="489065" y="103308"/>
                      <a:pt x="497185" y="111412"/>
                      <a:pt x="497185" y="121408"/>
                    </a:cubicBezTo>
                    <a:cubicBezTo>
                      <a:pt x="497185" y="131404"/>
                      <a:pt x="489065" y="139508"/>
                      <a:pt x="479049" y="139508"/>
                    </a:cubicBezTo>
                    <a:cubicBezTo>
                      <a:pt x="469033" y="139508"/>
                      <a:pt x="460913" y="131404"/>
                      <a:pt x="460913" y="121408"/>
                    </a:cubicBezTo>
                    <a:cubicBezTo>
                      <a:pt x="460913" y="111412"/>
                      <a:pt x="469033" y="103308"/>
                      <a:pt x="479049" y="103308"/>
                    </a:cubicBezTo>
                    <a:close/>
                    <a:moveTo>
                      <a:pt x="442909" y="48618"/>
                    </a:moveTo>
                    <a:cubicBezTo>
                      <a:pt x="413686" y="48618"/>
                      <a:pt x="386168" y="60043"/>
                      <a:pt x="365468" y="80706"/>
                    </a:cubicBezTo>
                    <a:lnTo>
                      <a:pt x="334784" y="111093"/>
                    </a:lnTo>
                    <a:lnTo>
                      <a:pt x="489666" y="265698"/>
                    </a:lnTo>
                    <a:lnTo>
                      <a:pt x="520106" y="235069"/>
                    </a:lnTo>
                    <a:cubicBezTo>
                      <a:pt x="562966" y="192528"/>
                      <a:pt x="562966" y="123247"/>
                      <a:pt x="520106" y="80706"/>
                    </a:cubicBezTo>
                    <a:cubicBezTo>
                      <a:pt x="499650" y="60043"/>
                      <a:pt x="472132" y="48618"/>
                      <a:pt x="442909" y="48618"/>
                    </a:cubicBezTo>
                    <a:close/>
                    <a:moveTo>
                      <a:pt x="442909" y="0"/>
                    </a:moveTo>
                    <a:cubicBezTo>
                      <a:pt x="485039" y="0"/>
                      <a:pt x="524733" y="16530"/>
                      <a:pt x="554687" y="46187"/>
                    </a:cubicBezTo>
                    <a:cubicBezTo>
                      <a:pt x="616298" y="107689"/>
                      <a:pt x="616298" y="207842"/>
                      <a:pt x="554687" y="269344"/>
                    </a:cubicBezTo>
                    <a:lnTo>
                      <a:pt x="269763" y="553760"/>
                    </a:lnTo>
                    <a:cubicBezTo>
                      <a:pt x="240053" y="583417"/>
                      <a:pt x="200359" y="599947"/>
                      <a:pt x="157986" y="599947"/>
                    </a:cubicBezTo>
                    <a:cubicBezTo>
                      <a:pt x="115856" y="599947"/>
                      <a:pt x="76162" y="583417"/>
                      <a:pt x="46208" y="553760"/>
                    </a:cubicBezTo>
                    <a:cubicBezTo>
                      <a:pt x="-15403" y="492258"/>
                      <a:pt x="-15403" y="392105"/>
                      <a:pt x="46208" y="330603"/>
                    </a:cubicBezTo>
                    <a:lnTo>
                      <a:pt x="331131" y="46187"/>
                    </a:lnTo>
                    <a:cubicBezTo>
                      <a:pt x="360841" y="16530"/>
                      <a:pt x="400536" y="0"/>
                      <a:pt x="442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laster_201745">
                <a:extLst>
                  <a:ext uri="{FF2B5EF4-FFF2-40B4-BE49-F238E27FC236}">
                    <a16:creationId xmlns:a16="http://schemas.microsoft.com/office/drawing/2014/main" id="{31461FB2-9D43-4E91-8C1E-62BBC90EFC4E}"/>
                  </a:ext>
                </a:extLst>
              </p:cNvPr>
              <p:cNvSpPr/>
              <p:nvPr/>
            </p:nvSpPr>
            <p:spPr>
              <a:xfrm rot="965984">
                <a:off x="603157" y="937439"/>
                <a:ext cx="470187" cy="469419"/>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05310" h="604322">
                    <a:moveTo>
                      <a:pt x="470791" y="493746"/>
                    </a:moveTo>
                    <a:lnTo>
                      <a:pt x="494522" y="517576"/>
                    </a:lnTo>
                    <a:lnTo>
                      <a:pt x="470791" y="541307"/>
                    </a:lnTo>
                    <a:lnTo>
                      <a:pt x="446961" y="517576"/>
                    </a:lnTo>
                    <a:close/>
                    <a:moveTo>
                      <a:pt x="134582" y="493746"/>
                    </a:moveTo>
                    <a:lnTo>
                      <a:pt x="158349" y="517478"/>
                    </a:lnTo>
                    <a:lnTo>
                      <a:pt x="134582" y="541307"/>
                    </a:lnTo>
                    <a:lnTo>
                      <a:pt x="110717" y="517478"/>
                    </a:lnTo>
                    <a:close/>
                    <a:moveTo>
                      <a:pt x="518387" y="446256"/>
                    </a:moveTo>
                    <a:lnTo>
                      <a:pt x="542154" y="470051"/>
                    </a:lnTo>
                    <a:lnTo>
                      <a:pt x="518387" y="493747"/>
                    </a:lnTo>
                    <a:lnTo>
                      <a:pt x="494522" y="470051"/>
                    </a:lnTo>
                    <a:close/>
                    <a:moveTo>
                      <a:pt x="423216" y="446256"/>
                    </a:moveTo>
                    <a:lnTo>
                      <a:pt x="446962" y="469953"/>
                    </a:lnTo>
                    <a:lnTo>
                      <a:pt x="423216" y="493747"/>
                    </a:lnTo>
                    <a:lnTo>
                      <a:pt x="399471" y="469953"/>
                    </a:lnTo>
                    <a:close/>
                    <a:moveTo>
                      <a:pt x="182080" y="446256"/>
                    </a:moveTo>
                    <a:lnTo>
                      <a:pt x="205910" y="469953"/>
                    </a:lnTo>
                    <a:lnTo>
                      <a:pt x="182080" y="493747"/>
                    </a:lnTo>
                    <a:lnTo>
                      <a:pt x="158349" y="469953"/>
                    </a:lnTo>
                    <a:close/>
                    <a:moveTo>
                      <a:pt x="86986" y="446256"/>
                    </a:moveTo>
                    <a:lnTo>
                      <a:pt x="110717" y="470051"/>
                    </a:lnTo>
                    <a:lnTo>
                      <a:pt x="86986" y="493747"/>
                    </a:lnTo>
                    <a:lnTo>
                      <a:pt x="63156" y="470051"/>
                    </a:lnTo>
                    <a:close/>
                    <a:moveTo>
                      <a:pt x="134484" y="398836"/>
                    </a:moveTo>
                    <a:lnTo>
                      <a:pt x="158349" y="422532"/>
                    </a:lnTo>
                    <a:lnTo>
                      <a:pt x="134484" y="446327"/>
                    </a:lnTo>
                    <a:lnTo>
                      <a:pt x="110717" y="422532"/>
                    </a:lnTo>
                    <a:close/>
                    <a:moveTo>
                      <a:pt x="470791" y="398765"/>
                    </a:moveTo>
                    <a:lnTo>
                      <a:pt x="494522" y="422559"/>
                    </a:lnTo>
                    <a:lnTo>
                      <a:pt x="470791" y="446256"/>
                    </a:lnTo>
                    <a:lnTo>
                      <a:pt x="446961" y="422559"/>
                    </a:lnTo>
                    <a:close/>
                    <a:moveTo>
                      <a:pt x="159997" y="325865"/>
                    </a:moveTo>
                    <a:lnTo>
                      <a:pt x="75073" y="410652"/>
                    </a:lnTo>
                    <a:cubicBezTo>
                      <a:pt x="59211" y="426487"/>
                      <a:pt x="50442" y="447635"/>
                      <a:pt x="50442" y="470061"/>
                    </a:cubicBezTo>
                    <a:cubicBezTo>
                      <a:pt x="50442" y="492487"/>
                      <a:pt x="59211" y="513536"/>
                      <a:pt x="75073" y="529372"/>
                    </a:cubicBezTo>
                    <a:cubicBezTo>
                      <a:pt x="90934" y="545208"/>
                      <a:pt x="112018" y="553962"/>
                      <a:pt x="134480" y="553962"/>
                    </a:cubicBezTo>
                    <a:cubicBezTo>
                      <a:pt x="156943" y="553962"/>
                      <a:pt x="178125" y="545208"/>
                      <a:pt x="193987" y="529372"/>
                    </a:cubicBezTo>
                    <a:lnTo>
                      <a:pt x="278912" y="444586"/>
                    </a:lnTo>
                    <a:close/>
                    <a:moveTo>
                      <a:pt x="134582" y="158066"/>
                    </a:moveTo>
                    <a:lnTo>
                      <a:pt x="158349" y="181762"/>
                    </a:lnTo>
                    <a:lnTo>
                      <a:pt x="134582" y="205557"/>
                    </a:lnTo>
                    <a:lnTo>
                      <a:pt x="110717" y="181762"/>
                    </a:lnTo>
                    <a:close/>
                    <a:moveTo>
                      <a:pt x="470791" y="157996"/>
                    </a:moveTo>
                    <a:lnTo>
                      <a:pt x="494522" y="181692"/>
                    </a:lnTo>
                    <a:lnTo>
                      <a:pt x="470791" y="205487"/>
                    </a:lnTo>
                    <a:lnTo>
                      <a:pt x="446961" y="181692"/>
                    </a:lnTo>
                    <a:close/>
                    <a:moveTo>
                      <a:pt x="518289" y="110576"/>
                    </a:moveTo>
                    <a:lnTo>
                      <a:pt x="542154" y="134286"/>
                    </a:lnTo>
                    <a:lnTo>
                      <a:pt x="518289" y="157996"/>
                    </a:lnTo>
                    <a:lnTo>
                      <a:pt x="494522" y="134286"/>
                    </a:lnTo>
                    <a:close/>
                    <a:moveTo>
                      <a:pt x="423216" y="110576"/>
                    </a:moveTo>
                    <a:lnTo>
                      <a:pt x="446962" y="134286"/>
                    </a:lnTo>
                    <a:lnTo>
                      <a:pt x="423216" y="157996"/>
                    </a:lnTo>
                    <a:lnTo>
                      <a:pt x="399471" y="134286"/>
                    </a:lnTo>
                    <a:close/>
                    <a:moveTo>
                      <a:pt x="182080" y="110576"/>
                    </a:moveTo>
                    <a:lnTo>
                      <a:pt x="205910" y="134370"/>
                    </a:lnTo>
                    <a:lnTo>
                      <a:pt x="182080" y="158067"/>
                    </a:lnTo>
                    <a:lnTo>
                      <a:pt x="158349" y="134370"/>
                    </a:lnTo>
                    <a:close/>
                    <a:moveTo>
                      <a:pt x="86986" y="110576"/>
                    </a:moveTo>
                    <a:lnTo>
                      <a:pt x="110717" y="134272"/>
                    </a:lnTo>
                    <a:lnTo>
                      <a:pt x="86986" y="158067"/>
                    </a:lnTo>
                    <a:lnTo>
                      <a:pt x="63156" y="134272"/>
                    </a:lnTo>
                    <a:close/>
                    <a:moveTo>
                      <a:pt x="470778" y="63015"/>
                    </a:moveTo>
                    <a:lnTo>
                      <a:pt x="494523" y="86844"/>
                    </a:lnTo>
                    <a:lnTo>
                      <a:pt x="470778" y="110576"/>
                    </a:lnTo>
                    <a:lnTo>
                      <a:pt x="447032" y="86844"/>
                    </a:lnTo>
                    <a:close/>
                    <a:moveTo>
                      <a:pt x="134484" y="63015"/>
                    </a:moveTo>
                    <a:lnTo>
                      <a:pt x="158349" y="86844"/>
                    </a:lnTo>
                    <a:lnTo>
                      <a:pt x="134484" y="110576"/>
                    </a:lnTo>
                    <a:lnTo>
                      <a:pt x="110717" y="86844"/>
                    </a:lnTo>
                    <a:close/>
                    <a:moveTo>
                      <a:pt x="470830" y="50360"/>
                    </a:moveTo>
                    <a:cubicBezTo>
                      <a:pt x="448367" y="50360"/>
                      <a:pt x="427185" y="59114"/>
                      <a:pt x="411323" y="74950"/>
                    </a:cubicBezTo>
                    <a:lnTo>
                      <a:pt x="326398" y="159736"/>
                    </a:lnTo>
                    <a:lnTo>
                      <a:pt x="445313" y="278456"/>
                    </a:lnTo>
                    <a:lnTo>
                      <a:pt x="530237" y="193670"/>
                    </a:lnTo>
                    <a:cubicBezTo>
                      <a:pt x="546099" y="177834"/>
                      <a:pt x="554868" y="156687"/>
                      <a:pt x="554868" y="134261"/>
                    </a:cubicBezTo>
                    <a:cubicBezTo>
                      <a:pt x="554868" y="111835"/>
                      <a:pt x="546099" y="90786"/>
                      <a:pt x="530237" y="74950"/>
                    </a:cubicBezTo>
                    <a:cubicBezTo>
                      <a:pt x="514376" y="59114"/>
                      <a:pt x="493292" y="50360"/>
                      <a:pt x="470830" y="50360"/>
                    </a:cubicBezTo>
                    <a:close/>
                    <a:moveTo>
                      <a:pt x="134480" y="50360"/>
                    </a:moveTo>
                    <a:cubicBezTo>
                      <a:pt x="112018" y="50360"/>
                      <a:pt x="90934" y="59114"/>
                      <a:pt x="75073" y="74950"/>
                    </a:cubicBezTo>
                    <a:cubicBezTo>
                      <a:pt x="59211" y="90786"/>
                      <a:pt x="50442" y="111835"/>
                      <a:pt x="50442" y="134261"/>
                    </a:cubicBezTo>
                    <a:cubicBezTo>
                      <a:pt x="50442" y="156687"/>
                      <a:pt x="59211" y="177834"/>
                      <a:pt x="75073" y="193670"/>
                    </a:cubicBezTo>
                    <a:lnTo>
                      <a:pt x="411323" y="529372"/>
                    </a:lnTo>
                    <a:cubicBezTo>
                      <a:pt x="427185" y="545208"/>
                      <a:pt x="448367" y="553962"/>
                      <a:pt x="470830" y="553962"/>
                    </a:cubicBezTo>
                    <a:cubicBezTo>
                      <a:pt x="493292" y="553962"/>
                      <a:pt x="514376" y="545208"/>
                      <a:pt x="530237" y="529372"/>
                    </a:cubicBezTo>
                    <a:cubicBezTo>
                      <a:pt x="546099" y="513536"/>
                      <a:pt x="554868" y="492487"/>
                      <a:pt x="554868" y="470061"/>
                    </a:cubicBezTo>
                    <a:cubicBezTo>
                      <a:pt x="554868" y="447635"/>
                      <a:pt x="546099" y="426487"/>
                      <a:pt x="530237" y="410652"/>
                    </a:cubicBezTo>
                    <a:lnTo>
                      <a:pt x="193987" y="74950"/>
                    </a:lnTo>
                    <a:cubicBezTo>
                      <a:pt x="178125" y="59114"/>
                      <a:pt x="156943" y="50360"/>
                      <a:pt x="134480" y="50360"/>
                    </a:cubicBezTo>
                    <a:close/>
                    <a:moveTo>
                      <a:pt x="134480" y="0"/>
                    </a:moveTo>
                    <a:cubicBezTo>
                      <a:pt x="170440" y="0"/>
                      <a:pt x="204233" y="13967"/>
                      <a:pt x="229651" y="39344"/>
                    </a:cubicBezTo>
                    <a:lnTo>
                      <a:pt x="302655" y="112228"/>
                    </a:lnTo>
                    <a:lnTo>
                      <a:pt x="375659" y="39344"/>
                    </a:lnTo>
                    <a:cubicBezTo>
                      <a:pt x="401077" y="13967"/>
                      <a:pt x="434870" y="0"/>
                      <a:pt x="470830" y="0"/>
                    </a:cubicBezTo>
                    <a:cubicBezTo>
                      <a:pt x="506691" y="0"/>
                      <a:pt x="540484" y="13967"/>
                      <a:pt x="565902" y="39344"/>
                    </a:cubicBezTo>
                    <a:cubicBezTo>
                      <a:pt x="591320" y="64720"/>
                      <a:pt x="605310" y="98458"/>
                      <a:pt x="605310" y="134261"/>
                    </a:cubicBezTo>
                    <a:cubicBezTo>
                      <a:pt x="605310" y="170162"/>
                      <a:pt x="591320" y="203899"/>
                      <a:pt x="565902" y="229276"/>
                    </a:cubicBezTo>
                    <a:lnTo>
                      <a:pt x="492898" y="302161"/>
                    </a:lnTo>
                    <a:lnTo>
                      <a:pt x="565902" y="375045"/>
                    </a:lnTo>
                    <a:cubicBezTo>
                      <a:pt x="591320" y="400422"/>
                      <a:pt x="605310" y="434159"/>
                      <a:pt x="605310" y="470061"/>
                    </a:cubicBezTo>
                    <a:cubicBezTo>
                      <a:pt x="605310" y="505864"/>
                      <a:pt x="591320" y="539602"/>
                      <a:pt x="565902" y="564978"/>
                    </a:cubicBezTo>
                    <a:cubicBezTo>
                      <a:pt x="540484" y="590355"/>
                      <a:pt x="506691" y="604322"/>
                      <a:pt x="470830" y="604322"/>
                    </a:cubicBezTo>
                    <a:cubicBezTo>
                      <a:pt x="434870" y="604322"/>
                      <a:pt x="401077" y="590355"/>
                      <a:pt x="375659" y="564978"/>
                    </a:cubicBezTo>
                    <a:lnTo>
                      <a:pt x="302655" y="492094"/>
                    </a:lnTo>
                    <a:lnTo>
                      <a:pt x="229651" y="564978"/>
                    </a:lnTo>
                    <a:cubicBezTo>
                      <a:pt x="204233" y="590355"/>
                      <a:pt x="170440" y="604322"/>
                      <a:pt x="134480" y="604322"/>
                    </a:cubicBezTo>
                    <a:cubicBezTo>
                      <a:pt x="98619" y="604322"/>
                      <a:pt x="64826" y="590355"/>
                      <a:pt x="39408" y="564978"/>
                    </a:cubicBezTo>
                    <a:cubicBezTo>
                      <a:pt x="13990" y="539602"/>
                      <a:pt x="0" y="505864"/>
                      <a:pt x="0" y="470061"/>
                    </a:cubicBezTo>
                    <a:cubicBezTo>
                      <a:pt x="0" y="434159"/>
                      <a:pt x="13990" y="400422"/>
                      <a:pt x="39408" y="375045"/>
                    </a:cubicBezTo>
                    <a:lnTo>
                      <a:pt x="112412" y="302161"/>
                    </a:lnTo>
                    <a:lnTo>
                      <a:pt x="39408" y="229276"/>
                    </a:lnTo>
                    <a:cubicBezTo>
                      <a:pt x="13990" y="203899"/>
                      <a:pt x="0" y="170162"/>
                      <a:pt x="0" y="134261"/>
                    </a:cubicBezTo>
                    <a:cubicBezTo>
                      <a:pt x="0" y="98458"/>
                      <a:pt x="13990" y="64720"/>
                      <a:pt x="39408" y="39344"/>
                    </a:cubicBezTo>
                    <a:cubicBezTo>
                      <a:pt x="64826" y="13967"/>
                      <a:pt x="98619" y="0"/>
                      <a:pt x="13448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群組 2">
              <a:extLst>
                <a:ext uri="{FF2B5EF4-FFF2-40B4-BE49-F238E27FC236}">
                  <a16:creationId xmlns:a16="http://schemas.microsoft.com/office/drawing/2014/main" id="{E34F876A-166E-4C0D-A71C-B8BB1EA65395}"/>
                </a:ext>
              </a:extLst>
            </p:cNvPr>
            <p:cNvGrpSpPr/>
            <p:nvPr/>
          </p:nvGrpSpPr>
          <p:grpSpPr>
            <a:xfrm>
              <a:off x="-1070691" y="-782340"/>
              <a:ext cx="2267689" cy="1564679"/>
              <a:chOff x="4969574" y="722854"/>
              <a:chExt cx="2267689" cy="1564679"/>
            </a:xfrm>
          </p:grpSpPr>
          <p:sp>
            <p:nvSpPr>
              <p:cNvPr id="2" name="爆炸: 八角 1">
                <a:extLst>
                  <a:ext uri="{FF2B5EF4-FFF2-40B4-BE49-F238E27FC236}">
                    <a16:creationId xmlns:a16="http://schemas.microsoft.com/office/drawing/2014/main" id="{47658829-E5C2-46BA-B2A5-FFCFB61546A9}"/>
                  </a:ext>
                </a:extLst>
              </p:cNvPr>
              <p:cNvSpPr/>
              <p:nvPr/>
            </p:nvSpPr>
            <p:spPr>
              <a:xfrm>
                <a:off x="4969574" y="722854"/>
                <a:ext cx="2267689" cy="1564679"/>
              </a:xfrm>
              <a:prstGeom prst="irregularSeal1">
                <a:avLst/>
              </a:prstGeom>
              <a:solidFill>
                <a:schemeClr val="accent6">
                  <a:lumMod val="40000"/>
                  <a:lumOff val="60000"/>
                </a:schemeClr>
              </a:soli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23" name="rectangular-car-front_20725">
                <a:extLst>
                  <a:ext uri="{FF2B5EF4-FFF2-40B4-BE49-F238E27FC236}">
                    <a16:creationId xmlns:a16="http://schemas.microsoft.com/office/drawing/2014/main" id="{845FF9BA-AAF2-4F43-ABCC-36644063E7C9}"/>
                  </a:ext>
                </a:extLst>
              </p:cNvPr>
              <p:cNvSpPr/>
              <p:nvPr/>
            </p:nvSpPr>
            <p:spPr>
              <a:xfrm>
                <a:off x="5751009" y="1194487"/>
                <a:ext cx="609685" cy="522780"/>
              </a:xfrm>
              <a:custGeom>
                <a:avLst/>
                <a:gdLst>
                  <a:gd name="T0" fmla="*/ 2006 w 2017"/>
                  <a:gd name="T1" fmla="*/ 572 h 1732"/>
                  <a:gd name="T2" fmla="*/ 1699 w 2017"/>
                  <a:gd name="T3" fmla="*/ 0 h 1732"/>
                  <a:gd name="T4" fmla="*/ 187 w 2017"/>
                  <a:gd name="T5" fmla="*/ 572 h 1732"/>
                  <a:gd name="T6" fmla="*/ 11 w 2017"/>
                  <a:gd name="T7" fmla="*/ 1345 h 1732"/>
                  <a:gd name="T8" fmla="*/ 11 w 2017"/>
                  <a:gd name="T9" fmla="*/ 1392 h 1732"/>
                  <a:gd name="T10" fmla="*/ 144 w 2017"/>
                  <a:gd name="T11" fmla="*/ 1469 h 1732"/>
                  <a:gd name="T12" fmla="*/ 542 w 2017"/>
                  <a:gd name="T13" fmla="*/ 1732 h 1732"/>
                  <a:gd name="T14" fmla="*/ 1476 w 2017"/>
                  <a:gd name="T15" fmla="*/ 1469 h 1732"/>
                  <a:gd name="T16" fmla="*/ 1873 w 2017"/>
                  <a:gd name="T17" fmla="*/ 1732 h 1732"/>
                  <a:gd name="T18" fmla="*/ 2006 w 2017"/>
                  <a:gd name="T19" fmla="*/ 1469 h 1732"/>
                  <a:gd name="T20" fmla="*/ 2017 w 2017"/>
                  <a:gd name="T21" fmla="*/ 1392 h 1732"/>
                  <a:gd name="T22" fmla="*/ 415 w 2017"/>
                  <a:gd name="T23" fmla="*/ 1036 h 1732"/>
                  <a:gd name="T24" fmla="*/ 143 w 2017"/>
                  <a:gd name="T25" fmla="*/ 764 h 1732"/>
                  <a:gd name="T26" fmla="*/ 415 w 2017"/>
                  <a:gd name="T27" fmla="*/ 1036 h 1732"/>
                  <a:gd name="T28" fmla="*/ 552 w 2017"/>
                  <a:gd name="T29" fmla="*/ 1289 h 1732"/>
                  <a:gd name="T30" fmla="*/ 1465 w 2017"/>
                  <a:gd name="T31" fmla="*/ 1210 h 1732"/>
                  <a:gd name="T32" fmla="*/ 1465 w 2017"/>
                  <a:gd name="T33" fmla="*/ 1060 h 1732"/>
                  <a:gd name="T34" fmla="*/ 552 w 2017"/>
                  <a:gd name="T35" fmla="*/ 981 h 1732"/>
                  <a:gd name="T36" fmla="*/ 1465 w 2017"/>
                  <a:gd name="T37" fmla="*/ 1060 h 1732"/>
                  <a:gd name="T38" fmla="*/ 552 w 2017"/>
                  <a:gd name="T39" fmla="*/ 832 h 1732"/>
                  <a:gd name="T40" fmla="*/ 1465 w 2017"/>
                  <a:gd name="T41" fmla="*/ 752 h 1732"/>
                  <a:gd name="T42" fmla="*/ 1561 w 2017"/>
                  <a:gd name="T43" fmla="*/ 572 h 1732"/>
                  <a:gd name="T44" fmla="*/ 1324 w 2017"/>
                  <a:gd name="T45" fmla="*/ 553 h 1732"/>
                  <a:gd name="T46" fmla="*/ 1563 w 2017"/>
                  <a:gd name="T47" fmla="*/ 553 h 1732"/>
                  <a:gd name="T48" fmla="*/ 1443 w 2017"/>
                  <a:gd name="T49" fmla="*/ 354 h 1732"/>
                  <a:gd name="T50" fmla="*/ 1246 w 2017"/>
                  <a:gd name="T51" fmla="*/ 572 h 1732"/>
                  <a:gd name="T52" fmla="*/ 445 w 2017"/>
                  <a:gd name="T53" fmla="*/ 159 h 1732"/>
                  <a:gd name="T54" fmla="*/ 1667 w 2017"/>
                  <a:gd name="T55" fmla="*/ 572 h 1732"/>
                  <a:gd name="T56" fmla="*/ 1642 w 2017"/>
                  <a:gd name="T57" fmla="*/ 553 h 1732"/>
                  <a:gd name="T58" fmla="*/ 1874 w 2017"/>
                  <a:gd name="T59" fmla="*/ 1036 h 1732"/>
                  <a:gd name="T60" fmla="*/ 1602 w 2017"/>
                  <a:gd name="T61" fmla="*/ 764 h 1732"/>
                  <a:gd name="T62" fmla="*/ 1874 w 2017"/>
                  <a:gd name="T63" fmla="*/ 1036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17" h="1732">
                    <a:moveTo>
                      <a:pt x="2006" y="1345"/>
                    </a:moveTo>
                    <a:lnTo>
                      <a:pt x="2006" y="572"/>
                    </a:lnTo>
                    <a:lnTo>
                      <a:pt x="1830" y="572"/>
                    </a:lnTo>
                    <a:lnTo>
                      <a:pt x="1699" y="0"/>
                    </a:lnTo>
                    <a:lnTo>
                      <a:pt x="318" y="0"/>
                    </a:lnTo>
                    <a:lnTo>
                      <a:pt x="187" y="572"/>
                    </a:lnTo>
                    <a:lnTo>
                      <a:pt x="11" y="572"/>
                    </a:lnTo>
                    <a:lnTo>
                      <a:pt x="11" y="1345"/>
                    </a:lnTo>
                    <a:lnTo>
                      <a:pt x="0" y="1392"/>
                    </a:lnTo>
                    <a:lnTo>
                      <a:pt x="11" y="1392"/>
                    </a:lnTo>
                    <a:lnTo>
                      <a:pt x="11" y="1469"/>
                    </a:lnTo>
                    <a:lnTo>
                      <a:pt x="144" y="1469"/>
                    </a:lnTo>
                    <a:lnTo>
                      <a:pt x="144" y="1732"/>
                    </a:lnTo>
                    <a:lnTo>
                      <a:pt x="542" y="1732"/>
                    </a:lnTo>
                    <a:lnTo>
                      <a:pt x="542" y="1469"/>
                    </a:lnTo>
                    <a:lnTo>
                      <a:pt x="1476" y="1469"/>
                    </a:lnTo>
                    <a:lnTo>
                      <a:pt x="1476" y="1732"/>
                    </a:lnTo>
                    <a:lnTo>
                      <a:pt x="1873" y="1732"/>
                    </a:lnTo>
                    <a:lnTo>
                      <a:pt x="1873" y="1469"/>
                    </a:lnTo>
                    <a:lnTo>
                      <a:pt x="2006" y="1469"/>
                    </a:lnTo>
                    <a:lnTo>
                      <a:pt x="2006" y="1392"/>
                    </a:lnTo>
                    <a:lnTo>
                      <a:pt x="2017" y="1392"/>
                    </a:lnTo>
                    <a:lnTo>
                      <a:pt x="2006" y="1345"/>
                    </a:lnTo>
                    <a:close/>
                    <a:moveTo>
                      <a:pt x="415" y="1036"/>
                    </a:moveTo>
                    <a:lnTo>
                      <a:pt x="143" y="1036"/>
                    </a:lnTo>
                    <a:lnTo>
                      <a:pt x="143" y="764"/>
                    </a:lnTo>
                    <a:lnTo>
                      <a:pt x="415" y="764"/>
                    </a:lnTo>
                    <a:lnTo>
                      <a:pt x="415" y="1036"/>
                    </a:lnTo>
                    <a:close/>
                    <a:moveTo>
                      <a:pt x="1465" y="1289"/>
                    </a:moveTo>
                    <a:lnTo>
                      <a:pt x="552" y="1289"/>
                    </a:lnTo>
                    <a:lnTo>
                      <a:pt x="552" y="1210"/>
                    </a:lnTo>
                    <a:lnTo>
                      <a:pt x="1465" y="1210"/>
                    </a:lnTo>
                    <a:lnTo>
                      <a:pt x="1465" y="1289"/>
                    </a:lnTo>
                    <a:close/>
                    <a:moveTo>
                      <a:pt x="1465" y="1060"/>
                    </a:moveTo>
                    <a:lnTo>
                      <a:pt x="552" y="1060"/>
                    </a:lnTo>
                    <a:lnTo>
                      <a:pt x="552" y="981"/>
                    </a:lnTo>
                    <a:lnTo>
                      <a:pt x="1465" y="981"/>
                    </a:lnTo>
                    <a:lnTo>
                      <a:pt x="1465" y="1060"/>
                    </a:lnTo>
                    <a:close/>
                    <a:moveTo>
                      <a:pt x="1465" y="832"/>
                    </a:moveTo>
                    <a:lnTo>
                      <a:pt x="552" y="832"/>
                    </a:lnTo>
                    <a:lnTo>
                      <a:pt x="552" y="752"/>
                    </a:lnTo>
                    <a:lnTo>
                      <a:pt x="1465" y="752"/>
                    </a:lnTo>
                    <a:lnTo>
                      <a:pt x="1465" y="832"/>
                    </a:lnTo>
                    <a:close/>
                    <a:moveTo>
                      <a:pt x="1561" y="572"/>
                    </a:moveTo>
                    <a:lnTo>
                      <a:pt x="1326" y="572"/>
                    </a:lnTo>
                    <a:cubicBezTo>
                      <a:pt x="1325" y="566"/>
                      <a:pt x="1324" y="559"/>
                      <a:pt x="1324" y="553"/>
                    </a:cubicBezTo>
                    <a:cubicBezTo>
                      <a:pt x="1324" y="487"/>
                      <a:pt x="1378" y="433"/>
                      <a:pt x="1444" y="433"/>
                    </a:cubicBezTo>
                    <a:cubicBezTo>
                      <a:pt x="1509" y="433"/>
                      <a:pt x="1563" y="487"/>
                      <a:pt x="1563" y="553"/>
                    </a:cubicBezTo>
                    <a:cubicBezTo>
                      <a:pt x="1563" y="559"/>
                      <a:pt x="1562" y="566"/>
                      <a:pt x="1561" y="572"/>
                    </a:cubicBezTo>
                    <a:close/>
                    <a:moveTo>
                      <a:pt x="1443" y="354"/>
                    </a:moveTo>
                    <a:cubicBezTo>
                      <a:pt x="1334" y="354"/>
                      <a:pt x="1245" y="443"/>
                      <a:pt x="1245" y="553"/>
                    </a:cubicBezTo>
                    <a:cubicBezTo>
                      <a:pt x="1245" y="559"/>
                      <a:pt x="1246" y="566"/>
                      <a:pt x="1246" y="572"/>
                    </a:cubicBezTo>
                    <a:lnTo>
                      <a:pt x="351" y="572"/>
                    </a:lnTo>
                    <a:lnTo>
                      <a:pt x="445" y="159"/>
                    </a:lnTo>
                    <a:lnTo>
                      <a:pt x="1572" y="159"/>
                    </a:lnTo>
                    <a:lnTo>
                      <a:pt x="1667" y="572"/>
                    </a:lnTo>
                    <a:lnTo>
                      <a:pt x="1640" y="572"/>
                    </a:lnTo>
                    <a:cubicBezTo>
                      <a:pt x="1641" y="566"/>
                      <a:pt x="1642" y="559"/>
                      <a:pt x="1642" y="553"/>
                    </a:cubicBezTo>
                    <a:cubicBezTo>
                      <a:pt x="1642" y="443"/>
                      <a:pt x="1553" y="354"/>
                      <a:pt x="1443" y="354"/>
                    </a:cubicBezTo>
                    <a:close/>
                    <a:moveTo>
                      <a:pt x="1874" y="1036"/>
                    </a:moveTo>
                    <a:lnTo>
                      <a:pt x="1602" y="1036"/>
                    </a:lnTo>
                    <a:lnTo>
                      <a:pt x="1602" y="764"/>
                    </a:lnTo>
                    <a:lnTo>
                      <a:pt x="1874" y="764"/>
                    </a:lnTo>
                    <a:lnTo>
                      <a:pt x="1874" y="1036"/>
                    </a:lnTo>
                    <a:close/>
                  </a:path>
                </a:pathLst>
              </a:custGeom>
              <a:solidFill>
                <a:srgbClr val="821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 name="文字方塊 25">
            <a:extLst>
              <a:ext uri="{FF2B5EF4-FFF2-40B4-BE49-F238E27FC236}">
                <a16:creationId xmlns:a16="http://schemas.microsoft.com/office/drawing/2014/main" id="{A8CC7321-E437-4CF1-8D1B-0C7D492CAF0C}"/>
              </a:ext>
            </a:extLst>
          </p:cNvPr>
          <p:cNvSpPr txBox="1"/>
          <p:nvPr/>
        </p:nvSpPr>
        <p:spPr>
          <a:xfrm>
            <a:off x="854484" y="1914236"/>
            <a:ext cx="2504977" cy="1405641"/>
          </a:xfrm>
          <a:prstGeom prst="rect">
            <a:avLst/>
          </a:prstGeom>
          <a:noFill/>
        </p:spPr>
        <p:txBody>
          <a:bodyPr wrap="square" rtlCol="0">
            <a:spAutoFit/>
          </a:bodyPr>
          <a:lstStyle/>
          <a:p>
            <a:pPr defTabSz="1219170">
              <a:buClr>
                <a:srgbClr val="000000"/>
              </a:buClr>
            </a:pPr>
            <a:r>
              <a:rPr lang="zh-TW" altLang="en-US" sz="4267" b="1" kern="0" dirty="0">
                <a:solidFill>
                  <a:srgbClr val="000000"/>
                </a:solidFill>
                <a:latin typeface="Arial Black" panose="020B0604020202020204"/>
                <a:ea typeface="微軟正黑體"/>
                <a:cs typeface="+mn-ea"/>
                <a:sym typeface="+mn-lt"/>
              </a:rPr>
              <a:t>精神不濟容易</a:t>
            </a:r>
            <a:r>
              <a:rPr lang="en-US" altLang="zh-TW" sz="4267" b="1" kern="0" dirty="0">
                <a:solidFill>
                  <a:srgbClr val="000000"/>
                </a:solidFill>
                <a:latin typeface="Arial Black" panose="020B0604020202020204"/>
                <a:ea typeface="微軟正黑體"/>
                <a:cs typeface="+mn-ea"/>
                <a:sym typeface="+mn-lt"/>
              </a:rPr>
              <a:t>…..</a:t>
            </a:r>
            <a:endParaRPr lang="zh-TW" altLang="en-US" sz="4267" b="1" kern="0" dirty="0">
              <a:solidFill>
                <a:srgbClr val="000000"/>
              </a:solidFill>
              <a:latin typeface="Arial Black" panose="020B0604020202020204"/>
              <a:ea typeface="微軟正黑體"/>
              <a:cs typeface="+mn-ea"/>
              <a:sym typeface="+mn-lt"/>
            </a:endParaRPr>
          </a:p>
        </p:txBody>
      </p:sp>
      <p:grpSp>
        <p:nvGrpSpPr>
          <p:cNvPr id="13" name="群組 12">
            <a:extLst>
              <a:ext uri="{FF2B5EF4-FFF2-40B4-BE49-F238E27FC236}">
                <a16:creationId xmlns:a16="http://schemas.microsoft.com/office/drawing/2014/main" id="{98871C72-14BB-4F5F-84CF-621507809C10}"/>
              </a:ext>
            </a:extLst>
          </p:cNvPr>
          <p:cNvGrpSpPr/>
          <p:nvPr/>
        </p:nvGrpSpPr>
        <p:grpSpPr>
          <a:xfrm rot="21218969">
            <a:off x="1489400" y="4641784"/>
            <a:ext cx="1398363" cy="1182690"/>
            <a:chOff x="1770725" y="4600611"/>
            <a:chExt cx="1739933" cy="1471579"/>
          </a:xfrm>
        </p:grpSpPr>
        <p:grpSp>
          <p:nvGrpSpPr>
            <p:cNvPr id="695" name="Google Shape;695;p44"/>
            <p:cNvGrpSpPr/>
            <p:nvPr/>
          </p:nvGrpSpPr>
          <p:grpSpPr>
            <a:xfrm rot="-305247">
              <a:off x="1770725" y="4600611"/>
              <a:ext cx="1739933" cy="1471579"/>
              <a:chOff x="1488250" y="1650750"/>
              <a:chExt cx="211450" cy="178850"/>
            </a:xfrm>
          </p:grpSpPr>
          <p:sp>
            <p:nvSpPr>
              <p:cNvPr id="696" name="Google Shape;696;p44"/>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97" name="Google Shape;697;p44"/>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12" name="圖形 11" descr="摩托車">
              <a:extLst>
                <a:ext uri="{FF2B5EF4-FFF2-40B4-BE49-F238E27FC236}">
                  <a16:creationId xmlns:a16="http://schemas.microsoft.com/office/drawing/2014/main" id="{69847FF0-6062-4059-BA78-707A8BB0C13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rot="21318409">
              <a:off x="1887155" y="4728355"/>
              <a:ext cx="1239877" cy="1239877"/>
            </a:xfrm>
            <a:prstGeom prst="rect">
              <a:avLst/>
            </a:prstGeom>
          </p:spPr>
        </p:pic>
      </p:grpSp>
      <p:sp>
        <p:nvSpPr>
          <p:cNvPr id="32" name="Google Shape;18;p2">
            <a:extLst>
              <a:ext uri="{FF2B5EF4-FFF2-40B4-BE49-F238E27FC236}">
                <a16:creationId xmlns:a16="http://schemas.microsoft.com/office/drawing/2014/main" id="{5941EA87-B0F2-4066-8112-94C2449C6B5E}"/>
              </a:ext>
            </a:extLst>
          </p:cNvPr>
          <p:cNvSpPr/>
          <p:nvPr/>
        </p:nvSpPr>
        <p:spPr>
          <a:xfrm rot="21187986">
            <a:off x="9276382" y="4129873"/>
            <a:ext cx="989031" cy="989031"/>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Tree>
    <p:custDataLst>
      <p:tags r:id="rId1"/>
    </p:custDataLst>
    <p:extLst>
      <p:ext uri="{BB962C8B-B14F-4D97-AF65-F5344CB8AC3E}">
        <p14:creationId xmlns:p14="http://schemas.microsoft.com/office/powerpoint/2010/main" val="4734200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xit" presetSubtype="10" fill="hold" nodeType="clickEffect">
                                  <p:stCondLst>
                                    <p:cond delay="0"/>
                                  </p:stCondLst>
                                  <p:childTnLst>
                                    <p:anim calcmode="lin" valueType="num">
                                      <p:cBhvr>
                                        <p:cTn id="6" dur="500"/>
                                        <p:tgtEl>
                                          <p:spTgt spid="15"/>
                                        </p:tgtEl>
                                        <p:attrNameLst>
                                          <p:attrName>ppt_h</p:attrName>
                                        </p:attrNameLst>
                                      </p:cBhvr>
                                      <p:tavLst>
                                        <p:tav tm="0">
                                          <p:val>
                                            <p:strVal val="ppt_h"/>
                                          </p:val>
                                        </p:tav>
                                        <p:tav tm="100000">
                                          <p:val>
                                            <p:strVal val="ppt_h"/>
                                          </p:val>
                                        </p:tav>
                                      </p:tavLst>
                                    </p:anim>
                                    <p:anim calcmode="lin" valueType="num">
                                      <p:cBhvr>
                                        <p:cTn id="7" dur="500"/>
                                        <p:tgtEl>
                                          <p:spTgt spid="1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499"/>
                                          </p:stCondLst>
                                        </p:cTn>
                                        <p:tgtEl>
                                          <p:spTgt spid="15"/>
                                        </p:tgtEl>
                                        <p:attrNameLst>
                                          <p:attrName>style.visibility</p:attrName>
                                        </p:attrNameLst>
                                      </p:cBhvr>
                                      <p:to>
                                        <p:strVal val="hidden"/>
                                      </p:to>
                                    </p:set>
                                  </p:childTnLst>
                                </p:cTn>
                              </p:par>
                              <p:par>
                                <p:cTn id="9" presetID="19" presetClass="exit" presetSubtype="10" fill="hold" grpId="0" nodeType="withEffect">
                                  <p:stCondLst>
                                    <p:cond delay="0"/>
                                  </p:stCondLst>
                                  <p:childTnLst>
                                    <p:anim calcmode="lin" valueType="num">
                                      <p:cBhvr>
                                        <p:cTn id="10" dur="500"/>
                                        <p:tgtEl>
                                          <p:spTgt spid="26"/>
                                        </p:tgtEl>
                                        <p:attrNameLst>
                                          <p:attrName>ppt_h</p:attrName>
                                        </p:attrNameLst>
                                      </p:cBhvr>
                                      <p:tavLst>
                                        <p:tav tm="0">
                                          <p:val>
                                            <p:strVal val="ppt_h"/>
                                          </p:val>
                                        </p:tav>
                                        <p:tav tm="100000">
                                          <p:val>
                                            <p:strVal val="ppt_h"/>
                                          </p:val>
                                        </p:tav>
                                      </p:tavLst>
                                    </p:anim>
                                    <p:anim calcmode="lin" valueType="num">
                                      <p:cBhvr>
                                        <p:cTn id="11" dur="500"/>
                                        <p:tgtEl>
                                          <p:spTgt spid="2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2" dur="1" fill="hold">
                                          <p:stCondLst>
                                            <p:cond delay="499"/>
                                          </p:stCondLst>
                                        </p:cTn>
                                        <p:tgtEl>
                                          <p:spTgt spid="26"/>
                                        </p:tgtEl>
                                        <p:attrNameLst>
                                          <p:attrName>style.visibility</p:attrName>
                                        </p:attrNameLst>
                                      </p:cBhvr>
                                      <p:to>
                                        <p:strVal val="hidden"/>
                                      </p:to>
                                    </p:set>
                                  </p:childTnLst>
                                </p:cTn>
                              </p:par>
                            </p:childTnLst>
                          </p:cTn>
                        </p:par>
                        <p:par>
                          <p:cTn id="13" fill="hold">
                            <p:stCondLst>
                              <p:cond delay="500"/>
                            </p:stCondLst>
                            <p:childTnLst>
                              <p:par>
                                <p:cTn id="14" presetID="19" presetClass="entr" presetSubtype="1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fmla="#ppt_w*sin(2.5*pi*$)">
                                          <p:val>
                                            <p:fltVal val="0"/>
                                          </p:val>
                                        </p:tav>
                                        <p:tav tm="100000">
                                          <p:val>
                                            <p:fltVal val="1"/>
                                          </p:val>
                                        </p:tav>
                                      </p:tavLst>
                                    </p:anim>
                                    <p:anim calcmode="lin" valueType="num">
                                      <p:cBhvr>
                                        <p:cTn id="17" dur="500" fill="hold"/>
                                        <p:tgtEl>
                                          <p:spTgt spid="5"/>
                                        </p:tgtEl>
                                        <p:attrNameLst>
                                          <p:attrName>ppt_h</p:attrName>
                                        </p:attrNameLst>
                                      </p:cBhvr>
                                      <p:tavLst>
                                        <p:tav tm="0">
                                          <p:val>
                                            <p:strVal val="#ppt_h"/>
                                          </p:val>
                                        </p:tav>
                                        <p:tav tm="100000">
                                          <p:val>
                                            <p:strVal val="#ppt_h"/>
                                          </p:val>
                                        </p:tav>
                                      </p:tavLst>
                                    </p:anim>
                                  </p:childTnLst>
                                </p:cTn>
                              </p:par>
                              <p:par>
                                <p:cTn id="18" presetID="19" presetClass="entr" presetSubtype="1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fmla="#ppt_w*sin(2.5*pi*$)">
                                          <p:val>
                                            <p:fltVal val="0"/>
                                          </p:val>
                                        </p:tav>
                                        <p:tav tm="100000">
                                          <p:val>
                                            <p:fltVal val="1"/>
                                          </p:val>
                                        </p:tav>
                                      </p:tavLst>
                                    </p:anim>
                                    <p:anim calcmode="lin" valueType="num">
                                      <p:cBhvr>
                                        <p:cTn id="21"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字方塊 13">
            <a:extLst>
              <a:ext uri="{FF2B5EF4-FFF2-40B4-BE49-F238E27FC236}">
                <a16:creationId xmlns:a16="http://schemas.microsoft.com/office/drawing/2014/main" id="{4FE685DC-6F5A-4970-A2F0-7C258E7A2BFC}"/>
              </a:ext>
            </a:extLst>
          </p:cNvPr>
          <p:cNvSpPr txBox="1"/>
          <p:nvPr/>
        </p:nvSpPr>
        <p:spPr>
          <a:xfrm>
            <a:off x="2538748" y="309563"/>
            <a:ext cx="7114504" cy="646331"/>
          </a:xfrm>
          <a:prstGeom prst="rect">
            <a:avLst/>
          </a:prstGeom>
          <a:noFill/>
        </p:spPr>
        <p:txBody>
          <a:bodyPr wrap="square">
            <a:spAutoFit/>
          </a:bodyPr>
          <a:lstStyle/>
          <a:p>
            <a:r>
              <a:rPr lang="zh-TW" altLang="en-US" sz="3600" b="1" dirty="0">
                <a:ln w="6600">
                  <a:solidFill>
                    <a:schemeClr val="accent2"/>
                  </a:solidFill>
                  <a:prstDash val="solid"/>
                </a:ln>
                <a:solidFill>
                  <a:srgbClr val="FFFFFF"/>
                </a:solidFill>
                <a:effectLst>
                  <a:outerShdw dist="38100" dir="2700000" algn="tl" rotWithShape="0">
                    <a:schemeClr val="accent2"/>
                  </a:outerShdw>
                </a:effectLst>
                <a:latin typeface="+mn-lt"/>
                <a:ea typeface="+mn-ea"/>
                <a:cs typeface="+mn-ea"/>
                <a:sym typeface="+mn-lt"/>
              </a:rPr>
              <a:t>工作技能不可少，職場態度更重要</a:t>
            </a:r>
            <a:endParaRPr lang="zh-TW" altLang="en-US" sz="36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7" name="Google Shape;18;p2">
            <a:extLst>
              <a:ext uri="{FF2B5EF4-FFF2-40B4-BE49-F238E27FC236}">
                <a16:creationId xmlns:a16="http://schemas.microsoft.com/office/drawing/2014/main" id="{1538C57E-9618-40EE-A9B5-A0C56B9AB1C7}"/>
              </a:ext>
            </a:extLst>
          </p:cNvPr>
          <p:cNvSpPr/>
          <p:nvPr/>
        </p:nvSpPr>
        <p:spPr>
          <a:xfrm rot="21187986">
            <a:off x="11147391" y="1527140"/>
            <a:ext cx="989031" cy="989031"/>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83" name="Google Shape;18;p2">
            <a:extLst>
              <a:ext uri="{FF2B5EF4-FFF2-40B4-BE49-F238E27FC236}">
                <a16:creationId xmlns:a16="http://schemas.microsoft.com/office/drawing/2014/main" id="{308D0FBC-D9D7-4D9A-8F3F-736480ADAFBB}"/>
              </a:ext>
            </a:extLst>
          </p:cNvPr>
          <p:cNvSpPr/>
          <p:nvPr/>
        </p:nvSpPr>
        <p:spPr>
          <a:xfrm rot="21187986">
            <a:off x="-325472" y="917541"/>
            <a:ext cx="989031" cy="989031"/>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87" name="Google Shape;18;p2">
            <a:extLst>
              <a:ext uri="{FF2B5EF4-FFF2-40B4-BE49-F238E27FC236}">
                <a16:creationId xmlns:a16="http://schemas.microsoft.com/office/drawing/2014/main" id="{9B473082-F547-4CB2-95C4-26F87E8B8536}"/>
              </a:ext>
            </a:extLst>
          </p:cNvPr>
          <p:cNvSpPr/>
          <p:nvPr/>
        </p:nvSpPr>
        <p:spPr>
          <a:xfrm rot="21187986">
            <a:off x="10937924" y="6066571"/>
            <a:ext cx="1582857" cy="1582857"/>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91" name="群組 90"/>
          <p:cNvGrpSpPr/>
          <p:nvPr/>
        </p:nvGrpSpPr>
        <p:grpSpPr>
          <a:xfrm>
            <a:off x="695983" y="412815"/>
            <a:ext cx="10215826" cy="8613198"/>
            <a:chOff x="417967" y="-470516"/>
            <a:chExt cx="10771858" cy="9082003"/>
          </a:xfrm>
        </p:grpSpPr>
        <p:sp>
          <p:nvSpPr>
            <p:cNvPr id="65" name="橢圓 64">
              <a:extLst>
                <a:ext uri="{FF2B5EF4-FFF2-40B4-BE49-F238E27FC236}">
                  <a16:creationId xmlns:a16="http://schemas.microsoft.com/office/drawing/2014/main" id="{405CF7BE-CC82-434A-A2C2-F7531B05E546}"/>
                </a:ext>
              </a:extLst>
            </p:cNvPr>
            <p:cNvSpPr/>
            <p:nvPr/>
          </p:nvSpPr>
          <p:spPr>
            <a:xfrm>
              <a:off x="3962957" y="3316121"/>
              <a:ext cx="4196444" cy="4196444"/>
            </a:xfrm>
            <a:prstGeom prst="ellipse">
              <a:avLst/>
            </a:prstGeom>
            <a:gradFill>
              <a:gsLst>
                <a:gs pos="73000">
                  <a:srgbClr val="78A2FA">
                    <a:alpha val="53000"/>
                  </a:srgbClr>
                </a:gs>
                <a:gs pos="22000">
                  <a:schemeClr val="bg1">
                    <a:alpha val="0"/>
                  </a:schemeClr>
                </a:gs>
              </a:gsLst>
              <a:path path="circle">
                <a:fillToRect l="50000" t="50000" r="50000" b="50000"/>
              </a:path>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dirty="0"/>
            </a:p>
          </p:txBody>
        </p:sp>
        <p:sp>
          <p:nvSpPr>
            <p:cNvPr id="51" name="橢圓 50">
              <a:extLst>
                <a:ext uri="{FF2B5EF4-FFF2-40B4-BE49-F238E27FC236}">
                  <a16:creationId xmlns:a16="http://schemas.microsoft.com/office/drawing/2014/main" id="{A97CF712-F6F5-4BCA-9DA4-26A5265A200C}"/>
                </a:ext>
              </a:extLst>
            </p:cNvPr>
            <p:cNvSpPr/>
            <p:nvPr/>
          </p:nvSpPr>
          <p:spPr>
            <a:xfrm>
              <a:off x="2864034" y="2217198"/>
              <a:ext cx="6394289" cy="6394289"/>
            </a:xfrm>
            <a:prstGeom prst="ellipse">
              <a:avLst/>
            </a:prstGeom>
            <a:gradFill>
              <a:gsLst>
                <a:gs pos="73000">
                  <a:srgbClr val="78A2FA">
                    <a:alpha val="23000"/>
                  </a:srgbClr>
                </a:gs>
                <a:gs pos="22000">
                  <a:schemeClr val="bg1">
                    <a:alpha val="0"/>
                  </a:schemeClr>
                </a:gs>
              </a:gsLst>
              <a:path path="circle">
                <a:fillToRect l="50000" t="50000" r="50000" b="50000"/>
              </a:path>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dirty="0"/>
            </a:p>
          </p:txBody>
        </p:sp>
        <p:cxnSp>
          <p:nvCxnSpPr>
            <p:cNvPr id="20" name="直線接點 19">
              <a:extLst>
                <a:ext uri="{FF2B5EF4-FFF2-40B4-BE49-F238E27FC236}">
                  <a16:creationId xmlns:a16="http://schemas.microsoft.com/office/drawing/2014/main" id="{C7886862-958E-4572-BD13-03C63DFE342E}"/>
                </a:ext>
              </a:extLst>
            </p:cNvPr>
            <p:cNvCxnSpPr>
              <a:cxnSpLocks/>
            </p:cNvCxnSpPr>
            <p:nvPr/>
          </p:nvCxnSpPr>
          <p:spPr>
            <a:xfrm flipV="1">
              <a:off x="6629400" y="3105151"/>
              <a:ext cx="763814" cy="800099"/>
            </a:xfrm>
            <a:prstGeom prst="line">
              <a:avLst/>
            </a:prstGeom>
            <a:ln w="28575">
              <a:gradFill>
                <a:gsLst>
                  <a:gs pos="31000">
                    <a:schemeClr val="accent2"/>
                  </a:gs>
                  <a:gs pos="100000">
                    <a:schemeClr val="accent1">
                      <a:lumMod val="30000"/>
                      <a:lumOff val="70000"/>
                      <a:alpha val="0"/>
                    </a:schemeClr>
                  </a:gs>
                </a:gsLst>
                <a:lin ang="5400000" scaled="1"/>
              </a:gradFill>
            </a:ln>
          </p:spPr>
          <p:style>
            <a:lnRef idx="1">
              <a:schemeClr val="accent2"/>
            </a:lnRef>
            <a:fillRef idx="0">
              <a:schemeClr val="accent2"/>
            </a:fillRef>
            <a:effectRef idx="0">
              <a:schemeClr val="accent2"/>
            </a:effectRef>
            <a:fontRef idx="minor">
              <a:schemeClr val="tx1"/>
            </a:fontRef>
          </p:style>
        </p:cxnSp>
        <p:cxnSp>
          <p:nvCxnSpPr>
            <p:cNvPr id="26" name="直線接點 25">
              <a:extLst>
                <a:ext uri="{FF2B5EF4-FFF2-40B4-BE49-F238E27FC236}">
                  <a16:creationId xmlns:a16="http://schemas.microsoft.com/office/drawing/2014/main" id="{142EE561-B6A2-4B8B-BE6E-F810148D19C7}"/>
                </a:ext>
              </a:extLst>
            </p:cNvPr>
            <p:cNvCxnSpPr>
              <a:cxnSpLocks/>
            </p:cNvCxnSpPr>
            <p:nvPr/>
          </p:nvCxnSpPr>
          <p:spPr>
            <a:xfrm flipV="1">
              <a:off x="7048500" y="5461303"/>
              <a:ext cx="1603375" cy="253697"/>
            </a:xfrm>
            <a:prstGeom prst="line">
              <a:avLst/>
            </a:prstGeom>
            <a:ln w="28575">
              <a:gradFill>
                <a:gsLst>
                  <a:gs pos="31000">
                    <a:schemeClr val="accent2"/>
                  </a:gs>
                  <a:gs pos="100000">
                    <a:schemeClr val="accent1">
                      <a:lumMod val="30000"/>
                      <a:lumOff val="70000"/>
                      <a:alpha val="0"/>
                    </a:schemeClr>
                  </a:gs>
                </a:gsLst>
                <a:lin ang="5400000" scaled="1"/>
              </a:gradFill>
            </a:ln>
          </p:spPr>
          <p:style>
            <a:lnRef idx="1">
              <a:schemeClr val="accent2"/>
            </a:lnRef>
            <a:fillRef idx="0">
              <a:schemeClr val="accent2"/>
            </a:fillRef>
            <a:effectRef idx="0">
              <a:schemeClr val="accent2"/>
            </a:effectRef>
            <a:fontRef idx="minor">
              <a:schemeClr val="tx1"/>
            </a:fontRef>
          </p:style>
        </p:cxnSp>
        <p:cxnSp>
          <p:nvCxnSpPr>
            <p:cNvPr id="28" name="直線接點 27">
              <a:extLst>
                <a:ext uri="{FF2B5EF4-FFF2-40B4-BE49-F238E27FC236}">
                  <a16:creationId xmlns:a16="http://schemas.microsoft.com/office/drawing/2014/main" id="{C38FA676-04BF-40AA-B67B-987235EDAEC9}"/>
                </a:ext>
              </a:extLst>
            </p:cNvPr>
            <p:cNvCxnSpPr>
              <a:cxnSpLocks/>
            </p:cNvCxnSpPr>
            <p:nvPr/>
          </p:nvCxnSpPr>
          <p:spPr>
            <a:xfrm flipH="1" flipV="1">
              <a:off x="3540125" y="5327953"/>
              <a:ext cx="1470025" cy="253697"/>
            </a:xfrm>
            <a:prstGeom prst="line">
              <a:avLst/>
            </a:prstGeom>
            <a:ln w="28575">
              <a:gradFill>
                <a:gsLst>
                  <a:gs pos="31000">
                    <a:schemeClr val="accent2"/>
                  </a:gs>
                  <a:gs pos="100000">
                    <a:schemeClr val="accent1">
                      <a:lumMod val="30000"/>
                      <a:lumOff val="70000"/>
                      <a:alpha val="0"/>
                    </a:schemeClr>
                  </a:gs>
                </a:gsLst>
                <a:lin ang="5400000" scaled="1"/>
              </a:gradFill>
            </a:ln>
          </p:spPr>
          <p:style>
            <a:lnRef idx="1">
              <a:schemeClr val="accent2"/>
            </a:lnRef>
            <a:fillRef idx="0">
              <a:schemeClr val="accent2"/>
            </a:fillRef>
            <a:effectRef idx="0">
              <a:schemeClr val="accent2"/>
            </a:effectRef>
            <a:fontRef idx="minor">
              <a:schemeClr val="tx1"/>
            </a:fontRef>
          </p:style>
        </p:cxnSp>
        <p:cxnSp>
          <p:nvCxnSpPr>
            <p:cNvPr id="31" name="直線接點 30">
              <a:extLst>
                <a:ext uri="{FF2B5EF4-FFF2-40B4-BE49-F238E27FC236}">
                  <a16:creationId xmlns:a16="http://schemas.microsoft.com/office/drawing/2014/main" id="{F9253262-5F6B-4F34-BF71-60375F97006E}"/>
                </a:ext>
              </a:extLst>
            </p:cNvPr>
            <p:cNvCxnSpPr>
              <a:cxnSpLocks/>
            </p:cNvCxnSpPr>
            <p:nvPr/>
          </p:nvCxnSpPr>
          <p:spPr>
            <a:xfrm flipH="1" flipV="1">
              <a:off x="4756966" y="3105150"/>
              <a:ext cx="458652" cy="803178"/>
            </a:xfrm>
            <a:prstGeom prst="line">
              <a:avLst/>
            </a:prstGeom>
            <a:ln w="28575">
              <a:gradFill>
                <a:gsLst>
                  <a:gs pos="31000">
                    <a:schemeClr val="accent2"/>
                  </a:gs>
                  <a:gs pos="100000">
                    <a:schemeClr val="accent1">
                      <a:lumMod val="30000"/>
                      <a:lumOff val="70000"/>
                      <a:alpha val="0"/>
                    </a:schemeClr>
                  </a:gs>
                </a:gsLst>
                <a:lin ang="5400000" scaled="1"/>
              </a:gradFill>
            </a:ln>
          </p:spPr>
          <p:style>
            <a:lnRef idx="1">
              <a:schemeClr val="accent2"/>
            </a:lnRef>
            <a:fillRef idx="0">
              <a:schemeClr val="accent2"/>
            </a:fillRef>
            <a:effectRef idx="0">
              <a:schemeClr val="accent2"/>
            </a:effectRef>
            <a:fontRef idx="minor">
              <a:schemeClr val="tx1"/>
            </a:fontRef>
          </p:style>
        </p:cxnSp>
        <p:grpSp>
          <p:nvGrpSpPr>
            <p:cNvPr id="18" name="群組 17"/>
            <p:cNvGrpSpPr/>
            <p:nvPr/>
          </p:nvGrpSpPr>
          <p:grpSpPr>
            <a:xfrm>
              <a:off x="2876550" y="18434"/>
              <a:ext cx="2628900" cy="3048794"/>
              <a:chOff x="2628900" y="347663"/>
              <a:chExt cx="2628900" cy="3048794"/>
            </a:xfrm>
          </p:grpSpPr>
          <p:grpSp>
            <p:nvGrpSpPr>
              <p:cNvPr id="67" name="群組 66"/>
              <p:cNvGrpSpPr/>
              <p:nvPr/>
            </p:nvGrpSpPr>
            <p:grpSpPr>
              <a:xfrm>
                <a:off x="2628900" y="347663"/>
                <a:ext cx="2628900" cy="3048794"/>
                <a:chOff x="-3546013" y="1575594"/>
                <a:chExt cx="2628900" cy="3048794"/>
              </a:xfrm>
            </p:grpSpPr>
            <p:grpSp>
              <p:nvGrpSpPr>
                <p:cNvPr id="68" name="群組 67"/>
                <p:cNvGrpSpPr/>
                <p:nvPr/>
              </p:nvGrpSpPr>
              <p:grpSpPr>
                <a:xfrm>
                  <a:off x="-3498570" y="2161285"/>
                  <a:ext cx="2463103" cy="2463103"/>
                  <a:chOff x="-3498570" y="2161285"/>
                  <a:chExt cx="2463103" cy="2463103"/>
                </a:xfrm>
              </p:grpSpPr>
              <p:sp>
                <p:nvSpPr>
                  <p:cNvPr id="70" name="橢圓 69">
                    <a:extLst>
                      <a:ext uri="{FF2B5EF4-FFF2-40B4-BE49-F238E27FC236}">
                        <a16:creationId xmlns:a16="http://schemas.microsoft.com/office/drawing/2014/main" id="{7AD002E8-9DF3-436C-A51C-E47577271A21}"/>
                      </a:ext>
                    </a:extLst>
                  </p:cNvPr>
                  <p:cNvSpPr/>
                  <p:nvPr/>
                </p:nvSpPr>
                <p:spPr>
                  <a:xfrm>
                    <a:off x="-3498570" y="2161285"/>
                    <a:ext cx="2463103" cy="2463103"/>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71" name="橢圓 70">
                    <a:extLst>
                      <a:ext uri="{FF2B5EF4-FFF2-40B4-BE49-F238E27FC236}">
                        <a16:creationId xmlns:a16="http://schemas.microsoft.com/office/drawing/2014/main" id="{ADAD256E-5D04-4AB8-85D9-8C72EAAB5B24}"/>
                      </a:ext>
                    </a:extLst>
                  </p:cNvPr>
                  <p:cNvSpPr/>
                  <p:nvPr/>
                </p:nvSpPr>
                <p:spPr>
                  <a:xfrm flipV="1">
                    <a:off x="-3346133" y="2313722"/>
                    <a:ext cx="2158228" cy="2158228"/>
                  </a:xfrm>
                  <a:prstGeom prst="ellipse">
                    <a:avLst/>
                  </a:prstGeom>
                  <a:gradFill>
                    <a:gsLst>
                      <a:gs pos="22000">
                        <a:schemeClr val="accent2">
                          <a:alpha val="81000"/>
                        </a:schemeClr>
                      </a:gs>
                      <a:gs pos="100000">
                        <a:schemeClr val="accent1">
                          <a:lumMod val="30000"/>
                          <a:lumOff val="70000"/>
                          <a:alpha val="0"/>
                        </a:schemeClr>
                      </a:gs>
                    </a:gsLst>
                    <a:lin ang="5400000" scaled="1"/>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grpSp>
            <p:pic>
              <p:nvPicPr>
                <p:cNvPr id="69" name="圖片 68" descr="0427_主視覺2_燈箱尺寸138X188_1.jpg.png"/>
                <p:cNvPicPr>
                  <a:picLocks noChangeAspect="1"/>
                </p:cNvPicPr>
                <p:nvPr/>
              </p:nvPicPr>
              <p:blipFill rotWithShape="1">
                <a:blip r:embed="rId3" cstate="print"/>
                <a:srcRect l="71710" t="42553" r="3803" b="4540"/>
                <a:stretch/>
              </p:blipFill>
              <p:spPr>
                <a:xfrm>
                  <a:off x="-3546013" y="1575594"/>
                  <a:ext cx="2628900" cy="2516188"/>
                </a:xfrm>
                <a:prstGeom prst="rect">
                  <a:avLst/>
                </a:prstGeom>
              </p:spPr>
            </p:pic>
          </p:grpSp>
          <p:sp>
            <p:nvSpPr>
              <p:cNvPr id="43" name="文字方塊 42">
                <a:extLst>
                  <a:ext uri="{FF2B5EF4-FFF2-40B4-BE49-F238E27FC236}">
                    <a16:creationId xmlns:a16="http://schemas.microsoft.com/office/drawing/2014/main" id="{8C27E5C0-8662-4AC2-A725-A9BEE9E5A52A}"/>
                  </a:ext>
                </a:extLst>
              </p:cNvPr>
              <p:cNvSpPr txBox="1"/>
              <p:nvPr/>
            </p:nvSpPr>
            <p:spPr>
              <a:xfrm>
                <a:off x="3465701" y="2571750"/>
                <a:ext cx="902811" cy="523220"/>
              </a:xfrm>
              <a:prstGeom prst="rect">
                <a:avLst/>
              </a:prstGeom>
              <a:noFill/>
            </p:spPr>
            <p:txBody>
              <a:bodyPr wrap="none" rtlCol="0">
                <a:spAutoFit/>
              </a:bodyPr>
              <a:lstStyle/>
              <a:p>
                <a:r>
                  <a:rPr lang="zh-TW" altLang="en-US" sz="2800" b="1" dirty="0">
                    <a:solidFill>
                      <a:schemeClr val="bg1"/>
                    </a:solidFill>
                  </a:rPr>
                  <a:t>顧客</a:t>
                </a:r>
              </a:p>
            </p:txBody>
          </p:sp>
        </p:grpSp>
        <p:grpSp>
          <p:nvGrpSpPr>
            <p:cNvPr id="21" name="群組 20"/>
            <p:cNvGrpSpPr/>
            <p:nvPr/>
          </p:nvGrpSpPr>
          <p:grpSpPr>
            <a:xfrm>
              <a:off x="8424863" y="3062288"/>
              <a:ext cx="2764962" cy="3124200"/>
              <a:chOff x="8753702" y="3366294"/>
              <a:chExt cx="2764962" cy="3124200"/>
            </a:xfrm>
          </p:grpSpPr>
          <p:grpSp>
            <p:nvGrpSpPr>
              <p:cNvPr id="55" name="群組 54"/>
              <p:cNvGrpSpPr/>
              <p:nvPr/>
            </p:nvGrpSpPr>
            <p:grpSpPr>
              <a:xfrm>
                <a:off x="8753702" y="3366294"/>
                <a:ext cx="2764962" cy="3124200"/>
                <a:chOff x="-3704763" y="1500188"/>
                <a:chExt cx="2764962" cy="3124200"/>
              </a:xfrm>
            </p:grpSpPr>
            <p:grpSp>
              <p:nvGrpSpPr>
                <p:cNvPr id="56" name="群組 55"/>
                <p:cNvGrpSpPr/>
                <p:nvPr/>
              </p:nvGrpSpPr>
              <p:grpSpPr>
                <a:xfrm>
                  <a:off x="-3498570" y="2161285"/>
                  <a:ext cx="2463103" cy="2463103"/>
                  <a:chOff x="-3498570" y="2161285"/>
                  <a:chExt cx="2463103" cy="2463103"/>
                </a:xfrm>
              </p:grpSpPr>
              <p:sp>
                <p:nvSpPr>
                  <p:cNvPr id="58" name="橢圓 57">
                    <a:extLst>
                      <a:ext uri="{FF2B5EF4-FFF2-40B4-BE49-F238E27FC236}">
                        <a16:creationId xmlns:a16="http://schemas.microsoft.com/office/drawing/2014/main" id="{7AD002E8-9DF3-436C-A51C-E47577271A21}"/>
                      </a:ext>
                    </a:extLst>
                  </p:cNvPr>
                  <p:cNvSpPr/>
                  <p:nvPr/>
                </p:nvSpPr>
                <p:spPr>
                  <a:xfrm>
                    <a:off x="-3498570" y="2161285"/>
                    <a:ext cx="2463103" cy="2463103"/>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59" name="橢圓 58">
                    <a:extLst>
                      <a:ext uri="{FF2B5EF4-FFF2-40B4-BE49-F238E27FC236}">
                        <a16:creationId xmlns:a16="http://schemas.microsoft.com/office/drawing/2014/main" id="{ADAD256E-5D04-4AB8-85D9-8C72EAAB5B24}"/>
                      </a:ext>
                    </a:extLst>
                  </p:cNvPr>
                  <p:cNvSpPr/>
                  <p:nvPr/>
                </p:nvSpPr>
                <p:spPr>
                  <a:xfrm flipV="1">
                    <a:off x="-3346133" y="2313722"/>
                    <a:ext cx="2158228" cy="2158228"/>
                  </a:xfrm>
                  <a:prstGeom prst="ellipse">
                    <a:avLst/>
                  </a:prstGeom>
                  <a:gradFill>
                    <a:gsLst>
                      <a:gs pos="22000">
                        <a:schemeClr val="accent2">
                          <a:alpha val="81000"/>
                        </a:schemeClr>
                      </a:gs>
                      <a:gs pos="100000">
                        <a:schemeClr val="accent1">
                          <a:lumMod val="30000"/>
                          <a:lumOff val="70000"/>
                          <a:alpha val="0"/>
                        </a:schemeClr>
                      </a:gs>
                    </a:gsLst>
                    <a:lin ang="5400000" scaled="1"/>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grpSp>
            <p:pic>
              <p:nvPicPr>
                <p:cNvPr id="57" name="圖片 56" descr="0427_主視覺2_燈箱尺寸138X188_1.jpg.png"/>
                <p:cNvPicPr>
                  <a:picLocks noChangeAspect="1"/>
                </p:cNvPicPr>
                <p:nvPr/>
              </p:nvPicPr>
              <p:blipFill rotWithShape="1">
                <a:blip r:embed="rId3" cstate="print"/>
                <a:srcRect l="12680" t="-6048" r="61565" b="53141"/>
                <a:stretch/>
              </p:blipFill>
              <p:spPr>
                <a:xfrm>
                  <a:off x="-3704763" y="1500188"/>
                  <a:ext cx="2764962" cy="2516188"/>
                </a:xfrm>
                <a:prstGeom prst="rect">
                  <a:avLst/>
                </a:prstGeom>
              </p:spPr>
            </p:pic>
          </p:grpSp>
          <p:sp>
            <p:nvSpPr>
              <p:cNvPr id="27" name="文字方塊 26">
                <a:extLst>
                  <a:ext uri="{FF2B5EF4-FFF2-40B4-BE49-F238E27FC236}">
                    <a16:creationId xmlns:a16="http://schemas.microsoft.com/office/drawing/2014/main" id="{36CD76A6-5906-4529-B3BB-942D2487D181}"/>
                  </a:ext>
                </a:extLst>
              </p:cNvPr>
              <p:cNvSpPr txBox="1"/>
              <p:nvPr/>
            </p:nvSpPr>
            <p:spPr>
              <a:xfrm>
                <a:off x="9684778" y="5662992"/>
                <a:ext cx="902811" cy="523220"/>
              </a:xfrm>
              <a:prstGeom prst="rect">
                <a:avLst/>
              </a:prstGeom>
              <a:noFill/>
            </p:spPr>
            <p:txBody>
              <a:bodyPr wrap="none" rtlCol="0">
                <a:spAutoFit/>
              </a:bodyPr>
              <a:lstStyle/>
              <a:p>
                <a:r>
                  <a:rPr lang="zh-TW" altLang="en-US" sz="2800" b="1" dirty="0">
                    <a:solidFill>
                      <a:schemeClr val="bg1"/>
                    </a:solidFill>
                  </a:rPr>
                  <a:t>同事</a:t>
                </a:r>
              </a:p>
            </p:txBody>
          </p:sp>
        </p:grpSp>
        <p:grpSp>
          <p:nvGrpSpPr>
            <p:cNvPr id="19" name="群組 18"/>
            <p:cNvGrpSpPr/>
            <p:nvPr/>
          </p:nvGrpSpPr>
          <p:grpSpPr>
            <a:xfrm>
              <a:off x="417967" y="3328194"/>
              <a:ext cx="3120073" cy="2822802"/>
              <a:chOff x="417967" y="3536950"/>
              <a:chExt cx="3120073" cy="2822802"/>
            </a:xfrm>
          </p:grpSpPr>
          <p:grpSp>
            <p:nvGrpSpPr>
              <p:cNvPr id="10" name="群組 9"/>
              <p:cNvGrpSpPr/>
              <p:nvPr/>
            </p:nvGrpSpPr>
            <p:grpSpPr>
              <a:xfrm>
                <a:off x="417967" y="3536950"/>
                <a:ext cx="3120073" cy="2822802"/>
                <a:chOff x="-4129724" y="1801586"/>
                <a:chExt cx="3120073" cy="2822802"/>
              </a:xfrm>
            </p:grpSpPr>
            <p:grpSp>
              <p:nvGrpSpPr>
                <p:cNvPr id="5" name="群組 4"/>
                <p:cNvGrpSpPr/>
                <p:nvPr/>
              </p:nvGrpSpPr>
              <p:grpSpPr>
                <a:xfrm>
                  <a:off x="-3498570" y="2161285"/>
                  <a:ext cx="2463103" cy="2463103"/>
                  <a:chOff x="-3498570" y="2161285"/>
                  <a:chExt cx="2463103" cy="2463103"/>
                </a:xfrm>
              </p:grpSpPr>
              <p:sp>
                <p:nvSpPr>
                  <p:cNvPr id="6" name="橢圓 5">
                    <a:extLst>
                      <a:ext uri="{FF2B5EF4-FFF2-40B4-BE49-F238E27FC236}">
                        <a16:creationId xmlns:a16="http://schemas.microsoft.com/office/drawing/2014/main" id="{7AD002E8-9DF3-436C-A51C-E47577271A21}"/>
                      </a:ext>
                    </a:extLst>
                  </p:cNvPr>
                  <p:cNvSpPr/>
                  <p:nvPr/>
                </p:nvSpPr>
                <p:spPr>
                  <a:xfrm>
                    <a:off x="-3498570" y="2161285"/>
                    <a:ext cx="2463103" cy="2463103"/>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36" name="橢圓 35">
                    <a:extLst>
                      <a:ext uri="{FF2B5EF4-FFF2-40B4-BE49-F238E27FC236}">
                        <a16:creationId xmlns:a16="http://schemas.microsoft.com/office/drawing/2014/main" id="{ADAD256E-5D04-4AB8-85D9-8C72EAAB5B24}"/>
                      </a:ext>
                    </a:extLst>
                  </p:cNvPr>
                  <p:cNvSpPr/>
                  <p:nvPr/>
                </p:nvSpPr>
                <p:spPr>
                  <a:xfrm flipV="1">
                    <a:off x="-3346133" y="2313722"/>
                    <a:ext cx="2158228" cy="2158228"/>
                  </a:xfrm>
                  <a:prstGeom prst="ellipse">
                    <a:avLst/>
                  </a:prstGeom>
                  <a:gradFill>
                    <a:gsLst>
                      <a:gs pos="22000">
                        <a:schemeClr val="accent2">
                          <a:alpha val="81000"/>
                        </a:schemeClr>
                      </a:gs>
                      <a:gs pos="100000">
                        <a:schemeClr val="accent1">
                          <a:lumMod val="30000"/>
                          <a:lumOff val="70000"/>
                          <a:alpha val="0"/>
                        </a:schemeClr>
                      </a:gs>
                    </a:gsLst>
                    <a:lin ang="5400000" scaled="1"/>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grpSp>
            <p:pic>
              <p:nvPicPr>
                <p:cNvPr id="45" name="圖片 44" descr="0427_主視覺2_燈箱尺寸138X188_1.jpg.png"/>
                <p:cNvPicPr>
                  <a:picLocks noChangeAspect="1"/>
                </p:cNvPicPr>
                <p:nvPr/>
              </p:nvPicPr>
              <p:blipFill rotWithShape="1">
                <a:blip r:embed="rId3" cstate="print"/>
                <a:srcRect l="5468" t="47093" r="65469"/>
                <a:stretch/>
              </p:blipFill>
              <p:spPr>
                <a:xfrm>
                  <a:off x="-4129724" y="1801586"/>
                  <a:ext cx="3120073" cy="2516188"/>
                </a:xfrm>
                <a:prstGeom prst="rect">
                  <a:avLst/>
                </a:prstGeom>
              </p:spPr>
            </p:pic>
          </p:grpSp>
          <p:sp>
            <p:nvSpPr>
              <p:cNvPr id="44" name="文字方塊 43">
                <a:extLst>
                  <a:ext uri="{FF2B5EF4-FFF2-40B4-BE49-F238E27FC236}">
                    <a16:creationId xmlns:a16="http://schemas.microsoft.com/office/drawing/2014/main" id="{7E99B172-57EB-47DB-8478-128E8D928B9C}"/>
                  </a:ext>
                </a:extLst>
              </p:cNvPr>
              <p:cNvSpPr txBox="1"/>
              <p:nvPr/>
            </p:nvSpPr>
            <p:spPr>
              <a:xfrm>
                <a:off x="1825003" y="5553076"/>
                <a:ext cx="902811" cy="523220"/>
              </a:xfrm>
              <a:prstGeom prst="rect">
                <a:avLst/>
              </a:prstGeom>
              <a:noFill/>
            </p:spPr>
            <p:txBody>
              <a:bodyPr wrap="none" rtlCol="0">
                <a:spAutoFit/>
              </a:bodyPr>
              <a:lstStyle/>
              <a:p>
                <a:r>
                  <a:rPr lang="zh-TW" altLang="en-US" sz="2800" b="1" dirty="0">
                    <a:solidFill>
                      <a:schemeClr val="bg1"/>
                    </a:solidFill>
                  </a:rPr>
                  <a:t>廠商</a:t>
                </a:r>
              </a:p>
            </p:txBody>
          </p:sp>
        </p:grpSp>
        <p:grpSp>
          <p:nvGrpSpPr>
            <p:cNvPr id="34" name="群組 33"/>
            <p:cNvGrpSpPr/>
            <p:nvPr/>
          </p:nvGrpSpPr>
          <p:grpSpPr>
            <a:xfrm>
              <a:off x="4658235" y="2829862"/>
              <a:ext cx="2875529" cy="3844458"/>
              <a:chOff x="4658235" y="2829862"/>
              <a:chExt cx="2875529" cy="3844458"/>
            </a:xfrm>
          </p:grpSpPr>
          <p:pic>
            <p:nvPicPr>
              <p:cNvPr id="88" name="圖片 87" descr="0427_主視覺2_燈箱尺寸138X188_1.jpg.png"/>
              <p:cNvPicPr>
                <a:picLocks noChangeAspect="1"/>
              </p:cNvPicPr>
              <p:nvPr/>
            </p:nvPicPr>
            <p:blipFill rotWithShape="1">
              <a:blip r:embed="rId3" cstate="print"/>
              <a:srcRect l="41484" t="42554" r="38110" b="-4139"/>
              <a:stretch/>
            </p:blipFill>
            <p:spPr>
              <a:xfrm>
                <a:off x="4658235" y="2829862"/>
                <a:ext cx="2875529" cy="3844458"/>
              </a:xfrm>
              <a:custGeom>
                <a:avLst/>
                <a:gdLst>
                  <a:gd name="connsiteX0" fmla="*/ 0 w 2703059"/>
                  <a:gd name="connsiteY0" fmla="*/ 0 h 3613873"/>
                  <a:gd name="connsiteX1" fmla="*/ 1125201 w 2703059"/>
                  <a:gd name="connsiteY1" fmla="*/ 0 h 3613873"/>
                  <a:gd name="connsiteX2" fmla="*/ 1086048 w 2703059"/>
                  <a:gd name="connsiteY2" fmla="*/ 9549 h 3613873"/>
                  <a:gd name="connsiteX3" fmla="*/ 841716 w 2703059"/>
                  <a:gd name="connsiteY3" fmla="*/ 299173 h 3613873"/>
                  <a:gd name="connsiteX4" fmla="*/ 1241766 w 2703059"/>
                  <a:gd name="connsiteY4" fmla="*/ 613498 h 3613873"/>
                  <a:gd name="connsiteX5" fmla="*/ 1641816 w 2703059"/>
                  <a:gd name="connsiteY5" fmla="*/ 299173 h 3613873"/>
                  <a:gd name="connsiteX6" fmla="*/ 1397484 w 2703059"/>
                  <a:gd name="connsiteY6" fmla="*/ 9549 h 3613873"/>
                  <a:gd name="connsiteX7" fmla="*/ 1358331 w 2703059"/>
                  <a:gd name="connsiteY7" fmla="*/ 0 h 3613873"/>
                  <a:gd name="connsiteX8" fmla="*/ 2703059 w 2703059"/>
                  <a:gd name="connsiteY8" fmla="*/ 0 h 3613873"/>
                  <a:gd name="connsiteX9" fmla="*/ 2703059 w 2703059"/>
                  <a:gd name="connsiteY9" fmla="*/ 3613873 h 3613873"/>
                  <a:gd name="connsiteX10" fmla="*/ 0 w 2703059"/>
                  <a:gd name="connsiteY10" fmla="*/ 3613873 h 361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03059" h="3613873">
                    <a:moveTo>
                      <a:pt x="0" y="0"/>
                    </a:moveTo>
                    <a:lnTo>
                      <a:pt x="1125201" y="0"/>
                    </a:lnTo>
                    <a:lnTo>
                      <a:pt x="1086048" y="9549"/>
                    </a:lnTo>
                    <a:cubicBezTo>
                      <a:pt x="942464" y="57266"/>
                      <a:pt x="841716" y="168975"/>
                      <a:pt x="841716" y="299173"/>
                    </a:cubicBezTo>
                    <a:cubicBezTo>
                      <a:pt x="841716" y="472770"/>
                      <a:pt x="1020824" y="613498"/>
                      <a:pt x="1241766" y="613498"/>
                    </a:cubicBezTo>
                    <a:cubicBezTo>
                      <a:pt x="1462708" y="613498"/>
                      <a:pt x="1641816" y="472770"/>
                      <a:pt x="1641816" y="299173"/>
                    </a:cubicBezTo>
                    <a:cubicBezTo>
                      <a:pt x="1641816" y="168975"/>
                      <a:pt x="1541068" y="57266"/>
                      <a:pt x="1397484" y="9549"/>
                    </a:cubicBezTo>
                    <a:lnTo>
                      <a:pt x="1358331" y="0"/>
                    </a:lnTo>
                    <a:lnTo>
                      <a:pt x="2703059" y="0"/>
                    </a:lnTo>
                    <a:lnTo>
                      <a:pt x="2703059" y="3613873"/>
                    </a:lnTo>
                    <a:lnTo>
                      <a:pt x="0" y="3613873"/>
                    </a:lnTo>
                    <a:close/>
                  </a:path>
                </a:pathLst>
              </a:custGeom>
            </p:spPr>
          </p:pic>
          <p:sp>
            <p:nvSpPr>
              <p:cNvPr id="62" name="文字方塊 61">
                <a:extLst>
                  <a:ext uri="{FF2B5EF4-FFF2-40B4-BE49-F238E27FC236}">
                    <a16:creationId xmlns:a16="http://schemas.microsoft.com/office/drawing/2014/main" id="{C051AE4D-FC56-4DCB-92DB-C3F16FF3D75E}"/>
                  </a:ext>
                </a:extLst>
              </p:cNvPr>
              <p:cNvSpPr txBox="1"/>
              <p:nvPr/>
            </p:nvSpPr>
            <p:spPr>
              <a:xfrm>
                <a:off x="5520377" y="5249933"/>
                <a:ext cx="1005403" cy="584775"/>
              </a:xfrm>
              <a:prstGeom prst="rect">
                <a:avLst/>
              </a:prstGeom>
              <a:noFill/>
              <a:ln>
                <a:noFill/>
              </a:ln>
            </p:spPr>
            <p:txBody>
              <a:bodyPr wrap="none" rtlCol="0">
                <a:spAutoFit/>
              </a:bodyPr>
              <a:lstStyle/>
              <a:p>
                <a:r>
                  <a:rPr lang="zh-TW" altLang="en-US" sz="3200" b="1" dirty="0">
                    <a:solidFill>
                      <a:schemeClr val="bg1"/>
                    </a:solidFill>
                  </a:rPr>
                  <a:t>勞工</a:t>
                </a:r>
              </a:p>
            </p:txBody>
          </p:sp>
        </p:grpSp>
        <p:grpSp>
          <p:nvGrpSpPr>
            <p:cNvPr id="22" name="群組 21"/>
            <p:cNvGrpSpPr/>
            <p:nvPr/>
          </p:nvGrpSpPr>
          <p:grpSpPr>
            <a:xfrm>
              <a:off x="6826295" y="-470516"/>
              <a:ext cx="2844519" cy="3518516"/>
              <a:chOff x="12807995" y="-152222"/>
              <a:chExt cx="2844519" cy="3518516"/>
            </a:xfrm>
          </p:grpSpPr>
          <p:grpSp>
            <p:nvGrpSpPr>
              <p:cNvPr id="80" name="群組 79"/>
              <p:cNvGrpSpPr/>
              <p:nvPr/>
            </p:nvGrpSpPr>
            <p:grpSpPr>
              <a:xfrm>
                <a:off x="12807995" y="-152222"/>
                <a:ext cx="2844519" cy="3518516"/>
                <a:chOff x="-3498570" y="1105872"/>
                <a:chExt cx="2844519" cy="3518516"/>
              </a:xfrm>
            </p:grpSpPr>
            <p:grpSp>
              <p:nvGrpSpPr>
                <p:cNvPr id="82" name="群組 81"/>
                <p:cNvGrpSpPr/>
                <p:nvPr/>
              </p:nvGrpSpPr>
              <p:grpSpPr>
                <a:xfrm>
                  <a:off x="-3498570" y="2161285"/>
                  <a:ext cx="2463103" cy="2463103"/>
                  <a:chOff x="-3498570" y="2161285"/>
                  <a:chExt cx="2463103" cy="2463103"/>
                </a:xfrm>
              </p:grpSpPr>
              <p:sp>
                <p:nvSpPr>
                  <p:cNvPr id="85" name="橢圓 84">
                    <a:extLst>
                      <a:ext uri="{FF2B5EF4-FFF2-40B4-BE49-F238E27FC236}">
                        <a16:creationId xmlns:a16="http://schemas.microsoft.com/office/drawing/2014/main" id="{7AD002E8-9DF3-436C-A51C-E47577271A21}"/>
                      </a:ext>
                    </a:extLst>
                  </p:cNvPr>
                  <p:cNvSpPr/>
                  <p:nvPr/>
                </p:nvSpPr>
                <p:spPr>
                  <a:xfrm>
                    <a:off x="-3498570" y="2161285"/>
                    <a:ext cx="2463103" cy="2463103"/>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86" name="橢圓 85">
                    <a:extLst>
                      <a:ext uri="{FF2B5EF4-FFF2-40B4-BE49-F238E27FC236}">
                        <a16:creationId xmlns:a16="http://schemas.microsoft.com/office/drawing/2014/main" id="{ADAD256E-5D04-4AB8-85D9-8C72EAAB5B24}"/>
                      </a:ext>
                    </a:extLst>
                  </p:cNvPr>
                  <p:cNvSpPr/>
                  <p:nvPr/>
                </p:nvSpPr>
                <p:spPr>
                  <a:xfrm flipV="1">
                    <a:off x="-3346133" y="2313722"/>
                    <a:ext cx="2158228" cy="2158228"/>
                  </a:xfrm>
                  <a:prstGeom prst="ellipse">
                    <a:avLst/>
                  </a:prstGeom>
                  <a:gradFill>
                    <a:gsLst>
                      <a:gs pos="22000">
                        <a:schemeClr val="accent2">
                          <a:alpha val="81000"/>
                        </a:schemeClr>
                      </a:gs>
                      <a:gs pos="100000">
                        <a:schemeClr val="accent1">
                          <a:lumMod val="30000"/>
                          <a:lumOff val="70000"/>
                          <a:alpha val="0"/>
                        </a:schemeClr>
                      </a:gs>
                    </a:gsLst>
                    <a:lin ang="5400000" scaled="1"/>
                  </a:gra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grpSp>
            <p:pic>
              <p:nvPicPr>
                <p:cNvPr id="84" name="圖片 83" descr="0427_主視覺2_燈箱尺寸138X188_1.jpg.png"/>
                <p:cNvPicPr>
                  <a:picLocks noChangeAspect="1"/>
                </p:cNvPicPr>
                <p:nvPr/>
              </p:nvPicPr>
              <p:blipFill rotWithShape="1">
                <a:blip r:embed="rId3" cstate="print"/>
                <a:srcRect l="63161" t="-4446" r="16316" b="51539"/>
                <a:stretch/>
              </p:blipFill>
              <p:spPr>
                <a:xfrm>
                  <a:off x="-3219215" y="1105872"/>
                  <a:ext cx="2565164" cy="2929554"/>
                </a:xfrm>
                <a:prstGeom prst="rect">
                  <a:avLst/>
                </a:prstGeom>
              </p:spPr>
            </p:pic>
          </p:grpSp>
          <p:sp>
            <p:nvSpPr>
              <p:cNvPr id="81" name="文字方塊 80">
                <a:extLst>
                  <a:ext uri="{FF2B5EF4-FFF2-40B4-BE49-F238E27FC236}">
                    <a16:creationId xmlns:a16="http://schemas.microsoft.com/office/drawing/2014/main" id="{36CD76A6-5906-4529-B3BB-942D2487D181}"/>
                  </a:ext>
                </a:extLst>
              </p:cNvPr>
              <p:cNvSpPr txBox="1"/>
              <p:nvPr/>
            </p:nvSpPr>
            <p:spPr>
              <a:xfrm>
                <a:off x="13635974" y="2571750"/>
                <a:ext cx="902811" cy="523220"/>
              </a:xfrm>
              <a:prstGeom prst="rect">
                <a:avLst/>
              </a:prstGeom>
              <a:noFill/>
            </p:spPr>
            <p:txBody>
              <a:bodyPr wrap="none" rtlCol="0">
                <a:spAutoFit/>
              </a:bodyPr>
              <a:lstStyle/>
              <a:p>
                <a:r>
                  <a:rPr lang="zh-TW" altLang="en-US" sz="2800" b="1" dirty="0">
                    <a:solidFill>
                      <a:schemeClr val="bg1"/>
                    </a:solidFill>
                  </a:rPr>
                  <a:t>雇主</a:t>
                </a:r>
              </a:p>
            </p:txBody>
          </p:sp>
        </p:grpSp>
      </p:grpSp>
    </p:spTree>
    <p:extLst>
      <p:ext uri="{BB962C8B-B14F-4D97-AF65-F5344CB8AC3E}">
        <p14:creationId xmlns:p14="http://schemas.microsoft.com/office/powerpoint/2010/main" val="367640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41"/>
          <p:cNvSpPr txBox="1">
            <a:spLocks noGrp="1"/>
          </p:cNvSpPr>
          <p:nvPr>
            <p:ph type="title"/>
          </p:nvPr>
        </p:nvSpPr>
        <p:spPr>
          <a:xfrm>
            <a:off x="4953818" y="195067"/>
            <a:ext cx="2284365" cy="752400"/>
          </a:xfrm>
          <a:prstGeom prst="rect">
            <a:avLst/>
          </a:prstGeom>
        </p:spPr>
        <p:txBody>
          <a:bodyPr spcFirstLastPara="1" wrap="square" lIns="121900" tIns="121900" rIns="121900" bIns="121900" anchor="ctr" anchorCtr="0">
            <a:noAutofit/>
          </a:bodyPr>
          <a:lstStyle/>
          <a:p>
            <a:r>
              <a:rPr lang="zh-TW" altLang="en-US" sz="3600" dirty="0">
                <a:latin typeface="+mn-lt"/>
                <a:ea typeface="+mn-ea"/>
                <a:cs typeface="+mn-ea"/>
                <a:sym typeface="+mn-lt"/>
              </a:rPr>
              <a:t>教學目標</a:t>
            </a:r>
            <a:endParaRPr sz="3600" dirty="0">
              <a:latin typeface="+mn-lt"/>
              <a:ea typeface="+mn-ea"/>
              <a:cs typeface="+mn-ea"/>
              <a:sym typeface="+mn-lt"/>
            </a:endParaRPr>
          </a:p>
        </p:txBody>
      </p:sp>
      <p:sp>
        <p:nvSpPr>
          <p:cNvPr id="588" name="Google Shape;588;p41"/>
          <p:cNvSpPr txBox="1">
            <a:spLocks noGrp="1"/>
          </p:cNvSpPr>
          <p:nvPr>
            <p:ph type="body" idx="4294967295"/>
          </p:nvPr>
        </p:nvSpPr>
        <p:spPr>
          <a:xfrm>
            <a:off x="1913467" y="1696011"/>
            <a:ext cx="8365067" cy="4145989"/>
          </a:xfrm>
          <a:prstGeom prst="rect">
            <a:avLst/>
          </a:prstGeom>
        </p:spPr>
        <p:txBody>
          <a:bodyPr spcFirstLastPara="1" wrap="square" lIns="121900" tIns="121900" rIns="121900" bIns="121900" anchor="ctr" anchorCtr="0">
            <a:noAutofit/>
          </a:bodyPr>
          <a:lstStyle/>
          <a:p>
            <a:pPr indent="-609585" algn="just">
              <a:lnSpc>
                <a:spcPct val="150000"/>
              </a:lnSpc>
              <a:buFont typeface="Wingdings" panose="05000000000000000000" pitchFamily="2" charset="2"/>
              <a:buAutoNum type="circleNumWdWhitePlain"/>
            </a:pPr>
            <a:r>
              <a:rPr lang="zh-TW" altLang="en-US" sz="3200" b="1" dirty="0">
                <a:latin typeface="+mn-lt"/>
                <a:ea typeface="+mn-ea"/>
                <a:cs typeface="+mn-ea"/>
                <a:sym typeface="+mn-lt"/>
              </a:rPr>
              <a:t>「勞權教育」係屬法治教育及公民素養之一環。</a:t>
            </a:r>
            <a:endParaRPr lang="en-US" altLang="zh-TW" sz="3200" b="1" dirty="0">
              <a:latin typeface="+mn-lt"/>
              <a:ea typeface="+mn-ea"/>
              <a:cs typeface="+mn-ea"/>
              <a:sym typeface="+mn-lt"/>
            </a:endParaRPr>
          </a:p>
          <a:p>
            <a:pPr indent="-609585" algn="just">
              <a:lnSpc>
                <a:spcPct val="150000"/>
              </a:lnSpc>
              <a:buFont typeface="Wingdings" panose="05000000000000000000" pitchFamily="2" charset="2"/>
              <a:buAutoNum type="circleNumWdWhitePlain"/>
            </a:pPr>
            <a:r>
              <a:rPr lang="en-US" altLang="zh-TW" sz="3200" b="1" dirty="0">
                <a:latin typeface="+mn-lt"/>
                <a:ea typeface="+mn-ea"/>
                <a:cs typeface="+mn-ea"/>
                <a:sym typeface="+mn-lt"/>
              </a:rPr>
              <a:t> </a:t>
            </a:r>
            <a:r>
              <a:rPr lang="zh-TW" altLang="en-US" sz="3200" b="1" dirty="0">
                <a:latin typeface="+mn-lt"/>
                <a:ea typeface="+mn-ea"/>
                <a:cs typeface="+mn-ea"/>
                <a:sym typeface="+mn-lt"/>
              </a:rPr>
              <a:t>透過多元、彈性方式推動勞動教育，使勞動意識在同學心中萌芽，並從課程中培養學生正確勞權概念。</a:t>
            </a:r>
            <a:endParaRPr sz="3200" b="1" dirty="0">
              <a:latin typeface="+mn-lt"/>
              <a:ea typeface="+mn-ea"/>
              <a:cs typeface="+mn-ea"/>
              <a:sym typeface="+mn-lt"/>
            </a:endParaRPr>
          </a:p>
        </p:txBody>
      </p:sp>
      <p:grpSp>
        <p:nvGrpSpPr>
          <p:cNvPr id="602" name="Google Shape;602;p41"/>
          <p:cNvGrpSpPr/>
          <p:nvPr/>
        </p:nvGrpSpPr>
        <p:grpSpPr>
          <a:xfrm rot="-562570">
            <a:off x="2915826" y="532749"/>
            <a:ext cx="1049823" cy="887904"/>
            <a:chOff x="1488250" y="1650750"/>
            <a:chExt cx="211450" cy="178850"/>
          </a:xfrm>
        </p:grpSpPr>
        <p:sp>
          <p:nvSpPr>
            <p:cNvPr id="603" name="Google Shape;603;p41"/>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4" name="Google Shape;604;p41"/>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5" name="Google Shape;605;p41"/>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21" name="Google Shape;601;p41"/>
          <p:cNvPicPr preferRelativeResize="0"/>
          <p:nvPr/>
        </p:nvPicPr>
        <p:blipFill>
          <a:blip r:embed="rId3"/>
          <a:stretch>
            <a:fillRect/>
          </a:stretch>
        </p:blipFill>
        <p:spPr>
          <a:xfrm rot="7406413">
            <a:off x="7968879" y="4867859"/>
            <a:ext cx="3748164" cy="2849584"/>
          </a:xfrm>
          <a:prstGeom prst="rect">
            <a:avLst/>
          </a:prstGeom>
        </p:spPr>
      </p:pic>
      <p:sp>
        <p:nvSpPr>
          <p:cNvPr id="22" name="Google Shape;18;p2"/>
          <p:cNvSpPr/>
          <p:nvPr/>
        </p:nvSpPr>
        <p:spPr>
          <a:xfrm rot="21187986">
            <a:off x="11310599" y="2739895"/>
            <a:ext cx="1378213" cy="1378213"/>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3" name="Google Shape;18;p2"/>
          <p:cNvSpPr/>
          <p:nvPr/>
        </p:nvSpPr>
        <p:spPr>
          <a:xfrm rot="21187986">
            <a:off x="315255" y="897748"/>
            <a:ext cx="846101" cy="846101"/>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29" name="群組 28">
            <a:extLst>
              <a:ext uri="{FF2B5EF4-FFF2-40B4-BE49-F238E27FC236}">
                <a16:creationId xmlns:a16="http://schemas.microsoft.com/office/drawing/2014/main" id="{41F4BDDD-0436-42ED-86A2-9193B9FBCB21}"/>
              </a:ext>
            </a:extLst>
          </p:cNvPr>
          <p:cNvGrpSpPr/>
          <p:nvPr/>
        </p:nvGrpSpPr>
        <p:grpSpPr>
          <a:xfrm rot="1866078">
            <a:off x="737655" y="5582514"/>
            <a:ext cx="942494" cy="850570"/>
            <a:chOff x="13967418" y="321188"/>
            <a:chExt cx="1416109" cy="1277992"/>
          </a:xfrm>
        </p:grpSpPr>
        <p:grpSp>
          <p:nvGrpSpPr>
            <p:cNvPr id="30" name="群組 29">
              <a:extLst>
                <a:ext uri="{FF2B5EF4-FFF2-40B4-BE49-F238E27FC236}">
                  <a16:creationId xmlns:a16="http://schemas.microsoft.com/office/drawing/2014/main" id="{8A933464-1FE0-42FC-8F68-45DAFEB93B98}"/>
                </a:ext>
              </a:extLst>
            </p:cNvPr>
            <p:cNvGrpSpPr/>
            <p:nvPr/>
          </p:nvGrpSpPr>
          <p:grpSpPr>
            <a:xfrm>
              <a:off x="13967418" y="321188"/>
              <a:ext cx="1416109" cy="1277992"/>
              <a:chOff x="12060642" y="1718665"/>
              <a:chExt cx="1676238" cy="1512745"/>
            </a:xfrm>
          </p:grpSpPr>
          <p:sp>
            <p:nvSpPr>
              <p:cNvPr id="32" name="Google Shape;852;p48">
                <a:extLst>
                  <a:ext uri="{FF2B5EF4-FFF2-40B4-BE49-F238E27FC236}">
                    <a16:creationId xmlns:a16="http://schemas.microsoft.com/office/drawing/2014/main" id="{B353862F-219A-4B43-8E62-B5E0420D7ED5}"/>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33" name="Google Shape;853;p48">
                <a:extLst>
                  <a:ext uri="{FF2B5EF4-FFF2-40B4-BE49-F238E27FC236}">
                    <a16:creationId xmlns:a16="http://schemas.microsoft.com/office/drawing/2014/main" id="{88199857-7DED-4267-870D-7472A8F81307}"/>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31" name="school-building_46763">
              <a:extLst>
                <a:ext uri="{FF2B5EF4-FFF2-40B4-BE49-F238E27FC236}">
                  <a16:creationId xmlns:a16="http://schemas.microsoft.com/office/drawing/2014/main" id="{09A3E693-69CB-4267-8BF1-07A3FD727AA9}"/>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2400" dirty="0">
                <a:solidFill>
                  <a:srgbClr val="FFFFFF"/>
                </a:solidFill>
                <a:latin typeface="Arial Black" panose="020B0604020202020204"/>
                <a:ea typeface="微軟正黑體"/>
                <a:cs typeface="+mn-ea"/>
                <a:sym typeface="+mn-lt"/>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oogle Shape;841;p48">
            <a:extLst>
              <a:ext uri="{FF2B5EF4-FFF2-40B4-BE49-F238E27FC236}">
                <a16:creationId xmlns:a16="http://schemas.microsoft.com/office/drawing/2014/main" id="{3697FEB1-E50A-4370-8F90-C225E9C1FC73}"/>
              </a:ext>
            </a:extLst>
          </p:cNvPr>
          <p:cNvPicPr preferRelativeResize="0"/>
          <p:nvPr/>
        </p:nvPicPr>
        <p:blipFill>
          <a:blip r:embed="rId5"/>
          <a:stretch>
            <a:fillRect/>
          </a:stretch>
        </p:blipFill>
        <p:spPr>
          <a:xfrm rot="1179176">
            <a:off x="8709433" y="4223455"/>
            <a:ext cx="4585999" cy="4868893"/>
          </a:xfrm>
          <a:prstGeom prst="rect">
            <a:avLst/>
          </a:prstGeom>
        </p:spPr>
      </p:pic>
      <p:sp>
        <p:nvSpPr>
          <p:cNvPr id="5" name="標題 4"/>
          <p:cNvSpPr>
            <a:spLocks noGrp="1"/>
          </p:cNvSpPr>
          <p:nvPr>
            <p:ph type="title"/>
          </p:nvPr>
        </p:nvSpPr>
        <p:spPr>
          <a:xfrm>
            <a:off x="3061631" y="225539"/>
            <a:ext cx="6068739" cy="752400"/>
          </a:xfrm>
        </p:spPr>
        <p:txBody>
          <a:bodyPr/>
          <a:lstStyle/>
          <a:p>
            <a:r>
              <a:rPr lang="zh-TW" altLang="en-US" sz="3600" dirty="0">
                <a:latin typeface="+mn-lt"/>
                <a:ea typeface="+mn-ea"/>
                <a:cs typeface="+mn-ea"/>
                <a:sym typeface="+mn-lt"/>
              </a:rPr>
              <a:t>工作犯錯，雇主也不可以</a:t>
            </a:r>
            <a:r>
              <a:rPr lang="en-US" altLang="zh-TW" sz="3600" dirty="0">
                <a:latin typeface="+mn-lt"/>
                <a:ea typeface="+mn-ea"/>
                <a:cs typeface="+mn-ea"/>
                <a:sym typeface="+mn-lt"/>
              </a:rPr>
              <a:t>......</a:t>
            </a:r>
            <a:endParaRPr lang="zh-TW" altLang="en-US" sz="3600" dirty="0">
              <a:latin typeface="+mn-lt"/>
              <a:ea typeface="+mn-ea"/>
              <a:cs typeface="+mn-ea"/>
              <a:sym typeface="+mn-lt"/>
            </a:endParaRPr>
          </a:p>
        </p:txBody>
      </p:sp>
      <p:grpSp>
        <p:nvGrpSpPr>
          <p:cNvPr id="4" name="群組 3"/>
          <p:cNvGrpSpPr/>
          <p:nvPr/>
        </p:nvGrpSpPr>
        <p:grpSpPr>
          <a:xfrm>
            <a:off x="1956374" y="1436308"/>
            <a:ext cx="8615500" cy="5003765"/>
            <a:chOff x="1524430" y="1047750"/>
            <a:chExt cx="6461625" cy="3752824"/>
          </a:xfrm>
        </p:grpSpPr>
        <p:sp>
          <p:nvSpPr>
            <p:cNvPr id="8" name="Google Shape;2174;p71"/>
            <p:cNvSpPr/>
            <p:nvPr/>
          </p:nvSpPr>
          <p:spPr>
            <a:xfrm>
              <a:off x="1524430" y="1047750"/>
              <a:ext cx="6461625" cy="3752824"/>
            </a:xfrm>
            <a:prstGeom prst="roundRect">
              <a:avLst>
                <a:gd name="adj" fmla="val 3857"/>
              </a:avLst>
            </a:prstGeom>
            <a:solidFill>
              <a:schemeClr val="lt2"/>
            </a:solid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pic>
          <p:nvPicPr>
            <p:cNvPr id="3" name="有沒有帶腦上班職場菜鳥被罵好受傷">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17777" y="1206585"/>
              <a:ext cx="6142615" cy="3455222"/>
            </a:xfrm>
            <a:prstGeom prst="rect">
              <a:avLst/>
            </a:prstGeom>
          </p:spPr>
        </p:pic>
      </p:grpSp>
      <p:grpSp>
        <p:nvGrpSpPr>
          <p:cNvPr id="9" name="Google Shape;1307;p57"/>
          <p:cNvGrpSpPr/>
          <p:nvPr/>
        </p:nvGrpSpPr>
        <p:grpSpPr>
          <a:xfrm rot="-305247">
            <a:off x="9971242" y="261710"/>
            <a:ext cx="847617" cy="716887"/>
            <a:chOff x="1488250" y="1650750"/>
            <a:chExt cx="211450" cy="178850"/>
          </a:xfrm>
        </p:grpSpPr>
        <p:sp>
          <p:nvSpPr>
            <p:cNvPr id="10" name="Google Shape;1308;p57"/>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1" name="Google Shape;1309;p57"/>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2" name="Google Shape;1310;p57"/>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15" name="Google Shape;18;p2"/>
          <p:cNvSpPr/>
          <p:nvPr/>
        </p:nvSpPr>
        <p:spPr>
          <a:xfrm rot="18196348">
            <a:off x="-112795" y="5042646"/>
            <a:ext cx="2174507" cy="2174507"/>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4" name="Google Shape;948;p49"/>
          <p:cNvSpPr/>
          <p:nvPr/>
        </p:nvSpPr>
        <p:spPr>
          <a:xfrm>
            <a:off x="0" y="3216124"/>
            <a:ext cx="974459" cy="974459"/>
          </a:xfrm>
          <a:prstGeom prst="ellipse">
            <a:avLst/>
          </a:prstGeom>
          <a:gradFill>
            <a:gsLst>
              <a:gs pos="0">
                <a:schemeClr val="lt2"/>
              </a:gs>
              <a:gs pos="100000">
                <a:schemeClr val="accen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Tree>
    <p:extLst>
      <p:ext uri="{BB962C8B-B14F-4D97-AF65-F5344CB8AC3E}">
        <p14:creationId xmlns:p14="http://schemas.microsoft.com/office/powerpoint/2010/main" val="2908775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oogle Shape;841;p48">
            <a:extLst>
              <a:ext uri="{FF2B5EF4-FFF2-40B4-BE49-F238E27FC236}">
                <a16:creationId xmlns:a16="http://schemas.microsoft.com/office/drawing/2014/main" id="{3697FEB1-E50A-4370-8F90-C225E9C1FC73}"/>
              </a:ext>
            </a:extLst>
          </p:cNvPr>
          <p:cNvPicPr preferRelativeResize="0"/>
          <p:nvPr/>
        </p:nvPicPr>
        <p:blipFill>
          <a:blip r:embed="rId3"/>
          <a:stretch>
            <a:fillRect/>
          </a:stretch>
        </p:blipFill>
        <p:spPr>
          <a:xfrm rot="1179176">
            <a:off x="8709433" y="4223455"/>
            <a:ext cx="4585999" cy="4868893"/>
          </a:xfrm>
          <a:prstGeom prst="rect">
            <a:avLst/>
          </a:prstGeom>
        </p:spPr>
      </p:pic>
      <p:sp>
        <p:nvSpPr>
          <p:cNvPr id="5" name="標題 4"/>
          <p:cNvSpPr>
            <a:spLocks noGrp="1"/>
          </p:cNvSpPr>
          <p:nvPr>
            <p:ph type="title"/>
          </p:nvPr>
        </p:nvSpPr>
        <p:spPr>
          <a:xfrm>
            <a:off x="2787980" y="248782"/>
            <a:ext cx="6616041" cy="752400"/>
          </a:xfrm>
        </p:spPr>
        <p:txBody>
          <a:bodyPr/>
          <a:lstStyle/>
          <a:p>
            <a:r>
              <a:rPr lang="zh-TW" altLang="en-US" sz="3600" dirty="0" smtClean="0">
                <a:latin typeface="+mn-lt"/>
                <a:ea typeface="+mn-ea"/>
                <a:cs typeface="+mn-ea"/>
                <a:sym typeface="+mn-lt"/>
              </a:rPr>
              <a:t>雇主</a:t>
            </a:r>
            <a:r>
              <a:rPr lang="zh-TW" altLang="en-US" sz="3600" dirty="0">
                <a:latin typeface="+mn-lt"/>
                <a:ea typeface="+mn-ea"/>
                <a:cs typeface="+mn-ea"/>
                <a:sym typeface="+mn-lt"/>
              </a:rPr>
              <a:t>有</a:t>
            </a:r>
            <a:r>
              <a:rPr lang="zh-TW" altLang="en-US" sz="3600" dirty="0" smtClean="0">
                <a:latin typeface="+mn-lt"/>
                <a:ea typeface="+mn-ea"/>
                <a:cs typeface="+mn-ea"/>
                <a:sym typeface="+mn-lt"/>
              </a:rPr>
              <a:t>建立</a:t>
            </a:r>
            <a:r>
              <a:rPr lang="zh-TW" altLang="en-US" sz="3600" dirty="0">
                <a:latin typeface="+mn-lt"/>
                <a:ea typeface="+mn-ea"/>
                <a:cs typeface="+mn-ea"/>
                <a:sym typeface="+mn-lt"/>
              </a:rPr>
              <a:t>「友善職場」的責任</a:t>
            </a:r>
          </a:p>
        </p:txBody>
      </p:sp>
      <p:grpSp>
        <p:nvGrpSpPr>
          <p:cNvPr id="9" name="Google Shape;1307;p57"/>
          <p:cNvGrpSpPr/>
          <p:nvPr/>
        </p:nvGrpSpPr>
        <p:grpSpPr>
          <a:xfrm rot="-305247">
            <a:off x="9971242" y="737960"/>
            <a:ext cx="847617" cy="716887"/>
            <a:chOff x="1488250" y="1650750"/>
            <a:chExt cx="211450" cy="178850"/>
          </a:xfrm>
        </p:grpSpPr>
        <p:sp>
          <p:nvSpPr>
            <p:cNvPr id="10" name="Google Shape;1308;p57"/>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1" name="Google Shape;1309;p57"/>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2" name="Google Shape;1310;p57"/>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15" name="Google Shape;18;p2"/>
          <p:cNvSpPr/>
          <p:nvPr/>
        </p:nvSpPr>
        <p:spPr>
          <a:xfrm rot="18196348">
            <a:off x="-112795" y="5042646"/>
            <a:ext cx="2174507" cy="2174507"/>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4" name="Google Shape;948;p49"/>
          <p:cNvSpPr/>
          <p:nvPr/>
        </p:nvSpPr>
        <p:spPr>
          <a:xfrm>
            <a:off x="0" y="3216124"/>
            <a:ext cx="974459" cy="974459"/>
          </a:xfrm>
          <a:prstGeom prst="ellipse">
            <a:avLst/>
          </a:prstGeom>
          <a:gradFill>
            <a:gsLst>
              <a:gs pos="0">
                <a:schemeClr val="lt2"/>
              </a:gs>
              <a:gs pos="100000">
                <a:schemeClr val="accen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 name="矩形 1"/>
          <p:cNvSpPr/>
          <p:nvPr/>
        </p:nvSpPr>
        <p:spPr>
          <a:xfrm>
            <a:off x="2705101" y="1989613"/>
            <a:ext cx="7086600" cy="3416320"/>
          </a:xfrm>
          <a:prstGeom prst="rect">
            <a:avLst/>
          </a:prstGeom>
        </p:spPr>
        <p:txBody>
          <a:bodyPr wrap="square">
            <a:spAutoFit/>
          </a:bodyPr>
          <a:lstStyle/>
          <a:p>
            <a:pPr lvl="0">
              <a:lnSpc>
                <a:spcPct val="150000"/>
              </a:lnSpc>
              <a:defRPr/>
            </a:pPr>
            <a:r>
              <a:rPr lang="zh-TW" altLang="en-US" sz="3600" b="1" dirty="0">
                <a:solidFill>
                  <a:srgbClr val="628EFF"/>
                </a:solidFill>
                <a:latin typeface="微軟正黑體" panose="020B0604030504040204" pitchFamily="34" charset="-120"/>
                <a:ea typeface="微軟正黑體" panose="020B0604030504040204" pitchFamily="34" charset="-120"/>
              </a:rPr>
              <a:t>雇主應禁止就業歧視、防止職場霸凌，建立重視平等的工作職場。</a:t>
            </a:r>
            <a:endParaRPr lang="en-US" altLang="zh-TW" sz="3600" b="1" dirty="0">
              <a:solidFill>
                <a:srgbClr val="628EFF"/>
              </a:solidFill>
              <a:latin typeface="微軟正黑體" panose="020B0604030504040204" pitchFamily="34" charset="-120"/>
              <a:ea typeface="微軟正黑體" panose="020B0604030504040204" pitchFamily="34" charset="-120"/>
            </a:endParaRPr>
          </a:p>
          <a:p>
            <a:pPr lvl="0">
              <a:lnSpc>
                <a:spcPct val="150000"/>
              </a:lnSpc>
              <a:defRPr/>
            </a:pPr>
            <a:r>
              <a:rPr lang="zh-TW" altLang="en-US" sz="3600" b="1" dirty="0">
                <a:solidFill>
                  <a:srgbClr val="628EFF"/>
                </a:solidFill>
                <a:latin typeface="微軟正黑體" panose="020B0604030504040204" pitchFamily="34" charset="-120"/>
                <a:ea typeface="微軟正黑體" panose="020B0604030504040204" pitchFamily="34" charset="-120"/>
              </a:rPr>
              <a:t>雇主與員工應彼此尊重、合作，</a:t>
            </a:r>
            <a:r>
              <a:rPr lang="zh-TW" altLang="en-US" sz="3600" b="1" dirty="0">
                <a:solidFill>
                  <a:srgbClr val="628EFF"/>
                </a:solidFill>
                <a:latin typeface="Microsoft JhengHei" panose="020B0604030504040204" pitchFamily="34" charset="-120"/>
                <a:ea typeface="Microsoft JhengHei" panose="020B0604030504040204" pitchFamily="34" charset="-120"/>
              </a:rPr>
              <a:t>落實安全與健康的工作環境。</a:t>
            </a:r>
            <a:endParaRPr lang="zh-TW" altLang="en-US" sz="3600" b="1" dirty="0">
              <a:solidFill>
                <a:srgbClr val="628EFF"/>
              </a:solidFill>
            </a:endParaRPr>
          </a:p>
        </p:txBody>
      </p:sp>
    </p:spTree>
    <p:extLst>
      <p:ext uri="{BB962C8B-B14F-4D97-AF65-F5344CB8AC3E}">
        <p14:creationId xmlns:p14="http://schemas.microsoft.com/office/powerpoint/2010/main" val="3699579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par>
              <p:cTn id="2"/>
            </p:par>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oogle Shape;1208;p54">
            <a:extLst>
              <a:ext uri="{FF2B5EF4-FFF2-40B4-BE49-F238E27FC236}">
                <a16:creationId xmlns:a16="http://schemas.microsoft.com/office/drawing/2014/main" id="{55F35952-FA04-40F4-BAF3-5B61DE18E837}"/>
              </a:ext>
            </a:extLst>
          </p:cNvPr>
          <p:cNvPicPr preferRelativeResize="0"/>
          <p:nvPr/>
        </p:nvPicPr>
        <p:blipFill>
          <a:blip r:embed="rId5">
            <a:alphaModFix/>
          </a:blip>
          <a:stretch>
            <a:fillRect/>
          </a:stretch>
        </p:blipFill>
        <p:spPr>
          <a:xfrm rot="20415979">
            <a:off x="8267457" y="5079850"/>
            <a:ext cx="3252608" cy="2148820"/>
          </a:xfrm>
          <a:prstGeom prst="rect">
            <a:avLst/>
          </a:prstGeom>
          <a:noFill/>
          <a:ln>
            <a:noFill/>
          </a:ln>
        </p:spPr>
      </p:pic>
      <p:sp>
        <p:nvSpPr>
          <p:cNvPr id="5" name="標題 4"/>
          <p:cNvSpPr>
            <a:spLocks noGrp="1"/>
          </p:cNvSpPr>
          <p:nvPr>
            <p:ph type="title"/>
          </p:nvPr>
        </p:nvSpPr>
        <p:spPr>
          <a:xfrm>
            <a:off x="2516778" y="258800"/>
            <a:ext cx="7158445" cy="752400"/>
          </a:xfrm>
        </p:spPr>
        <p:txBody>
          <a:bodyPr/>
          <a:lstStyle/>
          <a:p>
            <a:r>
              <a:rPr lang="zh-TW" altLang="en-US" sz="3600" dirty="0">
                <a:latin typeface="+mn-lt"/>
                <a:ea typeface="+mn-ea"/>
                <a:cs typeface="+mn-ea"/>
                <a:sym typeface="+mn-lt"/>
              </a:rPr>
              <a:t>不隨便遲到早退，是基本工作倫理</a:t>
            </a:r>
          </a:p>
        </p:txBody>
      </p:sp>
      <p:grpSp>
        <p:nvGrpSpPr>
          <p:cNvPr id="3" name="群組 2"/>
          <p:cNvGrpSpPr/>
          <p:nvPr/>
        </p:nvGrpSpPr>
        <p:grpSpPr>
          <a:xfrm>
            <a:off x="1925797" y="1423843"/>
            <a:ext cx="8255000" cy="5043248"/>
            <a:chOff x="1724025" y="1133475"/>
            <a:chExt cx="5924550" cy="3619500"/>
          </a:xfrm>
        </p:grpSpPr>
        <p:sp>
          <p:nvSpPr>
            <p:cNvPr id="7" name="Google Shape;2174;p71"/>
            <p:cNvSpPr/>
            <p:nvPr/>
          </p:nvSpPr>
          <p:spPr>
            <a:xfrm>
              <a:off x="1724025" y="1133475"/>
              <a:ext cx="5924550" cy="3619500"/>
            </a:xfrm>
            <a:prstGeom prst="roundRect">
              <a:avLst>
                <a:gd name="adj" fmla="val 3857"/>
              </a:avLst>
            </a:prstGeom>
            <a:solidFill>
              <a:schemeClr val="lt2"/>
            </a:solid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pic>
          <p:nvPicPr>
            <p:cNvPr id="2" name="[東森新聞]「遲到五分鐘」 勞資認知大不同">
              <a:hlinkClick r:id="" action="ppaction://media"/>
            </p:cNvPr>
            <p:cNvPicPr>
              <a:picLocks noChangeAspect="1"/>
            </p:cNvPicPr>
            <p:nvPr>
              <a:videoFile r:link="rId1"/>
              <p:extLst>
                <p:ext uri="{DAA4B4D4-6D71-4841-9C94-3DE7FCFB9230}">
                  <p14:media xmlns:p14="http://schemas.microsoft.com/office/powerpoint/2010/main" r:embed="rId2">
                    <p14:trim st="35016"/>
                  </p14:media>
                </p:ext>
              </p:extLst>
            </p:nvPr>
          </p:nvPicPr>
          <p:blipFill rotWithShape="1">
            <a:blip r:embed="rId6"/>
            <a:srcRect l="573" t="284" r="-573" b="10980"/>
            <a:stretch/>
          </p:blipFill>
          <p:spPr>
            <a:xfrm>
              <a:off x="1872247" y="1228566"/>
              <a:ext cx="5623250" cy="3376702"/>
            </a:xfrm>
            <a:prstGeom prst="rect">
              <a:avLst/>
            </a:prstGeom>
          </p:spPr>
        </p:pic>
      </p:grpSp>
      <p:grpSp>
        <p:nvGrpSpPr>
          <p:cNvPr id="8" name="Google Shape;1307;p57"/>
          <p:cNvGrpSpPr/>
          <p:nvPr/>
        </p:nvGrpSpPr>
        <p:grpSpPr>
          <a:xfrm rot="-305247">
            <a:off x="10519057" y="728322"/>
            <a:ext cx="847617" cy="716887"/>
            <a:chOff x="1488250" y="1650750"/>
            <a:chExt cx="211450" cy="178850"/>
          </a:xfrm>
        </p:grpSpPr>
        <p:sp>
          <p:nvSpPr>
            <p:cNvPr id="9" name="Google Shape;1308;p57"/>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0" name="Google Shape;1309;p57"/>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1" name="Google Shape;1310;p57"/>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14" name="Google Shape;18;p2"/>
          <p:cNvSpPr/>
          <p:nvPr/>
        </p:nvSpPr>
        <p:spPr>
          <a:xfrm rot="18196348">
            <a:off x="11269297" y="4783675"/>
            <a:ext cx="1159207" cy="1159207"/>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6" name="Google Shape;948;p49"/>
          <p:cNvSpPr/>
          <p:nvPr/>
        </p:nvSpPr>
        <p:spPr>
          <a:xfrm>
            <a:off x="-175986" y="2330752"/>
            <a:ext cx="1614715" cy="1614715"/>
          </a:xfrm>
          <a:prstGeom prst="ellipse">
            <a:avLst/>
          </a:prstGeom>
          <a:gradFill>
            <a:gsLst>
              <a:gs pos="0">
                <a:schemeClr val="lt2"/>
              </a:gs>
              <a:gs pos="100000">
                <a:schemeClr val="accen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13" name="Google Shape;1212;p54">
            <a:extLst>
              <a:ext uri="{FF2B5EF4-FFF2-40B4-BE49-F238E27FC236}">
                <a16:creationId xmlns:a16="http://schemas.microsoft.com/office/drawing/2014/main" id="{16A25EDA-5AF3-45C6-9933-17EC311F490D}"/>
              </a:ext>
            </a:extLst>
          </p:cNvPr>
          <p:cNvGrpSpPr/>
          <p:nvPr/>
        </p:nvGrpSpPr>
        <p:grpSpPr>
          <a:xfrm rot="-538467">
            <a:off x="556380" y="3075558"/>
            <a:ext cx="700875" cy="706883"/>
            <a:chOff x="1482725" y="1385500"/>
            <a:chExt cx="201225" cy="202950"/>
          </a:xfrm>
        </p:grpSpPr>
        <p:sp>
          <p:nvSpPr>
            <p:cNvPr id="15" name="Google Shape;1213;p54">
              <a:extLst>
                <a:ext uri="{FF2B5EF4-FFF2-40B4-BE49-F238E27FC236}">
                  <a16:creationId xmlns:a16="http://schemas.microsoft.com/office/drawing/2014/main" id="{4CA0D14D-E0BF-41E6-85C4-9A36147F00FE}"/>
                </a:ext>
              </a:extLst>
            </p:cNvPr>
            <p:cNvSpPr/>
            <p:nvPr/>
          </p:nvSpPr>
          <p:spPr>
            <a:xfrm>
              <a:off x="1497225" y="1401700"/>
              <a:ext cx="186725" cy="186750"/>
            </a:xfrm>
            <a:custGeom>
              <a:avLst/>
              <a:gdLst/>
              <a:ahLst/>
              <a:cxnLst/>
              <a:rect l="l" t="t" r="r" b="b"/>
              <a:pathLst>
                <a:path w="7469" h="7470" extrusionOk="0">
                  <a:moveTo>
                    <a:pt x="578" y="0"/>
                  </a:moveTo>
                  <a:cubicBezTo>
                    <a:pt x="259" y="0"/>
                    <a:pt x="0" y="259"/>
                    <a:pt x="0" y="578"/>
                  </a:cubicBezTo>
                  <a:lnTo>
                    <a:pt x="0" y="6891"/>
                  </a:lnTo>
                  <a:cubicBezTo>
                    <a:pt x="0" y="7210"/>
                    <a:pt x="259" y="7469"/>
                    <a:pt x="578" y="7469"/>
                  </a:cubicBezTo>
                  <a:lnTo>
                    <a:pt x="6891" y="7469"/>
                  </a:lnTo>
                  <a:cubicBezTo>
                    <a:pt x="7210" y="7469"/>
                    <a:pt x="7468" y="7210"/>
                    <a:pt x="7468" y="6891"/>
                  </a:cubicBezTo>
                  <a:lnTo>
                    <a:pt x="7468" y="578"/>
                  </a:lnTo>
                  <a:cubicBezTo>
                    <a:pt x="7468" y="259"/>
                    <a:pt x="7210" y="0"/>
                    <a:pt x="689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17" name="Google Shape;1214;p54">
              <a:extLst>
                <a:ext uri="{FF2B5EF4-FFF2-40B4-BE49-F238E27FC236}">
                  <a16:creationId xmlns:a16="http://schemas.microsoft.com/office/drawing/2014/main" id="{08E89558-2978-4646-808B-7127FDB62F2B}"/>
                </a:ext>
              </a:extLst>
            </p:cNvPr>
            <p:cNvSpPr/>
            <p:nvPr/>
          </p:nvSpPr>
          <p:spPr>
            <a:xfrm>
              <a:off x="1482725" y="1385500"/>
              <a:ext cx="186750" cy="186750"/>
            </a:xfrm>
            <a:custGeom>
              <a:avLst/>
              <a:gdLst/>
              <a:ahLst/>
              <a:cxnLst/>
              <a:rect l="l" t="t" r="r" b="b"/>
              <a:pathLst>
                <a:path w="7470" h="7470" extrusionOk="0">
                  <a:moveTo>
                    <a:pt x="618" y="1"/>
                  </a:moveTo>
                  <a:cubicBezTo>
                    <a:pt x="277" y="1"/>
                    <a:pt x="1" y="277"/>
                    <a:pt x="1" y="617"/>
                  </a:cubicBezTo>
                  <a:lnTo>
                    <a:pt x="1" y="6854"/>
                  </a:lnTo>
                  <a:cubicBezTo>
                    <a:pt x="1" y="7194"/>
                    <a:pt x="277" y="7470"/>
                    <a:pt x="618" y="7470"/>
                  </a:cubicBezTo>
                  <a:lnTo>
                    <a:pt x="6854" y="7470"/>
                  </a:lnTo>
                  <a:cubicBezTo>
                    <a:pt x="7195" y="7470"/>
                    <a:pt x="7470" y="7194"/>
                    <a:pt x="7470" y="6854"/>
                  </a:cubicBezTo>
                  <a:lnTo>
                    <a:pt x="7470" y="617"/>
                  </a:lnTo>
                  <a:cubicBezTo>
                    <a:pt x="7470" y="277"/>
                    <a:pt x="7195" y="1"/>
                    <a:pt x="6854" y="1"/>
                  </a:cubicBezTo>
                  <a:close/>
                </a:path>
              </a:pathLst>
            </a:custGeom>
            <a:gradFill>
              <a:gsLst>
                <a:gs pos="0">
                  <a:schemeClr val="lt2"/>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18" name="Google Shape;1215;p54">
              <a:extLst>
                <a:ext uri="{FF2B5EF4-FFF2-40B4-BE49-F238E27FC236}">
                  <a16:creationId xmlns:a16="http://schemas.microsoft.com/office/drawing/2014/main" id="{8B817BB4-680E-4274-B7CF-D4BA4E60730C}"/>
                </a:ext>
              </a:extLst>
            </p:cNvPr>
            <p:cNvSpPr/>
            <p:nvPr/>
          </p:nvSpPr>
          <p:spPr>
            <a:xfrm>
              <a:off x="1531925" y="1423100"/>
              <a:ext cx="41125" cy="111575"/>
            </a:xfrm>
            <a:custGeom>
              <a:avLst/>
              <a:gdLst/>
              <a:ahLst/>
              <a:cxnLst/>
              <a:rect l="l" t="t" r="r" b="b"/>
              <a:pathLst>
                <a:path w="1645" h="4463" extrusionOk="0">
                  <a:moveTo>
                    <a:pt x="1386" y="1"/>
                  </a:moveTo>
                  <a:cubicBezTo>
                    <a:pt x="1286" y="1"/>
                    <a:pt x="1194" y="67"/>
                    <a:pt x="1166" y="170"/>
                  </a:cubicBezTo>
                  <a:lnTo>
                    <a:pt x="36" y="4168"/>
                  </a:lnTo>
                  <a:cubicBezTo>
                    <a:pt x="1" y="4291"/>
                    <a:pt x="73" y="4419"/>
                    <a:pt x="195" y="4453"/>
                  </a:cubicBezTo>
                  <a:cubicBezTo>
                    <a:pt x="217" y="4459"/>
                    <a:pt x="238" y="4462"/>
                    <a:pt x="259" y="4462"/>
                  </a:cubicBezTo>
                  <a:cubicBezTo>
                    <a:pt x="359" y="4462"/>
                    <a:pt x="452" y="4396"/>
                    <a:pt x="481" y="4293"/>
                  </a:cubicBezTo>
                  <a:lnTo>
                    <a:pt x="1610" y="295"/>
                  </a:lnTo>
                  <a:cubicBezTo>
                    <a:pt x="1645" y="172"/>
                    <a:pt x="1574" y="44"/>
                    <a:pt x="1450" y="10"/>
                  </a:cubicBezTo>
                  <a:cubicBezTo>
                    <a:pt x="1429" y="4"/>
                    <a:pt x="1408" y="1"/>
                    <a:pt x="138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19" name="Google Shape;1216;p54">
              <a:extLst>
                <a:ext uri="{FF2B5EF4-FFF2-40B4-BE49-F238E27FC236}">
                  <a16:creationId xmlns:a16="http://schemas.microsoft.com/office/drawing/2014/main" id="{F8472C7D-74E8-42F2-8E53-355BAC858D6D}"/>
                </a:ext>
              </a:extLst>
            </p:cNvPr>
            <p:cNvSpPr/>
            <p:nvPr/>
          </p:nvSpPr>
          <p:spPr>
            <a:xfrm>
              <a:off x="1579150" y="1423100"/>
              <a:ext cx="41150" cy="111575"/>
            </a:xfrm>
            <a:custGeom>
              <a:avLst/>
              <a:gdLst/>
              <a:ahLst/>
              <a:cxnLst/>
              <a:rect l="l" t="t" r="r" b="b"/>
              <a:pathLst>
                <a:path w="1646" h="4463" extrusionOk="0">
                  <a:moveTo>
                    <a:pt x="1387" y="1"/>
                  </a:moveTo>
                  <a:cubicBezTo>
                    <a:pt x="1286" y="1"/>
                    <a:pt x="1194" y="67"/>
                    <a:pt x="1165" y="170"/>
                  </a:cubicBezTo>
                  <a:lnTo>
                    <a:pt x="35" y="4168"/>
                  </a:lnTo>
                  <a:cubicBezTo>
                    <a:pt x="0" y="4291"/>
                    <a:pt x="72" y="4419"/>
                    <a:pt x="195" y="4453"/>
                  </a:cubicBezTo>
                  <a:cubicBezTo>
                    <a:pt x="216" y="4459"/>
                    <a:pt x="237" y="4462"/>
                    <a:pt x="259" y="4462"/>
                  </a:cubicBezTo>
                  <a:cubicBezTo>
                    <a:pt x="359" y="4462"/>
                    <a:pt x="452" y="4396"/>
                    <a:pt x="481" y="4293"/>
                  </a:cubicBezTo>
                  <a:lnTo>
                    <a:pt x="1611" y="295"/>
                  </a:lnTo>
                  <a:cubicBezTo>
                    <a:pt x="1646" y="172"/>
                    <a:pt x="1574" y="44"/>
                    <a:pt x="1451" y="10"/>
                  </a:cubicBezTo>
                  <a:cubicBezTo>
                    <a:pt x="1430" y="4"/>
                    <a:pt x="1408" y="1"/>
                    <a:pt x="138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20" name="Google Shape;1217;p54">
              <a:extLst>
                <a:ext uri="{FF2B5EF4-FFF2-40B4-BE49-F238E27FC236}">
                  <a16:creationId xmlns:a16="http://schemas.microsoft.com/office/drawing/2014/main" id="{29410DCE-A66B-43FD-9CFB-9A9942AFE5AB}"/>
                </a:ext>
              </a:extLst>
            </p:cNvPr>
            <p:cNvSpPr/>
            <p:nvPr/>
          </p:nvSpPr>
          <p:spPr>
            <a:xfrm>
              <a:off x="1520350" y="1450450"/>
              <a:ext cx="111550" cy="11575"/>
            </a:xfrm>
            <a:custGeom>
              <a:avLst/>
              <a:gdLst/>
              <a:ahLst/>
              <a:cxnLst/>
              <a:rect l="l" t="t" r="r" b="b"/>
              <a:pathLst>
                <a:path w="4462" h="463" extrusionOk="0">
                  <a:moveTo>
                    <a:pt x="231" y="0"/>
                  </a:moveTo>
                  <a:cubicBezTo>
                    <a:pt x="104" y="0"/>
                    <a:pt x="0" y="103"/>
                    <a:pt x="0" y="231"/>
                  </a:cubicBezTo>
                  <a:cubicBezTo>
                    <a:pt x="0" y="359"/>
                    <a:pt x="104" y="463"/>
                    <a:pt x="231" y="463"/>
                  </a:cubicBezTo>
                  <a:lnTo>
                    <a:pt x="4229" y="463"/>
                  </a:lnTo>
                  <a:cubicBezTo>
                    <a:pt x="4357" y="463"/>
                    <a:pt x="4461" y="359"/>
                    <a:pt x="4461" y="231"/>
                  </a:cubicBezTo>
                  <a:cubicBezTo>
                    <a:pt x="4461" y="103"/>
                    <a:pt x="4357" y="0"/>
                    <a:pt x="422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21" name="Google Shape;1218;p54">
              <a:extLst>
                <a:ext uri="{FF2B5EF4-FFF2-40B4-BE49-F238E27FC236}">
                  <a16:creationId xmlns:a16="http://schemas.microsoft.com/office/drawing/2014/main" id="{8FA51F3E-B635-450A-865C-4C92D1447D7F}"/>
                </a:ext>
              </a:extLst>
            </p:cNvPr>
            <p:cNvSpPr/>
            <p:nvPr/>
          </p:nvSpPr>
          <p:spPr>
            <a:xfrm>
              <a:off x="1520350" y="1496100"/>
              <a:ext cx="111550" cy="11600"/>
            </a:xfrm>
            <a:custGeom>
              <a:avLst/>
              <a:gdLst/>
              <a:ahLst/>
              <a:cxnLst/>
              <a:rect l="l" t="t" r="r" b="b"/>
              <a:pathLst>
                <a:path w="4462" h="464" extrusionOk="0">
                  <a:moveTo>
                    <a:pt x="231" y="1"/>
                  </a:moveTo>
                  <a:cubicBezTo>
                    <a:pt x="104" y="1"/>
                    <a:pt x="0" y="104"/>
                    <a:pt x="0" y="232"/>
                  </a:cubicBezTo>
                  <a:cubicBezTo>
                    <a:pt x="0" y="359"/>
                    <a:pt x="104" y="463"/>
                    <a:pt x="231" y="463"/>
                  </a:cubicBezTo>
                  <a:lnTo>
                    <a:pt x="4229" y="463"/>
                  </a:lnTo>
                  <a:cubicBezTo>
                    <a:pt x="4357" y="463"/>
                    <a:pt x="4461" y="359"/>
                    <a:pt x="4461" y="232"/>
                  </a:cubicBezTo>
                  <a:cubicBezTo>
                    <a:pt x="4461" y="104"/>
                    <a:pt x="4357" y="1"/>
                    <a:pt x="422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pic>
        <p:nvPicPr>
          <p:cNvPr id="4" name="圖片 3"/>
          <p:cNvPicPr>
            <a:picLocks noChangeAspect="1"/>
          </p:cNvPicPr>
          <p:nvPr/>
        </p:nvPicPr>
        <p:blipFill rotWithShape="1">
          <a:blip r:embed="rId7"/>
          <a:srcRect r="648" b="237"/>
          <a:stretch/>
        </p:blipFill>
        <p:spPr>
          <a:xfrm>
            <a:off x="2146316" y="1583701"/>
            <a:ext cx="7821189" cy="4733277"/>
          </a:xfrm>
          <a:prstGeom prst="rect">
            <a:avLst/>
          </a:prstGeom>
        </p:spPr>
      </p:pic>
    </p:spTree>
    <p:extLst>
      <p:ext uri="{BB962C8B-B14F-4D97-AF65-F5344CB8AC3E}">
        <p14:creationId xmlns:p14="http://schemas.microsoft.com/office/powerpoint/2010/main" val="1217128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oogle Shape;1208;p54">
            <a:extLst>
              <a:ext uri="{FF2B5EF4-FFF2-40B4-BE49-F238E27FC236}">
                <a16:creationId xmlns:a16="http://schemas.microsoft.com/office/drawing/2014/main" id="{55F35952-FA04-40F4-BAF3-5B61DE18E837}"/>
              </a:ext>
            </a:extLst>
          </p:cNvPr>
          <p:cNvPicPr preferRelativeResize="0"/>
          <p:nvPr/>
        </p:nvPicPr>
        <p:blipFill>
          <a:blip r:embed="rId3">
            <a:alphaModFix/>
          </a:blip>
          <a:stretch>
            <a:fillRect/>
          </a:stretch>
        </p:blipFill>
        <p:spPr>
          <a:xfrm rot="20415979">
            <a:off x="8267457" y="5079850"/>
            <a:ext cx="3252608" cy="2148820"/>
          </a:xfrm>
          <a:prstGeom prst="rect">
            <a:avLst/>
          </a:prstGeom>
          <a:noFill/>
          <a:ln>
            <a:noFill/>
          </a:ln>
        </p:spPr>
      </p:pic>
      <p:sp>
        <p:nvSpPr>
          <p:cNvPr id="5" name="標題 4"/>
          <p:cNvSpPr>
            <a:spLocks noGrp="1"/>
          </p:cNvSpPr>
          <p:nvPr>
            <p:ph type="title"/>
          </p:nvPr>
        </p:nvSpPr>
        <p:spPr>
          <a:xfrm>
            <a:off x="2516778" y="258800"/>
            <a:ext cx="7158445" cy="752400"/>
          </a:xfrm>
        </p:spPr>
        <p:txBody>
          <a:bodyPr/>
          <a:lstStyle/>
          <a:p>
            <a:r>
              <a:rPr lang="zh-TW" altLang="en-US" sz="3600" dirty="0">
                <a:latin typeface="+mn-lt"/>
                <a:ea typeface="+mn-ea"/>
                <a:cs typeface="+mn-ea"/>
                <a:sym typeface="+mn-lt"/>
              </a:rPr>
              <a:t>不隨便遲到早退，是基本工作倫理</a:t>
            </a:r>
          </a:p>
        </p:txBody>
      </p:sp>
      <p:grpSp>
        <p:nvGrpSpPr>
          <p:cNvPr id="8" name="Google Shape;1307;p57"/>
          <p:cNvGrpSpPr/>
          <p:nvPr/>
        </p:nvGrpSpPr>
        <p:grpSpPr>
          <a:xfrm rot="-305247">
            <a:off x="10519057" y="728322"/>
            <a:ext cx="847617" cy="716887"/>
            <a:chOff x="1488250" y="1650750"/>
            <a:chExt cx="211450" cy="178850"/>
          </a:xfrm>
        </p:grpSpPr>
        <p:sp>
          <p:nvSpPr>
            <p:cNvPr id="9" name="Google Shape;1308;p57"/>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0" name="Google Shape;1309;p57"/>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1" name="Google Shape;1310;p57"/>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14" name="Google Shape;18;p2"/>
          <p:cNvSpPr/>
          <p:nvPr/>
        </p:nvSpPr>
        <p:spPr>
          <a:xfrm rot="18196348">
            <a:off x="11269297" y="4783675"/>
            <a:ext cx="1159207" cy="1159207"/>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16" name="Google Shape;948;p49"/>
          <p:cNvSpPr/>
          <p:nvPr/>
        </p:nvSpPr>
        <p:spPr>
          <a:xfrm>
            <a:off x="-175986" y="2330752"/>
            <a:ext cx="1614715" cy="1614715"/>
          </a:xfrm>
          <a:prstGeom prst="ellipse">
            <a:avLst/>
          </a:prstGeom>
          <a:gradFill>
            <a:gsLst>
              <a:gs pos="0">
                <a:schemeClr val="lt2"/>
              </a:gs>
              <a:gs pos="100000">
                <a:schemeClr val="accen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13" name="Google Shape;1212;p54">
            <a:extLst>
              <a:ext uri="{FF2B5EF4-FFF2-40B4-BE49-F238E27FC236}">
                <a16:creationId xmlns:a16="http://schemas.microsoft.com/office/drawing/2014/main" id="{16A25EDA-5AF3-45C6-9933-17EC311F490D}"/>
              </a:ext>
            </a:extLst>
          </p:cNvPr>
          <p:cNvGrpSpPr/>
          <p:nvPr/>
        </p:nvGrpSpPr>
        <p:grpSpPr>
          <a:xfrm rot="-538467">
            <a:off x="556380" y="3075558"/>
            <a:ext cx="700875" cy="706883"/>
            <a:chOff x="1482725" y="1385500"/>
            <a:chExt cx="201225" cy="202950"/>
          </a:xfrm>
        </p:grpSpPr>
        <p:sp>
          <p:nvSpPr>
            <p:cNvPr id="15" name="Google Shape;1213;p54">
              <a:extLst>
                <a:ext uri="{FF2B5EF4-FFF2-40B4-BE49-F238E27FC236}">
                  <a16:creationId xmlns:a16="http://schemas.microsoft.com/office/drawing/2014/main" id="{4CA0D14D-E0BF-41E6-85C4-9A36147F00FE}"/>
                </a:ext>
              </a:extLst>
            </p:cNvPr>
            <p:cNvSpPr/>
            <p:nvPr/>
          </p:nvSpPr>
          <p:spPr>
            <a:xfrm>
              <a:off x="1497225" y="1401700"/>
              <a:ext cx="186725" cy="186750"/>
            </a:xfrm>
            <a:custGeom>
              <a:avLst/>
              <a:gdLst/>
              <a:ahLst/>
              <a:cxnLst/>
              <a:rect l="l" t="t" r="r" b="b"/>
              <a:pathLst>
                <a:path w="7469" h="7470" extrusionOk="0">
                  <a:moveTo>
                    <a:pt x="578" y="0"/>
                  </a:moveTo>
                  <a:cubicBezTo>
                    <a:pt x="259" y="0"/>
                    <a:pt x="0" y="259"/>
                    <a:pt x="0" y="578"/>
                  </a:cubicBezTo>
                  <a:lnTo>
                    <a:pt x="0" y="6891"/>
                  </a:lnTo>
                  <a:cubicBezTo>
                    <a:pt x="0" y="7210"/>
                    <a:pt x="259" y="7469"/>
                    <a:pt x="578" y="7469"/>
                  </a:cubicBezTo>
                  <a:lnTo>
                    <a:pt x="6891" y="7469"/>
                  </a:lnTo>
                  <a:cubicBezTo>
                    <a:pt x="7210" y="7469"/>
                    <a:pt x="7468" y="7210"/>
                    <a:pt x="7468" y="6891"/>
                  </a:cubicBezTo>
                  <a:lnTo>
                    <a:pt x="7468" y="578"/>
                  </a:lnTo>
                  <a:cubicBezTo>
                    <a:pt x="7468" y="259"/>
                    <a:pt x="7210" y="0"/>
                    <a:pt x="689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17" name="Google Shape;1214;p54">
              <a:extLst>
                <a:ext uri="{FF2B5EF4-FFF2-40B4-BE49-F238E27FC236}">
                  <a16:creationId xmlns:a16="http://schemas.microsoft.com/office/drawing/2014/main" id="{08E89558-2978-4646-808B-7127FDB62F2B}"/>
                </a:ext>
              </a:extLst>
            </p:cNvPr>
            <p:cNvSpPr/>
            <p:nvPr/>
          </p:nvSpPr>
          <p:spPr>
            <a:xfrm>
              <a:off x="1482725" y="1385500"/>
              <a:ext cx="186750" cy="186750"/>
            </a:xfrm>
            <a:custGeom>
              <a:avLst/>
              <a:gdLst/>
              <a:ahLst/>
              <a:cxnLst/>
              <a:rect l="l" t="t" r="r" b="b"/>
              <a:pathLst>
                <a:path w="7470" h="7470" extrusionOk="0">
                  <a:moveTo>
                    <a:pt x="618" y="1"/>
                  </a:moveTo>
                  <a:cubicBezTo>
                    <a:pt x="277" y="1"/>
                    <a:pt x="1" y="277"/>
                    <a:pt x="1" y="617"/>
                  </a:cubicBezTo>
                  <a:lnTo>
                    <a:pt x="1" y="6854"/>
                  </a:lnTo>
                  <a:cubicBezTo>
                    <a:pt x="1" y="7194"/>
                    <a:pt x="277" y="7470"/>
                    <a:pt x="618" y="7470"/>
                  </a:cubicBezTo>
                  <a:lnTo>
                    <a:pt x="6854" y="7470"/>
                  </a:lnTo>
                  <a:cubicBezTo>
                    <a:pt x="7195" y="7470"/>
                    <a:pt x="7470" y="7194"/>
                    <a:pt x="7470" y="6854"/>
                  </a:cubicBezTo>
                  <a:lnTo>
                    <a:pt x="7470" y="617"/>
                  </a:lnTo>
                  <a:cubicBezTo>
                    <a:pt x="7470" y="277"/>
                    <a:pt x="7195" y="1"/>
                    <a:pt x="6854" y="1"/>
                  </a:cubicBezTo>
                  <a:close/>
                </a:path>
              </a:pathLst>
            </a:custGeom>
            <a:gradFill>
              <a:gsLst>
                <a:gs pos="0">
                  <a:schemeClr val="lt2"/>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18" name="Google Shape;1215;p54">
              <a:extLst>
                <a:ext uri="{FF2B5EF4-FFF2-40B4-BE49-F238E27FC236}">
                  <a16:creationId xmlns:a16="http://schemas.microsoft.com/office/drawing/2014/main" id="{8B817BB4-680E-4274-B7CF-D4BA4E60730C}"/>
                </a:ext>
              </a:extLst>
            </p:cNvPr>
            <p:cNvSpPr/>
            <p:nvPr/>
          </p:nvSpPr>
          <p:spPr>
            <a:xfrm>
              <a:off x="1531925" y="1423100"/>
              <a:ext cx="41125" cy="111575"/>
            </a:xfrm>
            <a:custGeom>
              <a:avLst/>
              <a:gdLst/>
              <a:ahLst/>
              <a:cxnLst/>
              <a:rect l="l" t="t" r="r" b="b"/>
              <a:pathLst>
                <a:path w="1645" h="4463" extrusionOk="0">
                  <a:moveTo>
                    <a:pt x="1386" y="1"/>
                  </a:moveTo>
                  <a:cubicBezTo>
                    <a:pt x="1286" y="1"/>
                    <a:pt x="1194" y="67"/>
                    <a:pt x="1166" y="170"/>
                  </a:cubicBezTo>
                  <a:lnTo>
                    <a:pt x="36" y="4168"/>
                  </a:lnTo>
                  <a:cubicBezTo>
                    <a:pt x="1" y="4291"/>
                    <a:pt x="73" y="4419"/>
                    <a:pt x="195" y="4453"/>
                  </a:cubicBezTo>
                  <a:cubicBezTo>
                    <a:pt x="217" y="4459"/>
                    <a:pt x="238" y="4462"/>
                    <a:pt x="259" y="4462"/>
                  </a:cubicBezTo>
                  <a:cubicBezTo>
                    <a:pt x="359" y="4462"/>
                    <a:pt x="452" y="4396"/>
                    <a:pt x="481" y="4293"/>
                  </a:cubicBezTo>
                  <a:lnTo>
                    <a:pt x="1610" y="295"/>
                  </a:lnTo>
                  <a:cubicBezTo>
                    <a:pt x="1645" y="172"/>
                    <a:pt x="1574" y="44"/>
                    <a:pt x="1450" y="10"/>
                  </a:cubicBezTo>
                  <a:cubicBezTo>
                    <a:pt x="1429" y="4"/>
                    <a:pt x="1408" y="1"/>
                    <a:pt x="138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19" name="Google Shape;1216;p54">
              <a:extLst>
                <a:ext uri="{FF2B5EF4-FFF2-40B4-BE49-F238E27FC236}">
                  <a16:creationId xmlns:a16="http://schemas.microsoft.com/office/drawing/2014/main" id="{F8472C7D-74E8-42F2-8E53-355BAC858D6D}"/>
                </a:ext>
              </a:extLst>
            </p:cNvPr>
            <p:cNvSpPr/>
            <p:nvPr/>
          </p:nvSpPr>
          <p:spPr>
            <a:xfrm>
              <a:off x="1579150" y="1423100"/>
              <a:ext cx="41150" cy="111575"/>
            </a:xfrm>
            <a:custGeom>
              <a:avLst/>
              <a:gdLst/>
              <a:ahLst/>
              <a:cxnLst/>
              <a:rect l="l" t="t" r="r" b="b"/>
              <a:pathLst>
                <a:path w="1646" h="4463" extrusionOk="0">
                  <a:moveTo>
                    <a:pt x="1387" y="1"/>
                  </a:moveTo>
                  <a:cubicBezTo>
                    <a:pt x="1286" y="1"/>
                    <a:pt x="1194" y="67"/>
                    <a:pt x="1165" y="170"/>
                  </a:cubicBezTo>
                  <a:lnTo>
                    <a:pt x="35" y="4168"/>
                  </a:lnTo>
                  <a:cubicBezTo>
                    <a:pt x="0" y="4291"/>
                    <a:pt x="72" y="4419"/>
                    <a:pt x="195" y="4453"/>
                  </a:cubicBezTo>
                  <a:cubicBezTo>
                    <a:pt x="216" y="4459"/>
                    <a:pt x="237" y="4462"/>
                    <a:pt x="259" y="4462"/>
                  </a:cubicBezTo>
                  <a:cubicBezTo>
                    <a:pt x="359" y="4462"/>
                    <a:pt x="452" y="4396"/>
                    <a:pt x="481" y="4293"/>
                  </a:cubicBezTo>
                  <a:lnTo>
                    <a:pt x="1611" y="295"/>
                  </a:lnTo>
                  <a:cubicBezTo>
                    <a:pt x="1646" y="172"/>
                    <a:pt x="1574" y="44"/>
                    <a:pt x="1451" y="10"/>
                  </a:cubicBezTo>
                  <a:cubicBezTo>
                    <a:pt x="1430" y="4"/>
                    <a:pt x="1408" y="1"/>
                    <a:pt x="138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20" name="Google Shape;1217;p54">
              <a:extLst>
                <a:ext uri="{FF2B5EF4-FFF2-40B4-BE49-F238E27FC236}">
                  <a16:creationId xmlns:a16="http://schemas.microsoft.com/office/drawing/2014/main" id="{29410DCE-A66B-43FD-9CFB-9A9942AFE5AB}"/>
                </a:ext>
              </a:extLst>
            </p:cNvPr>
            <p:cNvSpPr/>
            <p:nvPr/>
          </p:nvSpPr>
          <p:spPr>
            <a:xfrm>
              <a:off x="1520350" y="1450450"/>
              <a:ext cx="111550" cy="11575"/>
            </a:xfrm>
            <a:custGeom>
              <a:avLst/>
              <a:gdLst/>
              <a:ahLst/>
              <a:cxnLst/>
              <a:rect l="l" t="t" r="r" b="b"/>
              <a:pathLst>
                <a:path w="4462" h="463" extrusionOk="0">
                  <a:moveTo>
                    <a:pt x="231" y="0"/>
                  </a:moveTo>
                  <a:cubicBezTo>
                    <a:pt x="104" y="0"/>
                    <a:pt x="0" y="103"/>
                    <a:pt x="0" y="231"/>
                  </a:cubicBezTo>
                  <a:cubicBezTo>
                    <a:pt x="0" y="359"/>
                    <a:pt x="104" y="463"/>
                    <a:pt x="231" y="463"/>
                  </a:cubicBezTo>
                  <a:lnTo>
                    <a:pt x="4229" y="463"/>
                  </a:lnTo>
                  <a:cubicBezTo>
                    <a:pt x="4357" y="463"/>
                    <a:pt x="4461" y="359"/>
                    <a:pt x="4461" y="231"/>
                  </a:cubicBezTo>
                  <a:cubicBezTo>
                    <a:pt x="4461" y="103"/>
                    <a:pt x="4357" y="0"/>
                    <a:pt x="422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21" name="Google Shape;1218;p54">
              <a:extLst>
                <a:ext uri="{FF2B5EF4-FFF2-40B4-BE49-F238E27FC236}">
                  <a16:creationId xmlns:a16="http://schemas.microsoft.com/office/drawing/2014/main" id="{8FA51F3E-B635-450A-865C-4C92D1447D7F}"/>
                </a:ext>
              </a:extLst>
            </p:cNvPr>
            <p:cNvSpPr/>
            <p:nvPr/>
          </p:nvSpPr>
          <p:spPr>
            <a:xfrm>
              <a:off x="1520350" y="1496100"/>
              <a:ext cx="111550" cy="11600"/>
            </a:xfrm>
            <a:custGeom>
              <a:avLst/>
              <a:gdLst/>
              <a:ahLst/>
              <a:cxnLst/>
              <a:rect l="l" t="t" r="r" b="b"/>
              <a:pathLst>
                <a:path w="4462" h="464" extrusionOk="0">
                  <a:moveTo>
                    <a:pt x="231" y="1"/>
                  </a:moveTo>
                  <a:cubicBezTo>
                    <a:pt x="104" y="1"/>
                    <a:pt x="0" y="104"/>
                    <a:pt x="0" y="232"/>
                  </a:cubicBezTo>
                  <a:cubicBezTo>
                    <a:pt x="0" y="359"/>
                    <a:pt x="104" y="463"/>
                    <a:pt x="231" y="463"/>
                  </a:cubicBezTo>
                  <a:lnTo>
                    <a:pt x="4229" y="463"/>
                  </a:lnTo>
                  <a:cubicBezTo>
                    <a:pt x="4357" y="463"/>
                    <a:pt x="4461" y="359"/>
                    <a:pt x="4461" y="232"/>
                  </a:cubicBezTo>
                  <a:cubicBezTo>
                    <a:pt x="4461" y="104"/>
                    <a:pt x="4357" y="1"/>
                    <a:pt x="422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sp>
        <p:nvSpPr>
          <p:cNvPr id="6" name="矩形 5"/>
          <p:cNvSpPr/>
          <p:nvPr/>
        </p:nvSpPr>
        <p:spPr>
          <a:xfrm>
            <a:off x="2940979" y="2855407"/>
            <a:ext cx="6310042" cy="1664879"/>
          </a:xfrm>
          <a:prstGeom prst="rect">
            <a:avLst/>
          </a:prstGeom>
        </p:spPr>
        <p:txBody>
          <a:bodyPr wrap="square">
            <a:spAutoFit/>
          </a:bodyPr>
          <a:lstStyle/>
          <a:p>
            <a:pPr>
              <a:lnSpc>
                <a:spcPct val="150000"/>
              </a:lnSpc>
            </a:pPr>
            <a:r>
              <a:rPr lang="zh-TW" altLang="en-US" sz="3600" b="1" dirty="0">
                <a:solidFill>
                  <a:srgbClr val="628EFF"/>
                </a:solidFill>
              </a:rPr>
              <a:t>勞工也要遵守工作倫理</a:t>
            </a:r>
            <a:r>
              <a:rPr lang="zh-TW" altLang="en-US" sz="3600" b="1" kern="0" dirty="0">
                <a:solidFill>
                  <a:srgbClr val="628EFF"/>
                </a:solidFill>
                <a:cs typeface="+mn-ea"/>
                <a:sym typeface="+mn-lt"/>
              </a:rPr>
              <a:t>，</a:t>
            </a:r>
            <a:endParaRPr lang="en-US" altLang="zh-TW" sz="3600" b="1" kern="0" dirty="0">
              <a:solidFill>
                <a:srgbClr val="628EFF"/>
              </a:solidFill>
              <a:cs typeface="+mn-ea"/>
              <a:sym typeface="+mn-lt"/>
            </a:endParaRPr>
          </a:p>
          <a:p>
            <a:pPr>
              <a:lnSpc>
                <a:spcPct val="150000"/>
              </a:lnSpc>
            </a:pPr>
            <a:r>
              <a:rPr lang="zh-TW" altLang="en-US" sz="3600" b="1" kern="0" dirty="0">
                <a:solidFill>
                  <a:srgbClr val="628EFF"/>
                </a:solidFill>
                <a:cs typeface="+mn-ea"/>
                <a:sym typeface="+mn-lt"/>
              </a:rPr>
              <a:t>養成權利與義務並行的觀念。</a:t>
            </a:r>
          </a:p>
        </p:txBody>
      </p:sp>
    </p:spTree>
    <p:extLst>
      <p:ext uri="{BB962C8B-B14F-4D97-AF65-F5344CB8AC3E}">
        <p14:creationId xmlns:p14="http://schemas.microsoft.com/office/powerpoint/2010/main" val="2349497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par>
              <p:cTn id="2"/>
            </p:par>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sp>
        <p:nvSpPr>
          <p:cNvPr id="13" name="矩形 12">
            <a:extLst>
              <a:ext uri="{FF2B5EF4-FFF2-40B4-BE49-F238E27FC236}">
                <a16:creationId xmlns:a16="http://schemas.microsoft.com/office/drawing/2014/main" id="{B9A9EE4E-229E-4B7A-A0FA-439BE2CCDFAE}"/>
              </a:ext>
            </a:extLst>
          </p:cNvPr>
          <p:cNvSpPr/>
          <p:nvPr/>
        </p:nvSpPr>
        <p:spPr>
          <a:xfrm>
            <a:off x="5182832" y="-20304"/>
            <a:ext cx="7017638" cy="7466161"/>
          </a:xfrm>
          <a:prstGeom prst="rect">
            <a:avLst/>
          </a:prstGeom>
          <a:solidFill>
            <a:srgbClr val="4A67B4"/>
          </a:solid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pic>
        <p:nvPicPr>
          <p:cNvPr id="15" name="圖片 1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80229" y="2801178"/>
            <a:ext cx="2079844" cy="1471543"/>
          </a:xfrm>
          <a:prstGeom prst="rect">
            <a:avLst/>
          </a:prstGeom>
        </p:spPr>
      </p:pic>
      <p:sp>
        <p:nvSpPr>
          <p:cNvPr id="27" name="Google Shape;62;p3">
            <a:extLst>
              <a:ext uri="{FF2B5EF4-FFF2-40B4-BE49-F238E27FC236}">
                <a16:creationId xmlns:a16="http://schemas.microsoft.com/office/drawing/2014/main" id="{3D785095-B621-4103-AAFC-C335CDDBFF41}"/>
              </a:ext>
            </a:extLst>
          </p:cNvPr>
          <p:cNvSpPr/>
          <p:nvPr/>
        </p:nvSpPr>
        <p:spPr>
          <a:xfrm rot="16200000" flipH="1">
            <a:off x="2218211" y="-592911"/>
            <a:ext cx="11208377" cy="9385501"/>
          </a:xfrm>
          <a:custGeom>
            <a:avLst/>
            <a:gdLst/>
            <a:ahLst/>
            <a:cxnLst/>
            <a:rect l="l" t="t" r="r" b="b"/>
            <a:pathLst>
              <a:path w="90638" h="37327" extrusionOk="0">
                <a:moveTo>
                  <a:pt x="0" y="3672"/>
                </a:moveTo>
                <a:cubicBezTo>
                  <a:pt x="2983" y="9639"/>
                  <a:pt x="7114" y="8032"/>
                  <a:pt x="11818" y="9523"/>
                </a:cubicBezTo>
                <a:cubicBezTo>
                  <a:pt x="16521" y="11015"/>
                  <a:pt x="15183" y="17286"/>
                  <a:pt x="19084" y="18587"/>
                </a:cubicBezTo>
                <a:cubicBezTo>
                  <a:pt x="22985" y="19887"/>
                  <a:pt x="25585" y="18587"/>
                  <a:pt x="27268" y="23405"/>
                </a:cubicBezTo>
                <a:cubicBezTo>
                  <a:pt x="28951" y="28225"/>
                  <a:pt x="32699" y="28301"/>
                  <a:pt x="35835" y="29448"/>
                </a:cubicBezTo>
                <a:cubicBezTo>
                  <a:pt x="38971" y="30596"/>
                  <a:pt x="38282" y="31054"/>
                  <a:pt x="39353" y="34190"/>
                </a:cubicBezTo>
                <a:cubicBezTo>
                  <a:pt x="40424" y="37327"/>
                  <a:pt x="42336" y="36485"/>
                  <a:pt x="42336" y="36485"/>
                </a:cubicBezTo>
                <a:lnTo>
                  <a:pt x="48302" y="36485"/>
                </a:lnTo>
                <a:cubicBezTo>
                  <a:pt x="48302" y="36485"/>
                  <a:pt x="50214" y="37327"/>
                  <a:pt x="51285" y="34190"/>
                </a:cubicBezTo>
                <a:cubicBezTo>
                  <a:pt x="52356" y="31054"/>
                  <a:pt x="51668" y="30596"/>
                  <a:pt x="54803" y="29448"/>
                </a:cubicBezTo>
                <a:cubicBezTo>
                  <a:pt x="57939" y="28301"/>
                  <a:pt x="61687" y="28225"/>
                  <a:pt x="63371" y="23405"/>
                </a:cubicBezTo>
                <a:cubicBezTo>
                  <a:pt x="65053" y="18587"/>
                  <a:pt x="67654" y="19887"/>
                  <a:pt x="71554" y="18587"/>
                </a:cubicBezTo>
                <a:cubicBezTo>
                  <a:pt x="75455" y="17286"/>
                  <a:pt x="74117" y="11015"/>
                  <a:pt x="78821" y="9523"/>
                </a:cubicBezTo>
                <a:cubicBezTo>
                  <a:pt x="83525" y="8032"/>
                  <a:pt x="87655" y="9639"/>
                  <a:pt x="90638" y="3672"/>
                </a:cubicBezTo>
                <a:lnTo>
                  <a:pt x="90638" y="0"/>
                </a:lnTo>
                <a:lnTo>
                  <a:pt x="0"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5" name="Google Shape;1295;p57"/>
          <p:cNvSpPr/>
          <p:nvPr/>
        </p:nvSpPr>
        <p:spPr>
          <a:xfrm rot="-141">
            <a:off x="8889310" y="2695475"/>
            <a:ext cx="3428182" cy="2558050"/>
          </a:xfrm>
          <a:custGeom>
            <a:avLst/>
            <a:gdLst/>
            <a:ahLst/>
            <a:cxnLst/>
            <a:rect l="l" t="t" r="r" b="b"/>
            <a:pathLst>
              <a:path w="19438" h="14504" extrusionOk="0">
                <a:moveTo>
                  <a:pt x="1798" y="1"/>
                </a:moveTo>
                <a:cubicBezTo>
                  <a:pt x="987" y="1"/>
                  <a:pt x="61" y="33"/>
                  <a:pt x="61" y="33"/>
                </a:cubicBezTo>
                <a:cubicBezTo>
                  <a:pt x="61" y="33"/>
                  <a:pt x="1" y="312"/>
                  <a:pt x="378" y="349"/>
                </a:cubicBezTo>
                <a:cubicBezTo>
                  <a:pt x="755" y="385"/>
                  <a:pt x="1936" y="410"/>
                  <a:pt x="1936" y="410"/>
                </a:cubicBezTo>
                <a:cubicBezTo>
                  <a:pt x="1936" y="410"/>
                  <a:pt x="1631" y="1190"/>
                  <a:pt x="1583" y="1530"/>
                </a:cubicBezTo>
                <a:cubicBezTo>
                  <a:pt x="1539" y="1835"/>
                  <a:pt x="2041" y="2344"/>
                  <a:pt x="2862" y="2344"/>
                </a:cubicBezTo>
                <a:cubicBezTo>
                  <a:pt x="2959" y="2344"/>
                  <a:pt x="3060" y="2337"/>
                  <a:pt x="3166" y="2322"/>
                </a:cubicBezTo>
                <a:cubicBezTo>
                  <a:pt x="3166" y="2322"/>
                  <a:pt x="6343" y="8202"/>
                  <a:pt x="7220" y="9966"/>
                </a:cubicBezTo>
                <a:cubicBezTo>
                  <a:pt x="8096" y="11732"/>
                  <a:pt x="8901" y="13351"/>
                  <a:pt x="10653" y="14240"/>
                </a:cubicBezTo>
                <a:cubicBezTo>
                  <a:pt x="11016" y="14424"/>
                  <a:pt x="11380" y="14504"/>
                  <a:pt x="11738" y="14504"/>
                </a:cubicBezTo>
                <a:cubicBezTo>
                  <a:pt x="13113" y="14504"/>
                  <a:pt x="14413" y="13335"/>
                  <a:pt x="15291" y="12390"/>
                </a:cubicBezTo>
                <a:cubicBezTo>
                  <a:pt x="16399" y="11196"/>
                  <a:pt x="18286" y="9480"/>
                  <a:pt x="18286" y="9480"/>
                </a:cubicBezTo>
                <a:lnTo>
                  <a:pt x="19437" y="2589"/>
                </a:lnTo>
                <a:lnTo>
                  <a:pt x="19437" y="2589"/>
                </a:lnTo>
                <a:cubicBezTo>
                  <a:pt x="18140" y="3028"/>
                  <a:pt x="11931" y="9771"/>
                  <a:pt x="11931" y="9771"/>
                </a:cubicBezTo>
                <a:lnTo>
                  <a:pt x="4919" y="1895"/>
                </a:lnTo>
                <a:cubicBezTo>
                  <a:pt x="4919" y="1895"/>
                  <a:pt x="3458" y="106"/>
                  <a:pt x="2801" y="33"/>
                </a:cubicBezTo>
                <a:cubicBezTo>
                  <a:pt x="2582" y="9"/>
                  <a:pt x="2204" y="1"/>
                  <a:pt x="1798" y="1"/>
                </a:cubicBez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cs typeface="+mn-ea"/>
              <a:sym typeface="+mn-lt"/>
            </a:endParaRPr>
          </a:p>
        </p:txBody>
      </p:sp>
      <p:sp>
        <p:nvSpPr>
          <p:cNvPr id="26" name="標題 1">
            <a:extLst>
              <a:ext uri="{FF2B5EF4-FFF2-40B4-BE49-F238E27FC236}">
                <a16:creationId xmlns:a16="http://schemas.microsoft.com/office/drawing/2014/main" id="{1DC65C74-E1FD-433B-994F-3408C51A9C32}"/>
              </a:ext>
            </a:extLst>
          </p:cNvPr>
          <p:cNvSpPr>
            <a:spLocks noGrp="1"/>
          </p:cNvSpPr>
          <p:nvPr>
            <p:ph type="title"/>
          </p:nvPr>
        </p:nvSpPr>
        <p:spPr>
          <a:xfrm>
            <a:off x="8889122" y="319966"/>
            <a:ext cx="3053013" cy="1563823"/>
          </a:xfrm>
        </p:spPr>
        <p:txBody>
          <a:bodyPr/>
          <a:lstStyle/>
          <a:p>
            <a:r>
              <a:rPr lang="zh-TW" altLang="en-US" sz="4800" dirty="0">
                <a:ln w="6600">
                  <a:solidFill>
                    <a:schemeClr val="accent2"/>
                  </a:solidFill>
                  <a:prstDash val="solid"/>
                </a:ln>
                <a:solidFill>
                  <a:srgbClr val="FFFFFF"/>
                </a:solidFill>
                <a:effectLst>
                  <a:outerShdw dist="38100" dir="2700000" algn="tl" rotWithShape="0">
                    <a:schemeClr val="accent2"/>
                  </a:outerShdw>
                </a:effectLst>
                <a:latin typeface="+mn-lt"/>
                <a:ea typeface="+mn-ea"/>
                <a:cs typeface="+mn-ea"/>
                <a:sym typeface="+mn-lt"/>
              </a:rPr>
              <a:t>常見校園霸凌類型</a:t>
            </a:r>
          </a:p>
        </p:txBody>
      </p:sp>
      <p:sp>
        <p:nvSpPr>
          <p:cNvPr id="30" name="Google Shape;18;p2">
            <a:extLst>
              <a:ext uri="{FF2B5EF4-FFF2-40B4-BE49-F238E27FC236}">
                <a16:creationId xmlns:a16="http://schemas.microsoft.com/office/drawing/2014/main" id="{ED15EBEA-F86B-4E53-85DF-0404C6C4F75E}"/>
              </a:ext>
            </a:extLst>
          </p:cNvPr>
          <p:cNvSpPr/>
          <p:nvPr/>
        </p:nvSpPr>
        <p:spPr>
          <a:xfrm rot="18196348">
            <a:off x="9388301" y="5478729"/>
            <a:ext cx="861602" cy="861602"/>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1" name="Google Shape;18;p2">
            <a:extLst>
              <a:ext uri="{FF2B5EF4-FFF2-40B4-BE49-F238E27FC236}">
                <a16:creationId xmlns:a16="http://schemas.microsoft.com/office/drawing/2014/main" id="{6DF14524-49BA-4C3F-B0C9-2AEA9138FC8B}"/>
              </a:ext>
            </a:extLst>
          </p:cNvPr>
          <p:cNvSpPr/>
          <p:nvPr/>
        </p:nvSpPr>
        <p:spPr>
          <a:xfrm rot="18196348">
            <a:off x="-835941" y="-885302"/>
            <a:ext cx="1671882" cy="1671882"/>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2" name="Google Shape;18;p2">
            <a:extLst>
              <a:ext uri="{FF2B5EF4-FFF2-40B4-BE49-F238E27FC236}">
                <a16:creationId xmlns:a16="http://schemas.microsoft.com/office/drawing/2014/main" id="{6D45E483-C3AE-419A-981A-BB4CCE737581}"/>
              </a:ext>
            </a:extLst>
          </p:cNvPr>
          <p:cNvSpPr/>
          <p:nvPr/>
        </p:nvSpPr>
        <p:spPr>
          <a:xfrm rot="18196348">
            <a:off x="9234897" y="-2934344"/>
            <a:ext cx="861602" cy="861602"/>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1304" name="Google Shape;1304;p57"/>
          <p:cNvGrpSpPr/>
          <p:nvPr/>
        </p:nvGrpSpPr>
        <p:grpSpPr>
          <a:xfrm>
            <a:off x="7513758" y="519113"/>
            <a:ext cx="700847" cy="722699"/>
            <a:chOff x="4035150" y="1187900"/>
            <a:chExt cx="311100" cy="320800"/>
          </a:xfrm>
        </p:grpSpPr>
        <p:sp>
          <p:nvSpPr>
            <p:cNvPr id="1305" name="Google Shape;1305;p57"/>
            <p:cNvSpPr/>
            <p:nvPr/>
          </p:nvSpPr>
          <p:spPr>
            <a:xfrm>
              <a:off x="4035150" y="1187900"/>
              <a:ext cx="148725" cy="318675"/>
            </a:xfrm>
            <a:custGeom>
              <a:avLst/>
              <a:gdLst/>
              <a:ahLst/>
              <a:cxnLst/>
              <a:rect l="l" t="t" r="r" b="b"/>
              <a:pathLst>
                <a:path w="5949" h="12747" extrusionOk="0">
                  <a:moveTo>
                    <a:pt x="2695" y="1"/>
                  </a:moveTo>
                  <a:cubicBezTo>
                    <a:pt x="2418" y="1"/>
                    <a:pt x="2169" y="191"/>
                    <a:pt x="2103" y="470"/>
                  </a:cubicBezTo>
                  <a:lnTo>
                    <a:pt x="77" y="9074"/>
                  </a:lnTo>
                  <a:cubicBezTo>
                    <a:pt x="1" y="9397"/>
                    <a:pt x="199" y="9723"/>
                    <a:pt x="522" y="9803"/>
                  </a:cubicBezTo>
                  <a:lnTo>
                    <a:pt x="2308" y="10248"/>
                  </a:lnTo>
                  <a:lnTo>
                    <a:pt x="2980" y="10344"/>
                  </a:lnTo>
                  <a:lnTo>
                    <a:pt x="3578" y="12143"/>
                  </a:lnTo>
                  <a:cubicBezTo>
                    <a:pt x="3650" y="12360"/>
                    <a:pt x="3836" y="12517"/>
                    <a:pt x="4062" y="12552"/>
                  </a:cubicBezTo>
                  <a:lnTo>
                    <a:pt x="5298" y="12747"/>
                  </a:lnTo>
                  <a:lnTo>
                    <a:pt x="5817" y="11544"/>
                  </a:lnTo>
                  <a:lnTo>
                    <a:pt x="5948" y="539"/>
                  </a:lnTo>
                  <a:lnTo>
                    <a:pt x="2797" y="9"/>
                  </a:lnTo>
                  <a:cubicBezTo>
                    <a:pt x="2763" y="3"/>
                    <a:pt x="2729" y="1"/>
                    <a:pt x="2695" y="1"/>
                  </a:cubicBezTo>
                  <a:close/>
                </a:path>
              </a:pathLst>
            </a:custGeom>
            <a:solidFill>
              <a:schemeClr val="accent2"/>
            </a:solidFill>
            <a:ln>
              <a:noFill/>
            </a:ln>
          </p:spPr>
          <p:txBody>
            <a:bodyPr spcFirstLastPara="1" wrap="square" lIns="121900" tIns="121900" rIns="121900" bIns="121900" anchor="ctr" anchorCtr="0">
              <a:noAutofit/>
            </a:bodyPr>
            <a:lstStyle/>
            <a:p>
              <a:endParaRPr sz="2400">
                <a:cs typeface="+mn-ea"/>
                <a:sym typeface="+mn-lt"/>
              </a:endParaRPr>
            </a:p>
          </p:txBody>
        </p:sp>
        <p:sp>
          <p:nvSpPr>
            <p:cNvPr id="1306" name="Google Shape;1306;p57"/>
            <p:cNvSpPr/>
            <p:nvPr/>
          </p:nvSpPr>
          <p:spPr>
            <a:xfrm>
              <a:off x="4074150" y="1194575"/>
              <a:ext cx="272100" cy="314125"/>
            </a:xfrm>
            <a:custGeom>
              <a:avLst/>
              <a:gdLst/>
              <a:ahLst/>
              <a:cxnLst/>
              <a:rect l="l" t="t" r="r" b="b"/>
              <a:pathLst>
                <a:path w="10884" h="12565" extrusionOk="0">
                  <a:moveTo>
                    <a:pt x="2950" y="1"/>
                  </a:moveTo>
                  <a:cubicBezTo>
                    <a:pt x="2672" y="1"/>
                    <a:pt x="2422" y="188"/>
                    <a:pt x="2350" y="466"/>
                  </a:cubicBezTo>
                  <a:lnTo>
                    <a:pt x="93" y="9191"/>
                  </a:lnTo>
                  <a:cubicBezTo>
                    <a:pt x="1" y="9549"/>
                    <a:pt x="240" y="9909"/>
                    <a:pt x="607" y="9961"/>
                  </a:cubicBezTo>
                  <a:lnTo>
                    <a:pt x="2581" y="10243"/>
                  </a:lnTo>
                  <a:cubicBezTo>
                    <a:pt x="2834" y="10279"/>
                    <a:pt x="3039" y="10466"/>
                    <a:pt x="3097" y="10715"/>
                  </a:cubicBezTo>
                  <a:lnTo>
                    <a:pt x="3423" y="12086"/>
                  </a:lnTo>
                  <a:cubicBezTo>
                    <a:pt x="3495" y="12391"/>
                    <a:pt x="3761" y="12565"/>
                    <a:pt x="4031" y="12565"/>
                  </a:cubicBezTo>
                  <a:cubicBezTo>
                    <a:pt x="4210" y="12565"/>
                    <a:pt x="4391" y="12488"/>
                    <a:pt x="4518" y="12324"/>
                  </a:cubicBezTo>
                  <a:lnTo>
                    <a:pt x="5545" y="10997"/>
                  </a:lnTo>
                  <a:cubicBezTo>
                    <a:pt x="5664" y="10843"/>
                    <a:pt x="5845" y="10756"/>
                    <a:pt x="6036" y="10756"/>
                  </a:cubicBezTo>
                  <a:cubicBezTo>
                    <a:pt x="6065" y="10756"/>
                    <a:pt x="6094" y="10758"/>
                    <a:pt x="6123" y="10762"/>
                  </a:cubicBezTo>
                  <a:lnTo>
                    <a:pt x="8129" y="11042"/>
                  </a:lnTo>
                  <a:cubicBezTo>
                    <a:pt x="8158" y="11046"/>
                    <a:pt x="8187" y="11048"/>
                    <a:pt x="8216" y="11048"/>
                  </a:cubicBezTo>
                  <a:cubicBezTo>
                    <a:pt x="8499" y="11048"/>
                    <a:pt x="8751" y="10853"/>
                    <a:pt x="8819" y="10569"/>
                  </a:cubicBezTo>
                  <a:lnTo>
                    <a:pt x="10803" y="2192"/>
                  </a:lnTo>
                  <a:cubicBezTo>
                    <a:pt x="10884" y="1850"/>
                    <a:pt x="10664" y="1508"/>
                    <a:pt x="10319" y="1440"/>
                  </a:cubicBezTo>
                  <a:lnTo>
                    <a:pt x="3072" y="13"/>
                  </a:lnTo>
                  <a:cubicBezTo>
                    <a:pt x="3031" y="4"/>
                    <a:pt x="2990" y="1"/>
                    <a:pt x="2950"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endParaRPr sz="2400">
                <a:cs typeface="+mn-ea"/>
                <a:sym typeface="+mn-lt"/>
              </a:endParaRPr>
            </a:p>
          </p:txBody>
        </p:sp>
      </p:grpSp>
      <p:pic>
        <p:nvPicPr>
          <p:cNvPr id="2" name="圖片 1"/>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5008" y="696684"/>
            <a:ext cx="8253984" cy="5839905"/>
          </a:xfrm>
          <a:prstGeom prst="rect">
            <a:avLst/>
          </a:prstGeom>
        </p:spPr>
      </p:pic>
    </p:spTree>
    <p:extLst>
      <p:ext uri="{BB962C8B-B14F-4D97-AF65-F5344CB8AC3E}">
        <p14:creationId xmlns:p14="http://schemas.microsoft.com/office/powerpoint/2010/main" val="4818343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sp>
        <p:nvSpPr>
          <p:cNvPr id="14" name="矩形 13">
            <a:extLst>
              <a:ext uri="{FF2B5EF4-FFF2-40B4-BE49-F238E27FC236}">
                <a16:creationId xmlns:a16="http://schemas.microsoft.com/office/drawing/2014/main" id="{2896BB8D-CFC3-4BE3-943D-92C10FC564B4}"/>
              </a:ext>
            </a:extLst>
          </p:cNvPr>
          <p:cNvSpPr/>
          <p:nvPr/>
        </p:nvSpPr>
        <p:spPr>
          <a:xfrm>
            <a:off x="5143056" y="-25286"/>
            <a:ext cx="7017638" cy="7466161"/>
          </a:xfrm>
          <a:prstGeom prst="rect">
            <a:avLst/>
          </a:prstGeom>
          <a:solidFill>
            <a:srgbClr val="4A67B4"/>
          </a:solid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pic>
        <p:nvPicPr>
          <p:cNvPr id="15" name="圖片 1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80229" y="2801178"/>
            <a:ext cx="2079844" cy="1471543"/>
          </a:xfrm>
          <a:prstGeom prst="rect">
            <a:avLst/>
          </a:prstGeom>
        </p:spPr>
      </p:pic>
      <p:sp>
        <p:nvSpPr>
          <p:cNvPr id="27" name="Google Shape;62;p3">
            <a:extLst>
              <a:ext uri="{FF2B5EF4-FFF2-40B4-BE49-F238E27FC236}">
                <a16:creationId xmlns:a16="http://schemas.microsoft.com/office/drawing/2014/main" id="{3D785095-B621-4103-AAFC-C335CDDBFF41}"/>
              </a:ext>
            </a:extLst>
          </p:cNvPr>
          <p:cNvSpPr/>
          <p:nvPr/>
        </p:nvSpPr>
        <p:spPr>
          <a:xfrm rot="16200000" flipH="1">
            <a:off x="2218211" y="-592911"/>
            <a:ext cx="11208377" cy="9385501"/>
          </a:xfrm>
          <a:custGeom>
            <a:avLst/>
            <a:gdLst/>
            <a:ahLst/>
            <a:cxnLst/>
            <a:rect l="l" t="t" r="r" b="b"/>
            <a:pathLst>
              <a:path w="90638" h="37327" extrusionOk="0">
                <a:moveTo>
                  <a:pt x="0" y="3672"/>
                </a:moveTo>
                <a:cubicBezTo>
                  <a:pt x="2983" y="9639"/>
                  <a:pt x="7114" y="8032"/>
                  <a:pt x="11818" y="9523"/>
                </a:cubicBezTo>
                <a:cubicBezTo>
                  <a:pt x="16521" y="11015"/>
                  <a:pt x="15183" y="17286"/>
                  <a:pt x="19084" y="18587"/>
                </a:cubicBezTo>
                <a:cubicBezTo>
                  <a:pt x="22985" y="19887"/>
                  <a:pt x="25585" y="18587"/>
                  <a:pt x="27268" y="23405"/>
                </a:cubicBezTo>
                <a:cubicBezTo>
                  <a:pt x="28951" y="28225"/>
                  <a:pt x="32699" y="28301"/>
                  <a:pt x="35835" y="29448"/>
                </a:cubicBezTo>
                <a:cubicBezTo>
                  <a:pt x="38971" y="30596"/>
                  <a:pt x="38282" y="31054"/>
                  <a:pt x="39353" y="34190"/>
                </a:cubicBezTo>
                <a:cubicBezTo>
                  <a:pt x="40424" y="37327"/>
                  <a:pt x="42336" y="36485"/>
                  <a:pt x="42336" y="36485"/>
                </a:cubicBezTo>
                <a:lnTo>
                  <a:pt x="48302" y="36485"/>
                </a:lnTo>
                <a:cubicBezTo>
                  <a:pt x="48302" y="36485"/>
                  <a:pt x="50214" y="37327"/>
                  <a:pt x="51285" y="34190"/>
                </a:cubicBezTo>
                <a:cubicBezTo>
                  <a:pt x="52356" y="31054"/>
                  <a:pt x="51668" y="30596"/>
                  <a:pt x="54803" y="29448"/>
                </a:cubicBezTo>
                <a:cubicBezTo>
                  <a:pt x="57939" y="28301"/>
                  <a:pt x="61687" y="28225"/>
                  <a:pt x="63371" y="23405"/>
                </a:cubicBezTo>
                <a:cubicBezTo>
                  <a:pt x="65053" y="18587"/>
                  <a:pt x="67654" y="19887"/>
                  <a:pt x="71554" y="18587"/>
                </a:cubicBezTo>
                <a:cubicBezTo>
                  <a:pt x="75455" y="17286"/>
                  <a:pt x="74117" y="11015"/>
                  <a:pt x="78821" y="9523"/>
                </a:cubicBezTo>
                <a:cubicBezTo>
                  <a:pt x="83525" y="8032"/>
                  <a:pt x="87655" y="9639"/>
                  <a:pt x="90638" y="3672"/>
                </a:cubicBezTo>
                <a:lnTo>
                  <a:pt x="90638" y="0"/>
                </a:lnTo>
                <a:lnTo>
                  <a:pt x="0"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5" name="Google Shape;1295;p57"/>
          <p:cNvSpPr/>
          <p:nvPr/>
        </p:nvSpPr>
        <p:spPr>
          <a:xfrm rot="-141">
            <a:off x="8889310" y="2695475"/>
            <a:ext cx="3428182" cy="2558050"/>
          </a:xfrm>
          <a:custGeom>
            <a:avLst/>
            <a:gdLst/>
            <a:ahLst/>
            <a:cxnLst/>
            <a:rect l="l" t="t" r="r" b="b"/>
            <a:pathLst>
              <a:path w="19438" h="14504" extrusionOk="0">
                <a:moveTo>
                  <a:pt x="1798" y="1"/>
                </a:moveTo>
                <a:cubicBezTo>
                  <a:pt x="987" y="1"/>
                  <a:pt x="61" y="33"/>
                  <a:pt x="61" y="33"/>
                </a:cubicBezTo>
                <a:cubicBezTo>
                  <a:pt x="61" y="33"/>
                  <a:pt x="1" y="312"/>
                  <a:pt x="378" y="349"/>
                </a:cubicBezTo>
                <a:cubicBezTo>
                  <a:pt x="755" y="385"/>
                  <a:pt x="1936" y="410"/>
                  <a:pt x="1936" y="410"/>
                </a:cubicBezTo>
                <a:cubicBezTo>
                  <a:pt x="1936" y="410"/>
                  <a:pt x="1631" y="1190"/>
                  <a:pt x="1583" y="1530"/>
                </a:cubicBezTo>
                <a:cubicBezTo>
                  <a:pt x="1539" y="1835"/>
                  <a:pt x="2041" y="2344"/>
                  <a:pt x="2862" y="2344"/>
                </a:cubicBezTo>
                <a:cubicBezTo>
                  <a:pt x="2959" y="2344"/>
                  <a:pt x="3060" y="2337"/>
                  <a:pt x="3166" y="2322"/>
                </a:cubicBezTo>
                <a:cubicBezTo>
                  <a:pt x="3166" y="2322"/>
                  <a:pt x="6343" y="8202"/>
                  <a:pt x="7220" y="9966"/>
                </a:cubicBezTo>
                <a:cubicBezTo>
                  <a:pt x="8096" y="11732"/>
                  <a:pt x="8901" y="13351"/>
                  <a:pt x="10653" y="14240"/>
                </a:cubicBezTo>
                <a:cubicBezTo>
                  <a:pt x="11016" y="14424"/>
                  <a:pt x="11380" y="14504"/>
                  <a:pt x="11738" y="14504"/>
                </a:cubicBezTo>
                <a:cubicBezTo>
                  <a:pt x="13113" y="14504"/>
                  <a:pt x="14413" y="13335"/>
                  <a:pt x="15291" y="12390"/>
                </a:cubicBezTo>
                <a:cubicBezTo>
                  <a:pt x="16399" y="11196"/>
                  <a:pt x="18286" y="9480"/>
                  <a:pt x="18286" y="9480"/>
                </a:cubicBezTo>
                <a:lnTo>
                  <a:pt x="19437" y="2589"/>
                </a:lnTo>
                <a:lnTo>
                  <a:pt x="19437" y="2589"/>
                </a:lnTo>
                <a:cubicBezTo>
                  <a:pt x="18140" y="3028"/>
                  <a:pt x="11931" y="9771"/>
                  <a:pt x="11931" y="9771"/>
                </a:cubicBezTo>
                <a:lnTo>
                  <a:pt x="4919" y="1895"/>
                </a:lnTo>
                <a:cubicBezTo>
                  <a:pt x="4919" y="1895"/>
                  <a:pt x="3458" y="106"/>
                  <a:pt x="2801" y="33"/>
                </a:cubicBezTo>
                <a:cubicBezTo>
                  <a:pt x="2582" y="9"/>
                  <a:pt x="2204" y="1"/>
                  <a:pt x="1798" y="1"/>
                </a:cubicBez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cs typeface="+mn-ea"/>
              <a:sym typeface="+mn-lt"/>
            </a:endParaRPr>
          </a:p>
        </p:txBody>
      </p:sp>
      <p:sp>
        <p:nvSpPr>
          <p:cNvPr id="26" name="標題 1">
            <a:extLst>
              <a:ext uri="{FF2B5EF4-FFF2-40B4-BE49-F238E27FC236}">
                <a16:creationId xmlns:a16="http://schemas.microsoft.com/office/drawing/2014/main" id="{1DC65C74-E1FD-433B-994F-3408C51A9C32}"/>
              </a:ext>
            </a:extLst>
          </p:cNvPr>
          <p:cNvSpPr>
            <a:spLocks noGrp="1"/>
          </p:cNvSpPr>
          <p:nvPr>
            <p:ph type="title"/>
          </p:nvPr>
        </p:nvSpPr>
        <p:spPr>
          <a:xfrm>
            <a:off x="8889122" y="319966"/>
            <a:ext cx="3053013" cy="1563823"/>
          </a:xfrm>
        </p:spPr>
        <p:txBody>
          <a:bodyPr/>
          <a:lstStyle/>
          <a:p>
            <a:r>
              <a:rPr lang="zh-TW" altLang="en-US" sz="4800" dirty="0">
                <a:ln w="6600">
                  <a:solidFill>
                    <a:schemeClr val="accent2"/>
                  </a:solidFill>
                  <a:prstDash val="solid"/>
                </a:ln>
                <a:solidFill>
                  <a:srgbClr val="FFFFFF"/>
                </a:solidFill>
                <a:effectLst>
                  <a:outerShdw dist="38100" dir="2700000" algn="tl" rotWithShape="0">
                    <a:schemeClr val="accent2"/>
                  </a:outerShdw>
                </a:effectLst>
                <a:latin typeface="+mn-lt"/>
                <a:ea typeface="+mn-ea"/>
                <a:cs typeface="+mn-ea"/>
                <a:sym typeface="+mn-lt"/>
              </a:rPr>
              <a:t>常見校園霸凌類型</a:t>
            </a:r>
          </a:p>
        </p:txBody>
      </p:sp>
      <p:sp>
        <p:nvSpPr>
          <p:cNvPr id="30" name="Google Shape;18;p2">
            <a:extLst>
              <a:ext uri="{FF2B5EF4-FFF2-40B4-BE49-F238E27FC236}">
                <a16:creationId xmlns:a16="http://schemas.microsoft.com/office/drawing/2014/main" id="{ED15EBEA-F86B-4E53-85DF-0404C6C4F75E}"/>
              </a:ext>
            </a:extLst>
          </p:cNvPr>
          <p:cNvSpPr/>
          <p:nvPr/>
        </p:nvSpPr>
        <p:spPr>
          <a:xfrm rot="18196348">
            <a:off x="9388301" y="5478729"/>
            <a:ext cx="861602" cy="861602"/>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1" name="Google Shape;18;p2">
            <a:extLst>
              <a:ext uri="{FF2B5EF4-FFF2-40B4-BE49-F238E27FC236}">
                <a16:creationId xmlns:a16="http://schemas.microsoft.com/office/drawing/2014/main" id="{6DF14524-49BA-4C3F-B0C9-2AEA9138FC8B}"/>
              </a:ext>
            </a:extLst>
          </p:cNvPr>
          <p:cNvSpPr/>
          <p:nvPr/>
        </p:nvSpPr>
        <p:spPr>
          <a:xfrm rot="18196348">
            <a:off x="-835941" y="-885302"/>
            <a:ext cx="1671882" cy="1671882"/>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2" name="Google Shape;18;p2">
            <a:extLst>
              <a:ext uri="{FF2B5EF4-FFF2-40B4-BE49-F238E27FC236}">
                <a16:creationId xmlns:a16="http://schemas.microsoft.com/office/drawing/2014/main" id="{6D45E483-C3AE-419A-981A-BB4CCE737581}"/>
              </a:ext>
            </a:extLst>
          </p:cNvPr>
          <p:cNvSpPr/>
          <p:nvPr/>
        </p:nvSpPr>
        <p:spPr>
          <a:xfrm rot="18196348">
            <a:off x="9234897" y="-2934344"/>
            <a:ext cx="861602" cy="861602"/>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5" name="矩形 4"/>
          <p:cNvSpPr/>
          <p:nvPr/>
        </p:nvSpPr>
        <p:spPr>
          <a:xfrm>
            <a:off x="7407639" y="6466505"/>
            <a:ext cx="4431278" cy="276999"/>
          </a:xfrm>
          <a:prstGeom prst="rect">
            <a:avLst/>
          </a:prstGeom>
        </p:spPr>
        <p:txBody>
          <a:bodyPr wrap="none">
            <a:spAutoFit/>
          </a:bodyPr>
          <a:lstStyle/>
          <a:p>
            <a:r>
              <a:rPr lang="zh-TW" altLang="en-US" sz="1200" dirty="0">
                <a:solidFill>
                  <a:schemeClr val="bg1">
                    <a:lumMod val="65000"/>
                  </a:schemeClr>
                </a:solidFill>
              </a:rPr>
              <a:t>教育部，https://bully.moe.edu.tw/problem_details/43</a:t>
            </a:r>
          </a:p>
        </p:txBody>
      </p:sp>
      <p:graphicFrame>
        <p:nvGraphicFramePr>
          <p:cNvPr id="17" name="表格 16"/>
          <p:cNvGraphicFramePr>
            <a:graphicFrameLocks noGrp="1"/>
          </p:cNvGraphicFramePr>
          <p:nvPr>
            <p:extLst>
              <p:ext uri="{D42A27DB-BD31-4B8C-83A1-F6EECF244321}">
                <p14:modId xmlns:p14="http://schemas.microsoft.com/office/powerpoint/2010/main" val="2755378533"/>
              </p:ext>
            </p:extLst>
          </p:nvPr>
        </p:nvGraphicFramePr>
        <p:xfrm>
          <a:off x="478972" y="985772"/>
          <a:ext cx="7945891" cy="5215003"/>
        </p:xfrm>
        <a:graphic>
          <a:graphicData uri="http://schemas.openxmlformats.org/drawingml/2006/table">
            <a:tbl>
              <a:tblPr firstRow="1" bandRow="1">
                <a:tableStyleId>{00A15C55-8517-42AA-B614-E9B94910E393}</a:tableStyleId>
              </a:tblPr>
              <a:tblGrid>
                <a:gridCol w="1631590">
                  <a:extLst>
                    <a:ext uri="{9D8B030D-6E8A-4147-A177-3AD203B41FA5}">
                      <a16:colId xmlns:a16="http://schemas.microsoft.com/office/drawing/2014/main" val="20000"/>
                    </a:ext>
                  </a:extLst>
                </a:gridCol>
                <a:gridCol w="6314301">
                  <a:extLst>
                    <a:ext uri="{9D8B030D-6E8A-4147-A177-3AD203B41FA5}">
                      <a16:colId xmlns:a16="http://schemas.microsoft.com/office/drawing/2014/main" val="20001"/>
                    </a:ext>
                  </a:extLst>
                </a:gridCol>
              </a:tblGrid>
              <a:tr h="640566">
                <a:tc>
                  <a:txBody>
                    <a:bodyPr/>
                    <a:lstStyle/>
                    <a:p>
                      <a:pPr algn="ctr"/>
                      <a:r>
                        <a:rPr lang="zh-TW" altLang="en-US" sz="2000" dirty="0">
                          <a:latin typeface="+mj-ea"/>
                          <a:ea typeface="+mj-ea"/>
                        </a:rPr>
                        <a:t>霸凌類型</a:t>
                      </a:r>
                    </a:p>
                  </a:txBody>
                  <a:tcPr anchor="ctr"/>
                </a:tc>
                <a:tc>
                  <a:txBody>
                    <a:bodyPr/>
                    <a:lstStyle/>
                    <a:p>
                      <a:pPr algn="ctr"/>
                      <a:r>
                        <a:rPr lang="zh-TW" altLang="en-US" sz="2000" dirty="0">
                          <a:latin typeface="+mj-ea"/>
                          <a:ea typeface="+mj-ea"/>
                        </a:rPr>
                        <a:t>舉例</a:t>
                      </a:r>
                    </a:p>
                  </a:txBody>
                  <a:tcPr anchor="ctr"/>
                </a:tc>
                <a:extLst>
                  <a:ext uri="{0D108BD9-81ED-4DB2-BD59-A6C34878D82A}">
                    <a16:rowId xmlns:a16="http://schemas.microsoft.com/office/drawing/2014/main" val="10000"/>
                  </a:ext>
                </a:extLst>
              </a:tr>
              <a:tr h="641565">
                <a:tc>
                  <a:txBody>
                    <a:bodyPr/>
                    <a:lstStyle/>
                    <a:p>
                      <a:pPr algn="ctr"/>
                      <a:r>
                        <a:rPr lang="zh-TW" altLang="en-US" b="1" dirty="0">
                          <a:latin typeface="+mj-ea"/>
                          <a:ea typeface="+mj-ea"/>
                        </a:rPr>
                        <a:t>肢體霸凌</a:t>
                      </a:r>
                    </a:p>
                  </a:txBody>
                  <a:tcPr anchor="ctr"/>
                </a:tc>
                <a:tc>
                  <a:txBody>
                    <a:bodyPr/>
                    <a:lstStyle/>
                    <a:p>
                      <a:r>
                        <a:rPr lang="zh-TW" altLang="en-US" b="1" dirty="0">
                          <a:latin typeface="+mj-ea"/>
                          <a:ea typeface="+mj-ea"/>
                        </a:rPr>
                        <a:t>對他人身體為打、推、踢、撞、掐等之行為、搶奪財物等</a:t>
                      </a:r>
                    </a:p>
                  </a:txBody>
                  <a:tcPr anchor="ctr"/>
                </a:tc>
                <a:extLst>
                  <a:ext uri="{0D108BD9-81ED-4DB2-BD59-A6C34878D82A}">
                    <a16:rowId xmlns:a16="http://schemas.microsoft.com/office/drawing/2014/main" val="10001"/>
                  </a:ext>
                </a:extLst>
              </a:tr>
              <a:tr h="535874">
                <a:tc>
                  <a:txBody>
                    <a:bodyPr/>
                    <a:lstStyle/>
                    <a:p>
                      <a:pPr algn="ctr"/>
                      <a:r>
                        <a:rPr lang="zh-TW" altLang="en-US" b="1" dirty="0">
                          <a:latin typeface="+mj-ea"/>
                          <a:ea typeface="+mj-ea"/>
                        </a:rPr>
                        <a:t>言語霸凌</a:t>
                      </a:r>
                    </a:p>
                  </a:txBody>
                  <a:tcPr anchor="ctr"/>
                </a:tc>
                <a:tc>
                  <a:txBody>
                    <a:bodyPr/>
                    <a:lstStyle/>
                    <a:p>
                      <a:r>
                        <a:rPr lang="zh-TW" altLang="en-US" b="1" dirty="0">
                          <a:latin typeface="+mj-ea"/>
                          <a:ea typeface="+mj-ea"/>
                        </a:rPr>
                        <a:t>出言恐嚇、嘲笑、辱、取綽號等</a:t>
                      </a:r>
                    </a:p>
                  </a:txBody>
                  <a:tcPr anchor="ctr"/>
                </a:tc>
                <a:extLst>
                  <a:ext uri="{0D108BD9-81ED-4DB2-BD59-A6C34878D82A}">
                    <a16:rowId xmlns:a16="http://schemas.microsoft.com/office/drawing/2014/main" val="10002"/>
                  </a:ext>
                </a:extLst>
              </a:tr>
              <a:tr h="941420">
                <a:tc>
                  <a:txBody>
                    <a:bodyPr/>
                    <a:lstStyle/>
                    <a:p>
                      <a:pPr algn="ctr"/>
                      <a:r>
                        <a:rPr lang="zh-TW" altLang="en-US" b="1" dirty="0">
                          <a:latin typeface="+mj-ea"/>
                          <a:ea typeface="+mj-ea"/>
                        </a:rPr>
                        <a:t>關係霸凌</a:t>
                      </a:r>
                    </a:p>
                  </a:txBody>
                  <a:tcPr anchor="ctr"/>
                </a:tc>
                <a:tc>
                  <a:txBody>
                    <a:bodyPr/>
                    <a:lstStyle/>
                    <a:p>
                      <a:pPr marL="457200" indent="-457200">
                        <a:buFont typeface="+mj-lt"/>
                        <a:buAutoNum type="arabicPeriod"/>
                      </a:pPr>
                      <a:r>
                        <a:rPr lang="zh-TW" altLang="en-US" b="1" dirty="0">
                          <a:latin typeface="+mj-ea"/>
                          <a:ea typeface="+mj-ea"/>
                        </a:rPr>
                        <a:t>排擠孤立、聯合他人來對付某人</a:t>
                      </a:r>
                      <a:endParaRPr lang="en-US" altLang="zh-TW" b="1" dirty="0">
                        <a:latin typeface="+mj-ea"/>
                        <a:ea typeface="+mj-ea"/>
                      </a:endParaRPr>
                    </a:p>
                    <a:p>
                      <a:pPr marL="457200" indent="-457200">
                        <a:buFont typeface="+mj-lt"/>
                        <a:buAutoNum type="arabicPeriod"/>
                      </a:pPr>
                      <a:r>
                        <a:rPr lang="zh-TW" altLang="en-US" b="1" dirty="0">
                          <a:latin typeface="+mj-ea"/>
                          <a:ea typeface="+mj-ea"/>
                        </a:rPr>
                        <a:t>這一類型的霸凌往往牽涉到言語霸凌</a:t>
                      </a:r>
                    </a:p>
                  </a:txBody>
                  <a:tcPr anchor="ctr"/>
                </a:tc>
                <a:extLst>
                  <a:ext uri="{0D108BD9-81ED-4DB2-BD59-A6C34878D82A}">
                    <a16:rowId xmlns:a16="http://schemas.microsoft.com/office/drawing/2014/main" val="10003"/>
                  </a:ext>
                </a:extLst>
              </a:tr>
              <a:tr h="1470690">
                <a:tc>
                  <a:txBody>
                    <a:bodyPr/>
                    <a:lstStyle/>
                    <a:p>
                      <a:pPr algn="ctr"/>
                      <a:r>
                        <a:rPr lang="zh-TW" altLang="en-US" b="1" dirty="0">
                          <a:latin typeface="+mj-ea"/>
                          <a:ea typeface="+mj-ea"/>
                        </a:rPr>
                        <a:t>網路霸凌</a:t>
                      </a:r>
                    </a:p>
                  </a:txBody>
                  <a:tcPr anchor="ctr"/>
                </a:tc>
                <a:tc>
                  <a:txBody>
                    <a:bodyPr/>
                    <a:lstStyle/>
                    <a:p>
                      <a:pPr marL="457200" indent="-457200">
                        <a:buFont typeface="+mj-lt"/>
                        <a:buAutoNum type="arabicPeriod"/>
                      </a:pPr>
                      <a:r>
                        <a:rPr lang="zh-TW" altLang="en-US" b="1" dirty="0">
                          <a:latin typeface="+mj-ea"/>
                          <a:ea typeface="+mj-ea"/>
                        </a:rPr>
                        <a:t>散播謠言、刻意引戰、網路跟蹤、流言攻擊、假冒他人網路身分、發布攻擊或詆毀的圖片影片、散布他人個資等</a:t>
                      </a:r>
                      <a:endParaRPr lang="en-US" altLang="zh-TW" b="1" dirty="0">
                        <a:latin typeface="+mj-ea"/>
                        <a:ea typeface="+mj-ea"/>
                      </a:endParaRPr>
                    </a:p>
                    <a:p>
                      <a:pPr marL="457200" indent="-457200">
                        <a:buFont typeface="+mj-lt"/>
                        <a:buAutoNum type="arabicPeriod"/>
                      </a:pPr>
                      <a:r>
                        <a:rPr lang="zh-TW" altLang="en-US" b="1" dirty="0">
                          <a:latin typeface="+mj-ea"/>
                          <a:ea typeface="+mj-ea"/>
                        </a:rPr>
                        <a:t>除了肢體霸凌外，言語、關係霸凌亦可透過網路來實施</a:t>
                      </a:r>
                    </a:p>
                  </a:txBody>
                  <a:tcPr anchor="ctr"/>
                </a:tc>
                <a:extLst>
                  <a:ext uri="{0D108BD9-81ED-4DB2-BD59-A6C34878D82A}">
                    <a16:rowId xmlns:a16="http://schemas.microsoft.com/office/drawing/2014/main" val="10004"/>
                  </a:ext>
                </a:extLst>
              </a:tr>
              <a:tr h="941420">
                <a:tc>
                  <a:txBody>
                    <a:bodyPr/>
                    <a:lstStyle/>
                    <a:p>
                      <a:pPr algn="ctr"/>
                      <a:r>
                        <a:rPr lang="zh-TW" altLang="en-US" b="1" dirty="0">
                          <a:latin typeface="+mj-ea"/>
                          <a:ea typeface="+mj-ea"/>
                        </a:rPr>
                        <a:t>反擊霸凌</a:t>
                      </a:r>
                    </a:p>
                  </a:txBody>
                  <a:tcPr anchor="ctr"/>
                </a:tc>
                <a:tc>
                  <a:txBody>
                    <a:bodyPr/>
                    <a:lstStyle/>
                    <a:p>
                      <a:r>
                        <a:rPr lang="zh-TW" altLang="en-US" b="1" dirty="0">
                          <a:latin typeface="+mj-ea"/>
                          <a:ea typeface="+mj-ea"/>
                        </a:rPr>
                        <a:t>受凌者不堪霸凌者的霸凌，而選擇反擊或去欺負比自己弱小的人，成為霸凌者</a:t>
                      </a:r>
                    </a:p>
                  </a:txBody>
                  <a:tcPr anchor="ctr"/>
                </a:tc>
                <a:extLst>
                  <a:ext uri="{0D108BD9-81ED-4DB2-BD59-A6C34878D82A}">
                    <a16:rowId xmlns:a16="http://schemas.microsoft.com/office/drawing/2014/main" val="10005"/>
                  </a:ext>
                </a:extLst>
              </a:tr>
            </a:tbl>
          </a:graphicData>
        </a:graphic>
      </p:graphicFrame>
      <p:grpSp>
        <p:nvGrpSpPr>
          <p:cNvPr id="1304" name="Google Shape;1304;p57"/>
          <p:cNvGrpSpPr/>
          <p:nvPr/>
        </p:nvGrpSpPr>
        <p:grpSpPr>
          <a:xfrm>
            <a:off x="7951028" y="823913"/>
            <a:ext cx="700847" cy="722699"/>
            <a:chOff x="4035150" y="1187900"/>
            <a:chExt cx="311100" cy="320800"/>
          </a:xfrm>
        </p:grpSpPr>
        <p:sp>
          <p:nvSpPr>
            <p:cNvPr id="1305" name="Google Shape;1305;p57"/>
            <p:cNvSpPr/>
            <p:nvPr/>
          </p:nvSpPr>
          <p:spPr>
            <a:xfrm>
              <a:off x="4035150" y="1187900"/>
              <a:ext cx="148725" cy="318675"/>
            </a:xfrm>
            <a:custGeom>
              <a:avLst/>
              <a:gdLst/>
              <a:ahLst/>
              <a:cxnLst/>
              <a:rect l="l" t="t" r="r" b="b"/>
              <a:pathLst>
                <a:path w="5949" h="12747" extrusionOk="0">
                  <a:moveTo>
                    <a:pt x="2695" y="1"/>
                  </a:moveTo>
                  <a:cubicBezTo>
                    <a:pt x="2418" y="1"/>
                    <a:pt x="2169" y="191"/>
                    <a:pt x="2103" y="470"/>
                  </a:cubicBezTo>
                  <a:lnTo>
                    <a:pt x="77" y="9074"/>
                  </a:lnTo>
                  <a:cubicBezTo>
                    <a:pt x="1" y="9397"/>
                    <a:pt x="199" y="9723"/>
                    <a:pt x="522" y="9803"/>
                  </a:cubicBezTo>
                  <a:lnTo>
                    <a:pt x="2308" y="10248"/>
                  </a:lnTo>
                  <a:lnTo>
                    <a:pt x="2980" y="10344"/>
                  </a:lnTo>
                  <a:lnTo>
                    <a:pt x="3578" y="12143"/>
                  </a:lnTo>
                  <a:cubicBezTo>
                    <a:pt x="3650" y="12360"/>
                    <a:pt x="3836" y="12517"/>
                    <a:pt x="4062" y="12552"/>
                  </a:cubicBezTo>
                  <a:lnTo>
                    <a:pt x="5298" y="12747"/>
                  </a:lnTo>
                  <a:lnTo>
                    <a:pt x="5817" y="11544"/>
                  </a:lnTo>
                  <a:lnTo>
                    <a:pt x="5948" y="539"/>
                  </a:lnTo>
                  <a:lnTo>
                    <a:pt x="2797" y="9"/>
                  </a:lnTo>
                  <a:cubicBezTo>
                    <a:pt x="2763" y="3"/>
                    <a:pt x="2729" y="1"/>
                    <a:pt x="2695" y="1"/>
                  </a:cubicBezTo>
                  <a:close/>
                </a:path>
              </a:pathLst>
            </a:custGeom>
            <a:solidFill>
              <a:schemeClr val="accent2"/>
            </a:solidFill>
            <a:ln>
              <a:noFill/>
            </a:ln>
          </p:spPr>
          <p:txBody>
            <a:bodyPr spcFirstLastPara="1" wrap="square" lIns="121900" tIns="121900" rIns="121900" bIns="121900" anchor="ctr" anchorCtr="0">
              <a:noAutofit/>
            </a:bodyPr>
            <a:lstStyle/>
            <a:p>
              <a:endParaRPr sz="2400">
                <a:cs typeface="+mn-ea"/>
                <a:sym typeface="+mn-lt"/>
              </a:endParaRPr>
            </a:p>
          </p:txBody>
        </p:sp>
        <p:sp>
          <p:nvSpPr>
            <p:cNvPr id="1306" name="Google Shape;1306;p57"/>
            <p:cNvSpPr/>
            <p:nvPr/>
          </p:nvSpPr>
          <p:spPr>
            <a:xfrm>
              <a:off x="4074150" y="1194575"/>
              <a:ext cx="272100" cy="314125"/>
            </a:xfrm>
            <a:custGeom>
              <a:avLst/>
              <a:gdLst/>
              <a:ahLst/>
              <a:cxnLst/>
              <a:rect l="l" t="t" r="r" b="b"/>
              <a:pathLst>
                <a:path w="10884" h="12565" extrusionOk="0">
                  <a:moveTo>
                    <a:pt x="2950" y="1"/>
                  </a:moveTo>
                  <a:cubicBezTo>
                    <a:pt x="2672" y="1"/>
                    <a:pt x="2422" y="188"/>
                    <a:pt x="2350" y="466"/>
                  </a:cubicBezTo>
                  <a:lnTo>
                    <a:pt x="93" y="9191"/>
                  </a:lnTo>
                  <a:cubicBezTo>
                    <a:pt x="1" y="9549"/>
                    <a:pt x="240" y="9909"/>
                    <a:pt x="607" y="9961"/>
                  </a:cubicBezTo>
                  <a:lnTo>
                    <a:pt x="2581" y="10243"/>
                  </a:lnTo>
                  <a:cubicBezTo>
                    <a:pt x="2834" y="10279"/>
                    <a:pt x="3039" y="10466"/>
                    <a:pt x="3097" y="10715"/>
                  </a:cubicBezTo>
                  <a:lnTo>
                    <a:pt x="3423" y="12086"/>
                  </a:lnTo>
                  <a:cubicBezTo>
                    <a:pt x="3495" y="12391"/>
                    <a:pt x="3761" y="12565"/>
                    <a:pt x="4031" y="12565"/>
                  </a:cubicBezTo>
                  <a:cubicBezTo>
                    <a:pt x="4210" y="12565"/>
                    <a:pt x="4391" y="12488"/>
                    <a:pt x="4518" y="12324"/>
                  </a:cubicBezTo>
                  <a:lnTo>
                    <a:pt x="5545" y="10997"/>
                  </a:lnTo>
                  <a:cubicBezTo>
                    <a:pt x="5664" y="10843"/>
                    <a:pt x="5845" y="10756"/>
                    <a:pt x="6036" y="10756"/>
                  </a:cubicBezTo>
                  <a:cubicBezTo>
                    <a:pt x="6065" y="10756"/>
                    <a:pt x="6094" y="10758"/>
                    <a:pt x="6123" y="10762"/>
                  </a:cubicBezTo>
                  <a:lnTo>
                    <a:pt x="8129" y="11042"/>
                  </a:lnTo>
                  <a:cubicBezTo>
                    <a:pt x="8158" y="11046"/>
                    <a:pt x="8187" y="11048"/>
                    <a:pt x="8216" y="11048"/>
                  </a:cubicBezTo>
                  <a:cubicBezTo>
                    <a:pt x="8499" y="11048"/>
                    <a:pt x="8751" y="10853"/>
                    <a:pt x="8819" y="10569"/>
                  </a:cubicBezTo>
                  <a:lnTo>
                    <a:pt x="10803" y="2192"/>
                  </a:lnTo>
                  <a:cubicBezTo>
                    <a:pt x="10884" y="1850"/>
                    <a:pt x="10664" y="1508"/>
                    <a:pt x="10319" y="1440"/>
                  </a:cubicBezTo>
                  <a:lnTo>
                    <a:pt x="3072" y="13"/>
                  </a:lnTo>
                  <a:cubicBezTo>
                    <a:pt x="3031" y="4"/>
                    <a:pt x="2990" y="1"/>
                    <a:pt x="2950"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endParaRPr sz="2400">
                <a:cs typeface="+mn-ea"/>
                <a:sym typeface="+mn-lt"/>
              </a:endParaRPr>
            </a:p>
          </p:txBody>
        </p:sp>
      </p:grpSp>
    </p:spTree>
    <p:extLst>
      <p:ext uri="{BB962C8B-B14F-4D97-AF65-F5344CB8AC3E}">
        <p14:creationId xmlns:p14="http://schemas.microsoft.com/office/powerpoint/2010/main" val="1192504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sp>
        <p:nvSpPr>
          <p:cNvPr id="14" name="矩形 13">
            <a:extLst>
              <a:ext uri="{FF2B5EF4-FFF2-40B4-BE49-F238E27FC236}">
                <a16:creationId xmlns:a16="http://schemas.microsoft.com/office/drawing/2014/main" id="{F4B470E6-8A9C-4EFB-92CF-1316DC6D20A3}"/>
              </a:ext>
            </a:extLst>
          </p:cNvPr>
          <p:cNvSpPr/>
          <p:nvPr/>
        </p:nvSpPr>
        <p:spPr>
          <a:xfrm>
            <a:off x="5182832" y="-20304"/>
            <a:ext cx="7017638" cy="7466161"/>
          </a:xfrm>
          <a:prstGeom prst="rect">
            <a:avLst/>
          </a:prstGeom>
          <a:solidFill>
            <a:srgbClr val="4A67B4"/>
          </a:solid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28" name="Google Shape;18;p2">
            <a:extLst>
              <a:ext uri="{FF2B5EF4-FFF2-40B4-BE49-F238E27FC236}">
                <a16:creationId xmlns:a16="http://schemas.microsoft.com/office/drawing/2014/main" id="{05C8586D-E1B6-43BB-ACBE-EB0818F7DCF9}"/>
              </a:ext>
            </a:extLst>
          </p:cNvPr>
          <p:cNvSpPr/>
          <p:nvPr/>
        </p:nvSpPr>
        <p:spPr>
          <a:xfrm rot="18196348">
            <a:off x="11356058" y="-835941"/>
            <a:ext cx="1671882" cy="1671882"/>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7" name="Google Shape;62;p3">
            <a:extLst>
              <a:ext uri="{FF2B5EF4-FFF2-40B4-BE49-F238E27FC236}">
                <a16:creationId xmlns:a16="http://schemas.microsoft.com/office/drawing/2014/main" id="{3D785095-B621-4103-AAFC-C335CDDBFF41}"/>
              </a:ext>
            </a:extLst>
          </p:cNvPr>
          <p:cNvSpPr/>
          <p:nvPr/>
        </p:nvSpPr>
        <p:spPr>
          <a:xfrm rot="16200000" flipH="1">
            <a:off x="3385703" y="-535761"/>
            <a:ext cx="11208377" cy="9385501"/>
          </a:xfrm>
          <a:custGeom>
            <a:avLst/>
            <a:gdLst/>
            <a:ahLst/>
            <a:cxnLst/>
            <a:rect l="l" t="t" r="r" b="b"/>
            <a:pathLst>
              <a:path w="90638" h="37327" extrusionOk="0">
                <a:moveTo>
                  <a:pt x="0" y="3672"/>
                </a:moveTo>
                <a:cubicBezTo>
                  <a:pt x="2983" y="9639"/>
                  <a:pt x="7114" y="8032"/>
                  <a:pt x="11818" y="9523"/>
                </a:cubicBezTo>
                <a:cubicBezTo>
                  <a:pt x="16521" y="11015"/>
                  <a:pt x="15183" y="17286"/>
                  <a:pt x="19084" y="18587"/>
                </a:cubicBezTo>
                <a:cubicBezTo>
                  <a:pt x="22985" y="19887"/>
                  <a:pt x="25585" y="18587"/>
                  <a:pt x="27268" y="23405"/>
                </a:cubicBezTo>
                <a:cubicBezTo>
                  <a:pt x="28951" y="28225"/>
                  <a:pt x="32699" y="28301"/>
                  <a:pt x="35835" y="29448"/>
                </a:cubicBezTo>
                <a:cubicBezTo>
                  <a:pt x="38971" y="30596"/>
                  <a:pt x="38282" y="31054"/>
                  <a:pt x="39353" y="34190"/>
                </a:cubicBezTo>
                <a:cubicBezTo>
                  <a:pt x="40424" y="37327"/>
                  <a:pt x="42336" y="36485"/>
                  <a:pt x="42336" y="36485"/>
                </a:cubicBezTo>
                <a:lnTo>
                  <a:pt x="48302" y="36485"/>
                </a:lnTo>
                <a:cubicBezTo>
                  <a:pt x="48302" y="36485"/>
                  <a:pt x="50214" y="37327"/>
                  <a:pt x="51285" y="34190"/>
                </a:cubicBezTo>
                <a:cubicBezTo>
                  <a:pt x="52356" y="31054"/>
                  <a:pt x="51668" y="30596"/>
                  <a:pt x="54803" y="29448"/>
                </a:cubicBezTo>
                <a:cubicBezTo>
                  <a:pt x="57939" y="28301"/>
                  <a:pt x="61687" y="28225"/>
                  <a:pt x="63371" y="23405"/>
                </a:cubicBezTo>
                <a:cubicBezTo>
                  <a:pt x="65053" y="18587"/>
                  <a:pt x="67654" y="19887"/>
                  <a:pt x="71554" y="18587"/>
                </a:cubicBezTo>
                <a:cubicBezTo>
                  <a:pt x="75455" y="17286"/>
                  <a:pt x="74117" y="11015"/>
                  <a:pt x="78821" y="9523"/>
                </a:cubicBezTo>
                <a:cubicBezTo>
                  <a:pt x="83525" y="8032"/>
                  <a:pt x="87655" y="9639"/>
                  <a:pt x="90638" y="3672"/>
                </a:cubicBezTo>
                <a:lnTo>
                  <a:pt x="90638" y="0"/>
                </a:lnTo>
                <a:lnTo>
                  <a:pt x="0"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5" name="Google Shape;1295;p57"/>
          <p:cNvSpPr/>
          <p:nvPr/>
        </p:nvSpPr>
        <p:spPr>
          <a:xfrm rot="-141">
            <a:off x="8889310" y="2695475"/>
            <a:ext cx="3428182" cy="2558050"/>
          </a:xfrm>
          <a:custGeom>
            <a:avLst/>
            <a:gdLst/>
            <a:ahLst/>
            <a:cxnLst/>
            <a:rect l="l" t="t" r="r" b="b"/>
            <a:pathLst>
              <a:path w="19438" h="14504" extrusionOk="0">
                <a:moveTo>
                  <a:pt x="1798" y="1"/>
                </a:moveTo>
                <a:cubicBezTo>
                  <a:pt x="987" y="1"/>
                  <a:pt x="61" y="33"/>
                  <a:pt x="61" y="33"/>
                </a:cubicBezTo>
                <a:cubicBezTo>
                  <a:pt x="61" y="33"/>
                  <a:pt x="1" y="312"/>
                  <a:pt x="378" y="349"/>
                </a:cubicBezTo>
                <a:cubicBezTo>
                  <a:pt x="755" y="385"/>
                  <a:pt x="1936" y="410"/>
                  <a:pt x="1936" y="410"/>
                </a:cubicBezTo>
                <a:cubicBezTo>
                  <a:pt x="1936" y="410"/>
                  <a:pt x="1631" y="1190"/>
                  <a:pt x="1583" y="1530"/>
                </a:cubicBezTo>
                <a:cubicBezTo>
                  <a:pt x="1539" y="1835"/>
                  <a:pt x="2041" y="2344"/>
                  <a:pt x="2862" y="2344"/>
                </a:cubicBezTo>
                <a:cubicBezTo>
                  <a:pt x="2959" y="2344"/>
                  <a:pt x="3060" y="2337"/>
                  <a:pt x="3166" y="2322"/>
                </a:cubicBezTo>
                <a:cubicBezTo>
                  <a:pt x="3166" y="2322"/>
                  <a:pt x="6343" y="8202"/>
                  <a:pt x="7220" y="9966"/>
                </a:cubicBezTo>
                <a:cubicBezTo>
                  <a:pt x="8096" y="11732"/>
                  <a:pt x="8901" y="13351"/>
                  <a:pt x="10653" y="14240"/>
                </a:cubicBezTo>
                <a:cubicBezTo>
                  <a:pt x="11016" y="14424"/>
                  <a:pt x="11380" y="14504"/>
                  <a:pt x="11738" y="14504"/>
                </a:cubicBezTo>
                <a:cubicBezTo>
                  <a:pt x="13113" y="14504"/>
                  <a:pt x="14413" y="13335"/>
                  <a:pt x="15291" y="12390"/>
                </a:cubicBezTo>
                <a:cubicBezTo>
                  <a:pt x="16399" y="11196"/>
                  <a:pt x="18286" y="9480"/>
                  <a:pt x="18286" y="9480"/>
                </a:cubicBezTo>
                <a:lnTo>
                  <a:pt x="19437" y="2589"/>
                </a:lnTo>
                <a:lnTo>
                  <a:pt x="19437" y="2589"/>
                </a:lnTo>
                <a:cubicBezTo>
                  <a:pt x="18140" y="3028"/>
                  <a:pt x="11931" y="9771"/>
                  <a:pt x="11931" y="9771"/>
                </a:cubicBezTo>
                <a:lnTo>
                  <a:pt x="4919" y="1895"/>
                </a:lnTo>
                <a:cubicBezTo>
                  <a:pt x="4919" y="1895"/>
                  <a:pt x="3458" y="106"/>
                  <a:pt x="2801" y="33"/>
                </a:cubicBezTo>
                <a:cubicBezTo>
                  <a:pt x="2582" y="9"/>
                  <a:pt x="2204" y="1"/>
                  <a:pt x="1798" y="1"/>
                </a:cubicBez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cs typeface="+mn-ea"/>
              <a:sym typeface="+mn-lt"/>
            </a:endParaRPr>
          </a:p>
        </p:txBody>
      </p:sp>
      <p:grpSp>
        <p:nvGrpSpPr>
          <p:cNvPr id="1301" name="Google Shape;1301;p57"/>
          <p:cNvGrpSpPr/>
          <p:nvPr/>
        </p:nvGrpSpPr>
        <p:grpSpPr>
          <a:xfrm>
            <a:off x="12910741" y="-2056719"/>
            <a:ext cx="1193037" cy="1122457"/>
            <a:chOff x="1985875" y="643100"/>
            <a:chExt cx="1375100" cy="1293750"/>
          </a:xfrm>
        </p:grpSpPr>
        <p:sp>
          <p:nvSpPr>
            <p:cNvPr id="1302" name="Google Shape;1302;p57"/>
            <p:cNvSpPr/>
            <p:nvPr/>
          </p:nvSpPr>
          <p:spPr>
            <a:xfrm>
              <a:off x="2324600" y="643100"/>
              <a:ext cx="1036375" cy="734200"/>
            </a:xfrm>
            <a:custGeom>
              <a:avLst/>
              <a:gdLst/>
              <a:ahLst/>
              <a:cxnLst/>
              <a:rect l="l" t="t" r="r" b="b"/>
              <a:pathLst>
                <a:path w="41455" h="29368" extrusionOk="0">
                  <a:moveTo>
                    <a:pt x="5486" y="1"/>
                  </a:moveTo>
                  <a:cubicBezTo>
                    <a:pt x="4803" y="1"/>
                    <a:pt x="4129" y="318"/>
                    <a:pt x="3698" y="914"/>
                  </a:cubicBezTo>
                  <a:lnTo>
                    <a:pt x="0" y="6027"/>
                  </a:lnTo>
                  <a:lnTo>
                    <a:pt x="40255" y="29367"/>
                  </a:lnTo>
                  <a:lnTo>
                    <a:pt x="41141" y="26764"/>
                  </a:lnTo>
                  <a:cubicBezTo>
                    <a:pt x="41455" y="25840"/>
                    <a:pt x="41125" y="24821"/>
                    <a:pt x="40330" y="24256"/>
                  </a:cubicBezTo>
                  <a:lnTo>
                    <a:pt x="6762" y="409"/>
                  </a:lnTo>
                  <a:cubicBezTo>
                    <a:pt x="6375" y="134"/>
                    <a:pt x="5929" y="1"/>
                    <a:pt x="5486" y="1"/>
                  </a:cubicBezTo>
                  <a:close/>
                </a:path>
              </a:pathLst>
            </a:custGeom>
            <a:solidFill>
              <a:schemeClr val="accent2"/>
            </a:solidFill>
            <a:ln>
              <a:noFill/>
            </a:ln>
          </p:spPr>
          <p:txBody>
            <a:bodyPr spcFirstLastPara="1" wrap="square" lIns="121900" tIns="121900" rIns="121900" bIns="121900" anchor="ctr" anchorCtr="0">
              <a:noAutofit/>
            </a:bodyPr>
            <a:lstStyle/>
            <a:p>
              <a:endParaRPr sz="2400">
                <a:cs typeface="+mn-ea"/>
                <a:sym typeface="+mn-lt"/>
              </a:endParaRPr>
            </a:p>
          </p:txBody>
        </p:sp>
        <p:sp>
          <p:nvSpPr>
            <p:cNvPr id="1303" name="Google Shape;1303;p57"/>
            <p:cNvSpPr/>
            <p:nvPr/>
          </p:nvSpPr>
          <p:spPr>
            <a:xfrm>
              <a:off x="1985875" y="682575"/>
              <a:ext cx="1364550" cy="1254275"/>
            </a:xfrm>
            <a:custGeom>
              <a:avLst/>
              <a:gdLst/>
              <a:ahLst/>
              <a:cxnLst/>
              <a:rect l="l" t="t" r="r" b="b"/>
              <a:pathLst>
                <a:path w="54582" h="50171" extrusionOk="0">
                  <a:moveTo>
                    <a:pt x="17902" y="0"/>
                  </a:moveTo>
                  <a:cubicBezTo>
                    <a:pt x="17169" y="0"/>
                    <a:pt x="16448" y="344"/>
                    <a:pt x="15993" y="988"/>
                  </a:cubicBezTo>
                  <a:lnTo>
                    <a:pt x="749" y="22566"/>
                  </a:lnTo>
                  <a:cubicBezTo>
                    <a:pt x="0" y="23624"/>
                    <a:pt x="258" y="25089"/>
                    <a:pt x="1322" y="25829"/>
                  </a:cubicBezTo>
                  <a:lnTo>
                    <a:pt x="11432" y="32861"/>
                  </a:lnTo>
                  <a:cubicBezTo>
                    <a:pt x="12037" y="33280"/>
                    <a:pt x="12407" y="33959"/>
                    <a:pt x="12432" y="34695"/>
                  </a:cubicBezTo>
                  <a:lnTo>
                    <a:pt x="12682" y="41852"/>
                  </a:lnTo>
                  <a:cubicBezTo>
                    <a:pt x="12727" y="43146"/>
                    <a:pt x="13797" y="44106"/>
                    <a:pt x="15011" y="44106"/>
                  </a:cubicBezTo>
                  <a:cubicBezTo>
                    <a:pt x="15233" y="44106"/>
                    <a:pt x="15460" y="44074"/>
                    <a:pt x="15687" y="44006"/>
                  </a:cubicBezTo>
                  <a:lnTo>
                    <a:pt x="22440" y="41976"/>
                  </a:lnTo>
                  <a:cubicBezTo>
                    <a:pt x="22661" y="41910"/>
                    <a:pt x="22888" y="41877"/>
                    <a:pt x="23113" y="41877"/>
                  </a:cubicBezTo>
                  <a:cubicBezTo>
                    <a:pt x="23598" y="41877"/>
                    <a:pt x="24077" y="42028"/>
                    <a:pt x="24479" y="42319"/>
                  </a:cubicBezTo>
                  <a:lnTo>
                    <a:pt x="34738" y="49728"/>
                  </a:lnTo>
                  <a:cubicBezTo>
                    <a:pt x="35151" y="50026"/>
                    <a:pt x="35629" y="50170"/>
                    <a:pt x="36103" y="50170"/>
                  </a:cubicBezTo>
                  <a:cubicBezTo>
                    <a:pt x="36819" y="50170"/>
                    <a:pt x="37525" y="49842"/>
                    <a:pt x="37982" y="49222"/>
                  </a:cubicBezTo>
                  <a:lnTo>
                    <a:pt x="53804" y="27788"/>
                  </a:lnTo>
                  <a:cubicBezTo>
                    <a:pt x="54581" y="26737"/>
                    <a:pt x="54342" y="25252"/>
                    <a:pt x="53275" y="24497"/>
                  </a:cubicBezTo>
                  <a:lnTo>
                    <a:pt x="19247" y="429"/>
                  </a:lnTo>
                  <a:cubicBezTo>
                    <a:pt x="18838" y="140"/>
                    <a:pt x="18367" y="0"/>
                    <a:pt x="17902" y="0"/>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endParaRPr sz="2400">
                <a:cs typeface="+mn-ea"/>
                <a:sym typeface="+mn-lt"/>
              </a:endParaRPr>
            </a:p>
          </p:txBody>
        </p:sp>
      </p:grpSp>
      <p:grpSp>
        <p:nvGrpSpPr>
          <p:cNvPr id="1304" name="Google Shape;1304;p57"/>
          <p:cNvGrpSpPr/>
          <p:nvPr/>
        </p:nvGrpSpPr>
        <p:grpSpPr>
          <a:xfrm>
            <a:off x="13312575" y="-1435587"/>
            <a:ext cx="700847" cy="722699"/>
            <a:chOff x="4035150" y="1187900"/>
            <a:chExt cx="311100" cy="320800"/>
          </a:xfrm>
        </p:grpSpPr>
        <p:sp>
          <p:nvSpPr>
            <p:cNvPr id="1305" name="Google Shape;1305;p57"/>
            <p:cNvSpPr/>
            <p:nvPr/>
          </p:nvSpPr>
          <p:spPr>
            <a:xfrm>
              <a:off x="4035150" y="1187900"/>
              <a:ext cx="148725" cy="318675"/>
            </a:xfrm>
            <a:custGeom>
              <a:avLst/>
              <a:gdLst/>
              <a:ahLst/>
              <a:cxnLst/>
              <a:rect l="l" t="t" r="r" b="b"/>
              <a:pathLst>
                <a:path w="5949" h="12747" extrusionOk="0">
                  <a:moveTo>
                    <a:pt x="2695" y="1"/>
                  </a:moveTo>
                  <a:cubicBezTo>
                    <a:pt x="2418" y="1"/>
                    <a:pt x="2169" y="191"/>
                    <a:pt x="2103" y="470"/>
                  </a:cubicBezTo>
                  <a:lnTo>
                    <a:pt x="77" y="9074"/>
                  </a:lnTo>
                  <a:cubicBezTo>
                    <a:pt x="1" y="9397"/>
                    <a:pt x="199" y="9723"/>
                    <a:pt x="522" y="9803"/>
                  </a:cubicBezTo>
                  <a:lnTo>
                    <a:pt x="2308" y="10248"/>
                  </a:lnTo>
                  <a:lnTo>
                    <a:pt x="2980" y="10344"/>
                  </a:lnTo>
                  <a:lnTo>
                    <a:pt x="3578" y="12143"/>
                  </a:lnTo>
                  <a:cubicBezTo>
                    <a:pt x="3650" y="12360"/>
                    <a:pt x="3836" y="12517"/>
                    <a:pt x="4062" y="12552"/>
                  </a:cubicBezTo>
                  <a:lnTo>
                    <a:pt x="5298" y="12747"/>
                  </a:lnTo>
                  <a:lnTo>
                    <a:pt x="5817" y="11544"/>
                  </a:lnTo>
                  <a:lnTo>
                    <a:pt x="5948" y="539"/>
                  </a:lnTo>
                  <a:lnTo>
                    <a:pt x="2797" y="9"/>
                  </a:lnTo>
                  <a:cubicBezTo>
                    <a:pt x="2763" y="3"/>
                    <a:pt x="2729" y="1"/>
                    <a:pt x="2695" y="1"/>
                  </a:cubicBezTo>
                  <a:close/>
                </a:path>
              </a:pathLst>
            </a:custGeom>
            <a:solidFill>
              <a:schemeClr val="accent2"/>
            </a:solidFill>
            <a:ln>
              <a:noFill/>
            </a:ln>
          </p:spPr>
          <p:txBody>
            <a:bodyPr spcFirstLastPara="1" wrap="square" lIns="121900" tIns="121900" rIns="121900" bIns="121900" anchor="ctr" anchorCtr="0">
              <a:noAutofit/>
            </a:bodyPr>
            <a:lstStyle/>
            <a:p>
              <a:endParaRPr sz="2400">
                <a:cs typeface="+mn-ea"/>
                <a:sym typeface="+mn-lt"/>
              </a:endParaRPr>
            </a:p>
          </p:txBody>
        </p:sp>
        <p:sp>
          <p:nvSpPr>
            <p:cNvPr id="1306" name="Google Shape;1306;p57"/>
            <p:cNvSpPr/>
            <p:nvPr/>
          </p:nvSpPr>
          <p:spPr>
            <a:xfrm>
              <a:off x="4074150" y="1194575"/>
              <a:ext cx="272100" cy="314125"/>
            </a:xfrm>
            <a:custGeom>
              <a:avLst/>
              <a:gdLst/>
              <a:ahLst/>
              <a:cxnLst/>
              <a:rect l="l" t="t" r="r" b="b"/>
              <a:pathLst>
                <a:path w="10884" h="12565" extrusionOk="0">
                  <a:moveTo>
                    <a:pt x="2950" y="1"/>
                  </a:moveTo>
                  <a:cubicBezTo>
                    <a:pt x="2672" y="1"/>
                    <a:pt x="2422" y="188"/>
                    <a:pt x="2350" y="466"/>
                  </a:cubicBezTo>
                  <a:lnTo>
                    <a:pt x="93" y="9191"/>
                  </a:lnTo>
                  <a:cubicBezTo>
                    <a:pt x="1" y="9549"/>
                    <a:pt x="240" y="9909"/>
                    <a:pt x="607" y="9961"/>
                  </a:cubicBezTo>
                  <a:lnTo>
                    <a:pt x="2581" y="10243"/>
                  </a:lnTo>
                  <a:cubicBezTo>
                    <a:pt x="2834" y="10279"/>
                    <a:pt x="3039" y="10466"/>
                    <a:pt x="3097" y="10715"/>
                  </a:cubicBezTo>
                  <a:lnTo>
                    <a:pt x="3423" y="12086"/>
                  </a:lnTo>
                  <a:cubicBezTo>
                    <a:pt x="3495" y="12391"/>
                    <a:pt x="3761" y="12565"/>
                    <a:pt x="4031" y="12565"/>
                  </a:cubicBezTo>
                  <a:cubicBezTo>
                    <a:pt x="4210" y="12565"/>
                    <a:pt x="4391" y="12488"/>
                    <a:pt x="4518" y="12324"/>
                  </a:cubicBezTo>
                  <a:lnTo>
                    <a:pt x="5545" y="10997"/>
                  </a:lnTo>
                  <a:cubicBezTo>
                    <a:pt x="5664" y="10843"/>
                    <a:pt x="5845" y="10756"/>
                    <a:pt x="6036" y="10756"/>
                  </a:cubicBezTo>
                  <a:cubicBezTo>
                    <a:pt x="6065" y="10756"/>
                    <a:pt x="6094" y="10758"/>
                    <a:pt x="6123" y="10762"/>
                  </a:cubicBezTo>
                  <a:lnTo>
                    <a:pt x="8129" y="11042"/>
                  </a:lnTo>
                  <a:cubicBezTo>
                    <a:pt x="8158" y="11046"/>
                    <a:pt x="8187" y="11048"/>
                    <a:pt x="8216" y="11048"/>
                  </a:cubicBezTo>
                  <a:cubicBezTo>
                    <a:pt x="8499" y="11048"/>
                    <a:pt x="8751" y="10853"/>
                    <a:pt x="8819" y="10569"/>
                  </a:cubicBezTo>
                  <a:lnTo>
                    <a:pt x="10803" y="2192"/>
                  </a:lnTo>
                  <a:cubicBezTo>
                    <a:pt x="10884" y="1850"/>
                    <a:pt x="10664" y="1508"/>
                    <a:pt x="10319" y="1440"/>
                  </a:cubicBezTo>
                  <a:lnTo>
                    <a:pt x="3072" y="13"/>
                  </a:lnTo>
                  <a:cubicBezTo>
                    <a:pt x="3031" y="4"/>
                    <a:pt x="2990" y="1"/>
                    <a:pt x="2950"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endParaRPr sz="2400">
                <a:cs typeface="+mn-ea"/>
                <a:sym typeface="+mn-lt"/>
              </a:endParaRPr>
            </a:p>
          </p:txBody>
        </p:sp>
      </p:grpSp>
      <p:sp>
        <p:nvSpPr>
          <p:cNvPr id="26" name="標題 1">
            <a:extLst>
              <a:ext uri="{FF2B5EF4-FFF2-40B4-BE49-F238E27FC236}">
                <a16:creationId xmlns:a16="http://schemas.microsoft.com/office/drawing/2014/main" id="{1DC65C74-E1FD-433B-994F-3408C51A9C32}"/>
              </a:ext>
            </a:extLst>
          </p:cNvPr>
          <p:cNvSpPr>
            <a:spLocks noGrp="1"/>
          </p:cNvSpPr>
          <p:nvPr>
            <p:ph type="title"/>
          </p:nvPr>
        </p:nvSpPr>
        <p:spPr>
          <a:xfrm>
            <a:off x="9138987" y="261001"/>
            <a:ext cx="3053013" cy="1563823"/>
          </a:xfrm>
        </p:spPr>
        <p:txBody>
          <a:bodyPr/>
          <a:lstStyle/>
          <a:p>
            <a:r>
              <a:rPr lang="zh-TW" altLang="en-US" sz="4800" dirty="0">
                <a:ln w="6600">
                  <a:solidFill>
                    <a:schemeClr val="accent2"/>
                  </a:solidFill>
                  <a:prstDash val="solid"/>
                </a:ln>
                <a:solidFill>
                  <a:srgbClr val="FFFFFF"/>
                </a:solidFill>
                <a:effectLst>
                  <a:outerShdw dist="38100" dir="2700000" algn="tl" rotWithShape="0">
                    <a:schemeClr val="accent2"/>
                  </a:outerShdw>
                </a:effectLst>
                <a:latin typeface="+mn-lt"/>
                <a:ea typeface="+mn-ea"/>
                <a:cs typeface="+mn-ea"/>
                <a:sym typeface="+mn-lt"/>
              </a:rPr>
              <a:t>常見職場霸凌行為</a:t>
            </a:r>
          </a:p>
        </p:txBody>
      </p:sp>
      <p:sp>
        <p:nvSpPr>
          <p:cNvPr id="5" name="矩形 4"/>
          <p:cNvSpPr/>
          <p:nvPr/>
        </p:nvSpPr>
        <p:spPr>
          <a:xfrm>
            <a:off x="4343400" y="6561951"/>
            <a:ext cx="7791450" cy="276999"/>
          </a:xfrm>
          <a:prstGeom prst="rect">
            <a:avLst/>
          </a:prstGeom>
        </p:spPr>
        <p:txBody>
          <a:bodyPr wrap="square">
            <a:spAutoFit/>
          </a:bodyPr>
          <a:lstStyle/>
          <a:p>
            <a:r>
              <a:rPr lang="zh-TW" altLang="en-US" sz="1200" dirty="0">
                <a:solidFill>
                  <a:schemeClr val="bg1">
                    <a:lumMod val="65000"/>
                  </a:schemeClr>
                </a:solidFill>
              </a:rPr>
              <a:t>執行職務遭受不法侵害預防指引，https://laws.mol.gov.tw/FLAW/FLAWDAT0202.aspx?id=FL085196</a:t>
            </a:r>
            <a:endParaRPr lang="zh-TW" altLang="en-US" dirty="0">
              <a:solidFill>
                <a:schemeClr val="bg1">
                  <a:lumMod val="65000"/>
                </a:schemeClr>
              </a:solidFill>
            </a:endParaRPr>
          </a:p>
        </p:txBody>
      </p:sp>
      <p:pic>
        <p:nvPicPr>
          <p:cNvPr id="3" name="圖片 2"/>
          <p:cNvPicPr>
            <a:picLocks noChangeAspect="1"/>
          </p:cNvPicPr>
          <p:nvPr/>
        </p:nvPicPr>
        <p:blipFill>
          <a:blip r:embed="rId3"/>
          <a:stretch>
            <a:fillRect/>
          </a:stretch>
        </p:blipFill>
        <p:spPr>
          <a:xfrm>
            <a:off x="43577" y="268651"/>
            <a:ext cx="8608298" cy="6279424"/>
          </a:xfrm>
          <a:prstGeom prst="rect">
            <a:avLst/>
          </a:prstGeom>
        </p:spPr>
      </p:pic>
    </p:spTree>
    <p:extLst>
      <p:ext uri="{BB962C8B-B14F-4D97-AF65-F5344CB8AC3E}">
        <p14:creationId xmlns:p14="http://schemas.microsoft.com/office/powerpoint/2010/main" val="30853425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12"/>
        <p:cNvGrpSpPr/>
        <p:nvPr/>
      </p:nvGrpSpPr>
      <p:grpSpPr>
        <a:xfrm>
          <a:off x="0" y="0"/>
          <a:ext cx="0" cy="0"/>
          <a:chOff x="0" y="0"/>
          <a:chExt cx="0" cy="0"/>
        </a:xfrm>
      </p:grpSpPr>
      <p:pic>
        <p:nvPicPr>
          <p:cNvPr id="1729" name="Google Shape;1729;p63"/>
          <p:cNvPicPr preferRelativeResize="0"/>
          <p:nvPr/>
        </p:nvPicPr>
        <p:blipFill>
          <a:blip r:embed="rId4">
            <a:alphaModFix/>
          </a:blip>
          <a:stretch>
            <a:fillRect/>
          </a:stretch>
        </p:blipFill>
        <p:spPr>
          <a:xfrm rot="1357775" flipH="1">
            <a:off x="-2330819" y="-1700351"/>
            <a:ext cx="5152471" cy="5011597"/>
          </a:xfrm>
          <a:prstGeom prst="rect">
            <a:avLst/>
          </a:prstGeom>
          <a:noFill/>
          <a:ln>
            <a:noFill/>
          </a:ln>
        </p:spPr>
      </p:pic>
      <p:sp>
        <p:nvSpPr>
          <p:cNvPr id="15" name="文字方塊 14">
            <a:extLst>
              <a:ext uri="{FF2B5EF4-FFF2-40B4-BE49-F238E27FC236}">
                <a16:creationId xmlns:a16="http://schemas.microsoft.com/office/drawing/2014/main" id="{7E0D119C-8982-4CD1-9112-DC1220947AF0}"/>
              </a:ext>
            </a:extLst>
          </p:cNvPr>
          <p:cNvSpPr txBox="1"/>
          <p:nvPr/>
        </p:nvSpPr>
        <p:spPr>
          <a:xfrm>
            <a:off x="5765889" y="652463"/>
            <a:ext cx="5771972" cy="1446550"/>
          </a:xfrm>
          <a:prstGeom prst="rect">
            <a:avLst/>
          </a:prstGeom>
          <a:noFill/>
        </p:spPr>
        <p:txBody>
          <a:bodyPr wrap="square" rtlCol="0">
            <a:spAutoFit/>
          </a:bodyPr>
          <a:lstStyle/>
          <a:p>
            <a:r>
              <a:rPr lang="zh-TW" altLang="en-US" sz="4400" b="1" dirty="0">
                <a:ln w="6600">
                  <a:solidFill>
                    <a:schemeClr val="accent2"/>
                  </a:solidFill>
                  <a:prstDash val="solid"/>
                </a:ln>
                <a:solidFill>
                  <a:srgbClr val="FFFFFF"/>
                </a:solidFill>
                <a:effectLst>
                  <a:outerShdw dist="38100" dir="2700000" algn="tl" rotWithShape="0">
                    <a:schemeClr val="accent2"/>
                  </a:outerShdw>
                </a:effectLst>
                <a:latin typeface="+mn-ea"/>
              </a:rPr>
              <a:t>利用職權騷擾下屬</a:t>
            </a:r>
            <a:endParaRPr lang="en-US" altLang="zh-TW" sz="4400" b="1" dirty="0">
              <a:ln w="6600">
                <a:solidFill>
                  <a:schemeClr val="accent2"/>
                </a:solidFill>
                <a:prstDash val="solid"/>
              </a:ln>
              <a:solidFill>
                <a:srgbClr val="FFFFFF"/>
              </a:solidFill>
              <a:effectLst>
                <a:outerShdw dist="38100" dir="2700000" algn="tl" rotWithShape="0">
                  <a:schemeClr val="accent2"/>
                </a:outerShdw>
              </a:effectLst>
              <a:latin typeface="+mn-ea"/>
            </a:endParaRPr>
          </a:p>
          <a:p>
            <a:r>
              <a:rPr lang="zh-TW" altLang="en-US" sz="4400" b="1" dirty="0">
                <a:ln w="6600">
                  <a:solidFill>
                    <a:schemeClr val="accent2"/>
                  </a:solidFill>
                  <a:prstDash val="solid"/>
                </a:ln>
                <a:solidFill>
                  <a:srgbClr val="FFFFFF"/>
                </a:solidFill>
                <a:effectLst>
                  <a:outerShdw dist="38100" dir="2700000" algn="tl" rotWithShape="0">
                    <a:schemeClr val="accent2"/>
                  </a:outerShdw>
                </a:effectLst>
                <a:latin typeface="+mn-ea"/>
              </a:rPr>
              <a:t>是常見的職場性騷擾</a:t>
            </a:r>
            <a:r>
              <a:rPr lang="en-US" altLang="zh-TW" sz="4400" b="1" dirty="0">
                <a:ln w="6600">
                  <a:solidFill>
                    <a:schemeClr val="accent2"/>
                  </a:solidFill>
                  <a:prstDash val="solid"/>
                </a:ln>
                <a:solidFill>
                  <a:srgbClr val="FFFFFF"/>
                </a:solidFill>
                <a:effectLst>
                  <a:outerShdw dist="38100" dir="2700000" algn="tl" rotWithShape="0">
                    <a:schemeClr val="accent2"/>
                  </a:outerShdw>
                </a:effectLst>
                <a:latin typeface="+mn-ea"/>
              </a:rPr>
              <a:t>!</a:t>
            </a:r>
            <a:endParaRPr lang="zh-TW" altLang="en-US" sz="4400" b="1" dirty="0">
              <a:ln w="6600">
                <a:solidFill>
                  <a:schemeClr val="accent2"/>
                </a:solidFill>
                <a:prstDash val="solid"/>
              </a:ln>
              <a:solidFill>
                <a:srgbClr val="FFFFFF"/>
              </a:solidFill>
              <a:effectLst>
                <a:outerShdw dist="38100" dir="2700000" algn="tl" rotWithShape="0">
                  <a:schemeClr val="accent2"/>
                </a:outerShdw>
              </a:effectLst>
              <a:latin typeface="+mn-ea"/>
            </a:endParaRPr>
          </a:p>
        </p:txBody>
      </p:sp>
      <p:grpSp>
        <p:nvGrpSpPr>
          <p:cNvPr id="16" name="群組 15">
            <a:extLst>
              <a:ext uri="{FF2B5EF4-FFF2-40B4-BE49-F238E27FC236}">
                <a16:creationId xmlns:a16="http://schemas.microsoft.com/office/drawing/2014/main" id="{79E6B38E-3914-42D0-8144-B0E49C00FB70}"/>
              </a:ext>
            </a:extLst>
          </p:cNvPr>
          <p:cNvGrpSpPr/>
          <p:nvPr/>
        </p:nvGrpSpPr>
        <p:grpSpPr>
          <a:xfrm rot="17382593">
            <a:off x="10058390" y="4802332"/>
            <a:ext cx="1036637" cy="935531"/>
            <a:chOff x="12769446" y="4471592"/>
            <a:chExt cx="1041665" cy="940069"/>
          </a:xfrm>
        </p:grpSpPr>
        <p:grpSp>
          <p:nvGrpSpPr>
            <p:cNvPr id="41" name="群組 40">
              <a:extLst>
                <a:ext uri="{FF2B5EF4-FFF2-40B4-BE49-F238E27FC236}">
                  <a16:creationId xmlns:a16="http://schemas.microsoft.com/office/drawing/2014/main" id="{1E1E628A-C527-4DFD-B9CE-307C81AF6864}"/>
                </a:ext>
              </a:extLst>
            </p:cNvPr>
            <p:cNvGrpSpPr/>
            <p:nvPr/>
          </p:nvGrpSpPr>
          <p:grpSpPr>
            <a:xfrm rot="20602781">
              <a:off x="12769446" y="4471592"/>
              <a:ext cx="1041665" cy="940069"/>
              <a:chOff x="12060642" y="1718665"/>
              <a:chExt cx="1676238" cy="1512745"/>
            </a:xfrm>
          </p:grpSpPr>
          <p:sp>
            <p:nvSpPr>
              <p:cNvPr id="43" name="Google Shape;852;p48">
                <a:extLst>
                  <a:ext uri="{FF2B5EF4-FFF2-40B4-BE49-F238E27FC236}">
                    <a16:creationId xmlns:a16="http://schemas.microsoft.com/office/drawing/2014/main" id="{69653FB3-7D1B-4A59-959C-BBE8A01CED34}"/>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44" name="Google Shape;853;p48">
                <a:extLst>
                  <a:ext uri="{FF2B5EF4-FFF2-40B4-BE49-F238E27FC236}">
                    <a16:creationId xmlns:a16="http://schemas.microsoft.com/office/drawing/2014/main" id="{06E29773-9653-4BBE-8A60-9873476FFDD7}"/>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39" name="whistle-with-white-detail_27248">
              <a:extLst>
                <a:ext uri="{FF2B5EF4-FFF2-40B4-BE49-F238E27FC236}">
                  <a16:creationId xmlns:a16="http://schemas.microsoft.com/office/drawing/2014/main" id="{E16ED6BB-A2B6-4D31-9E84-04B3BD66141F}"/>
                </a:ext>
              </a:extLst>
            </p:cNvPr>
            <p:cNvSpPr/>
            <p:nvPr/>
          </p:nvSpPr>
          <p:spPr>
            <a:xfrm rot="14647632" flipH="1">
              <a:off x="12920764" y="4724778"/>
              <a:ext cx="609685" cy="527775"/>
            </a:xfrm>
            <a:custGeom>
              <a:avLst/>
              <a:gdLst>
                <a:gd name="connsiteX0" fmla="*/ 588158 w 605119"/>
                <a:gd name="connsiteY0" fmla="*/ 155705 h 523823"/>
                <a:gd name="connsiteX1" fmla="*/ 585495 w 605119"/>
                <a:gd name="connsiteY1" fmla="*/ 313437 h 523823"/>
                <a:gd name="connsiteX2" fmla="*/ 416678 w 605119"/>
                <a:gd name="connsiteY2" fmla="*/ 415728 h 523823"/>
                <a:gd name="connsiteX3" fmla="*/ 286172 w 605119"/>
                <a:gd name="connsiteY3" fmla="*/ 349035 h 523823"/>
                <a:gd name="connsiteX4" fmla="*/ 135179 w 605119"/>
                <a:gd name="connsiteY4" fmla="*/ 514132 h 523823"/>
                <a:gd name="connsiteX5" fmla="*/ 95229 w 605119"/>
                <a:gd name="connsiteY5" fmla="*/ 518428 h 523823"/>
                <a:gd name="connsiteX6" fmla="*/ 12050 w 605119"/>
                <a:gd name="connsiteY6" fmla="*/ 459304 h 523823"/>
                <a:gd name="connsiteX7" fmla="*/ 9591 w 605119"/>
                <a:gd name="connsiteY7" fmla="*/ 436595 h 523823"/>
                <a:gd name="connsiteX8" fmla="*/ 72897 w 605119"/>
                <a:gd name="connsiteY8" fmla="*/ 481808 h 523823"/>
                <a:gd name="connsiteX9" fmla="*/ 113872 w 605119"/>
                <a:gd name="connsiteY9" fmla="*/ 478330 h 523823"/>
                <a:gd name="connsiteX10" fmla="*/ 337391 w 605119"/>
                <a:gd name="connsiteY10" fmla="*/ 255541 h 523823"/>
                <a:gd name="connsiteX11" fmla="*/ 432658 w 605119"/>
                <a:gd name="connsiteY11" fmla="*/ 180869 h 523823"/>
                <a:gd name="connsiteX12" fmla="*/ 276382 w 605119"/>
                <a:gd name="connsiteY12" fmla="*/ 81880 h 523823"/>
                <a:gd name="connsiteX13" fmla="*/ 169030 w 605119"/>
                <a:gd name="connsiteY13" fmla="*/ 158385 h 523823"/>
                <a:gd name="connsiteX14" fmla="*/ 338252 w 605119"/>
                <a:gd name="connsiteY14" fmla="*/ 239187 h 523823"/>
                <a:gd name="connsiteX15" fmla="*/ 421020 w 605119"/>
                <a:gd name="connsiteY15" fmla="*/ 161249 h 523823"/>
                <a:gd name="connsiteX16" fmla="*/ 531009 w 605119"/>
                <a:gd name="connsiteY16" fmla="*/ 27109 h 523823"/>
                <a:gd name="connsiteX17" fmla="*/ 505221 w 605119"/>
                <a:gd name="connsiteY17" fmla="*/ 33399 h 523823"/>
                <a:gd name="connsiteX18" fmla="*/ 464657 w 605119"/>
                <a:gd name="connsiteY18" fmla="*/ 66947 h 523823"/>
                <a:gd name="connsiteX19" fmla="*/ 530215 w 605119"/>
                <a:gd name="connsiteY19" fmla="*/ 107450 h 523823"/>
                <a:gd name="connsiteX20" fmla="*/ 548039 w 605119"/>
                <a:gd name="connsiteY20" fmla="*/ 70629 h 523823"/>
                <a:gd name="connsiteX21" fmla="*/ 541893 w 605119"/>
                <a:gd name="connsiteY21" fmla="*/ 32172 h 523823"/>
                <a:gd name="connsiteX22" fmla="*/ 531009 w 605119"/>
                <a:gd name="connsiteY22" fmla="*/ 27109 h 523823"/>
                <a:gd name="connsiteX23" fmla="*/ 533263 w 605119"/>
                <a:gd name="connsiteY23" fmla="*/ 363 h 523823"/>
                <a:gd name="connsiteX24" fmla="*/ 559102 w 605119"/>
                <a:gd name="connsiteY24" fmla="*/ 11716 h 523823"/>
                <a:gd name="connsiteX25" fmla="*/ 573852 w 605119"/>
                <a:gd name="connsiteY25" fmla="*/ 78198 h 523823"/>
                <a:gd name="connsiteX26" fmla="*/ 552956 w 605119"/>
                <a:gd name="connsiteY26" fmla="*/ 121769 h 523823"/>
                <a:gd name="connsiteX27" fmla="*/ 593520 w 605119"/>
                <a:gd name="connsiteY27" fmla="*/ 146725 h 523823"/>
                <a:gd name="connsiteX28" fmla="*/ 427985 w 605119"/>
                <a:gd name="connsiteY28" fmla="*/ 173523 h 523823"/>
                <a:gd name="connsiteX29" fmla="*/ 334770 w 605119"/>
                <a:gd name="connsiteY29" fmla="*/ 248596 h 523823"/>
                <a:gd name="connsiteX30" fmla="*/ 111667 w 605119"/>
                <a:gd name="connsiteY30" fmla="*/ 469930 h 523823"/>
                <a:gd name="connsiteX31" fmla="*/ 70693 w 605119"/>
                <a:gd name="connsiteY31" fmla="*/ 473408 h 523823"/>
                <a:gd name="connsiteX32" fmla="*/ 11690 w 605119"/>
                <a:gd name="connsiteY32" fmla="*/ 431473 h 523823"/>
                <a:gd name="connsiteX33" fmla="*/ 4520 w 605119"/>
                <a:gd name="connsiteY33" fmla="*/ 393629 h 523823"/>
                <a:gd name="connsiteX34" fmla="*/ 164113 w 605119"/>
                <a:gd name="connsiteY34" fmla="*/ 149589 h 523823"/>
                <a:gd name="connsiteX35" fmla="*/ 268597 w 605119"/>
                <a:gd name="connsiteY35" fmla="*/ 75129 h 523823"/>
                <a:gd name="connsiteX36" fmla="*/ 393772 w 605119"/>
                <a:gd name="connsiteY36" fmla="*/ 23171 h 523823"/>
                <a:gd name="connsiteX37" fmla="*/ 441507 w 605119"/>
                <a:gd name="connsiteY37" fmla="*/ 52628 h 523823"/>
                <a:gd name="connsiteX38" fmla="*/ 492519 w 605119"/>
                <a:gd name="connsiteY38" fmla="*/ 9875 h 523823"/>
                <a:gd name="connsiteX39" fmla="*/ 533263 w 605119"/>
                <a:gd name="connsiteY39" fmla="*/ 363 h 52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5119" h="523823">
                  <a:moveTo>
                    <a:pt x="588158" y="155705"/>
                  </a:moveTo>
                  <a:cubicBezTo>
                    <a:pt x="610899" y="194985"/>
                    <a:pt x="611514" y="255541"/>
                    <a:pt x="585495" y="313437"/>
                  </a:cubicBezTo>
                  <a:cubicBezTo>
                    <a:pt x="548822" y="395270"/>
                    <a:pt x="473223" y="441096"/>
                    <a:pt x="416678" y="415728"/>
                  </a:cubicBezTo>
                  <a:lnTo>
                    <a:pt x="286172" y="349035"/>
                  </a:lnTo>
                  <a:lnTo>
                    <a:pt x="135179" y="514132"/>
                  </a:lnTo>
                  <a:cubicBezTo>
                    <a:pt x="125141" y="525179"/>
                    <a:pt x="107316" y="527020"/>
                    <a:pt x="95229" y="518428"/>
                  </a:cubicBezTo>
                  <a:lnTo>
                    <a:pt x="12050" y="459304"/>
                  </a:lnTo>
                  <a:lnTo>
                    <a:pt x="9591" y="436595"/>
                  </a:lnTo>
                  <a:lnTo>
                    <a:pt x="72897" y="481808"/>
                  </a:lnTo>
                  <a:cubicBezTo>
                    <a:pt x="84985" y="490400"/>
                    <a:pt x="103424" y="488764"/>
                    <a:pt x="113872" y="478330"/>
                  </a:cubicBezTo>
                  <a:cubicBezTo>
                    <a:pt x="170828" y="421456"/>
                    <a:pt x="336981" y="255541"/>
                    <a:pt x="337391" y="255541"/>
                  </a:cubicBezTo>
                  <a:cubicBezTo>
                    <a:pt x="397624" y="255541"/>
                    <a:pt x="424463" y="201941"/>
                    <a:pt x="432658" y="180869"/>
                  </a:cubicBezTo>
                  <a:close/>
                  <a:moveTo>
                    <a:pt x="276382" y="81880"/>
                  </a:moveTo>
                  <a:cubicBezTo>
                    <a:pt x="276382" y="81880"/>
                    <a:pt x="232745" y="168409"/>
                    <a:pt x="169030" y="158385"/>
                  </a:cubicBezTo>
                  <a:cubicBezTo>
                    <a:pt x="169030" y="158385"/>
                    <a:pt x="232335" y="232436"/>
                    <a:pt x="338252" y="239187"/>
                  </a:cubicBezTo>
                  <a:cubicBezTo>
                    <a:pt x="338252" y="239187"/>
                    <a:pt x="401557" y="232845"/>
                    <a:pt x="421020" y="161249"/>
                  </a:cubicBezTo>
                  <a:close/>
                  <a:moveTo>
                    <a:pt x="531009" y="27109"/>
                  </a:moveTo>
                  <a:cubicBezTo>
                    <a:pt x="525145" y="26189"/>
                    <a:pt x="516796" y="27160"/>
                    <a:pt x="505221" y="33399"/>
                  </a:cubicBezTo>
                  <a:cubicBezTo>
                    <a:pt x="492724" y="39945"/>
                    <a:pt x="478588" y="51810"/>
                    <a:pt x="464657" y="66947"/>
                  </a:cubicBezTo>
                  <a:lnTo>
                    <a:pt x="530215" y="107450"/>
                  </a:lnTo>
                  <a:cubicBezTo>
                    <a:pt x="538410" y="94767"/>
                    <a:pt x="544761" y="82085"/>
                    <a:pt x="548039" y="70629"/>
                  </a:cubicBezTo>
                  <a:cubicBezTo>
                    <a:pt x="553161" y="52832"/>
                    <a:pt x="551112" y="39945"/>
                    <a:pt x="541893" y="32172"/>
                  </a:cubicBezTo>
                  <a:cubicBezTo>
                    <a:pt x="540254" y="30842"/>
                    <a:pt x="536874" y="28030"/>
                    <a:pt x="531009" y="27109"/>
                  </a:cubicBezTo>
                  <a:close/>
                  <a:moveTo>
                    <a:pt x="533263" y="363"/>
                  </a:moveTo>
                  <a:cubicBezTo>
                    <a:pt x="544300" y="1692"/>
                    <a:pt x="552853" y="6500"/>
                    <a:pt x="559102" y="11716"/>
                  </a:cubicBezTo>
                  <a:cubicBezTo>
                    <a:pt x="576721" y="26444"/>
                    <a:pt x="581842" y="49969"/>
                    <a:pt x="573852" y="78198"/>
                  </a:cubicBezTo>
                  <a:cubicBezTo>
                    <a:pt x="569755" y="91903"/>
                    <a:pt x="562585" y="106836"/>
                    <a:pt x="552956" y="121769"/>
                  </a:cubicBezTo>
                  <a:lnTo>
                    <a:pt x="593520" y="146725"/>
                  </a:lnTo>
                  <a:lnTo>
                    <a:pt x="427985" y="173523"/>
                  </a:lnTo>
                  <a:cubicBezTo>
                    <a:pt x="427985" y="173523"/>
                    <a:pt x="403401" y="253097"/>
                    <a:pt x="334770" y="248596"/>
                  </a:cubicBezTo>
                  <a:lnTo>
                    <a:pt x="111667" y="469930"/>
                  </a:lnTo>
                  <a:cubicBezTo>
                    <a:pt x="101218" y="480363"/>
                    <a:pt x="82780" y="481999"/>
                    <a:pt x="70693" y="473408"/>
                  </a:cubicBezTo>
                  <a:lnTo>
                    <a:pt x="11690" y="431473"/>
                  </a:lnTo>
                  <a:cubicBezTo>
                    <a:pt x="-397" y="422881"/>
                    <a:pt x="-3675" y="405903"/>
                    <a:pt x="4520" y="393629"/>
                  </a:cubicBezTo>
                  <a:lnTo>
                    <a:pt x="164113" y="149589"/>
                  </a:lnTo>
                  <a:cubicBezTo>
                    <a:pt x="164113" y="149589"/>
                    <a:pt x="217789" y="164522"/>
                    <a:pt x="268597" y="75129"/>
                  </a:cubicBezTo>
                  <a:cubicBezTo>
                    <a:pt x="268597" y="75129"/>
                    <a:pt x="331082" y="12739"/>
                    <a:pt x="393772" y="23171"/>
                  </a:cubicBezTo>
                  <a:lnTo>
                    <a:pt x="441507" y="52628"/>
                  </a:lnTo>
                  <a:cubicBezTo>
                    <a:pt x="454618" y="37900"/>
                    <a:pt x="472852" y="20307"/>
                    <a:pt x="492519" y="9875"/>
                  </a:cubicBezTo>
                  <a:cubicBezTo>
                    <a:pt x="508704" y="1181"/>
                    <a:pt x="522226" y="-967"/>
                    <a:pt x="533263" y="36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群組 16">
            <a:extLst>
              <a:ext uri="{FF2B5EF4-FFF2-40B4-BE49-F238E27FC236}">
                <a16:creationId xmlns:a16="http://schemas.microsoft.com/office/drawing/2014/main" id="{4621C020-E727-43C9-BFBA-4332AA0C5963}"/>
              </a:ext>
            </a:extLst>
          </p:cNvPr>
          <p:cNvGrpSpPr/>
          <p:nvPr/>
        </p:nvGrpSpPr>
        <p:grpSpPr>
          <a:xfrm rot="18922613" flipH="1">
            <a:off x="1868714" y="1262491"/>
            <a:ext cx="1165219" cy="1051572"/>
            <a:chOff x="3625741" y="663789"/>
            <a:chExt cx="1165219" cy="1051572"/>
          </a:xfrm>
        </p:grpSpPr>
        <p:grpSp>
          <p:nvGrpSpPr>
            <p:cNvPr id="48" name="群組 47">
              <a:extLst>
                <a:ext uri="{FF2B5EF4-FFF2-40B4-BE49-F238E27FC236}">
                  <a16:creationId xmlns:a16="http://schemas.microsoft.com/office/drawing/2014/main" id="{D3564E19-F5EF-49EC-8227-3D5BCDE1EE04}"/>
                </a:ext>
              </a:extLst>
            </p:cNvPr>
            <p:cNvGrpSpPr/>
            <p:nvPr/>
          </p:nvGrpSpPr>
          <p:grpSpPr>
            <a:xfrm rot="20602781">
              <a:off x="3625741" y="663789"/>
              <a:ext cx="1165219" cy="1051572"/>
              <a:chOff x="12060642" y="1718665"/>
              <a:chExt cx="1676238" cy="1512745"/>
            </a:xfrm>
          </p:grpSpPr>
          <p:sp>
            <p:nvSpPr>
              <p:cNvPr id="50" name="Google Shape;852;p48">
                <a:extLst>
                  <a:ext uri="{FF2B5EF4-FFF2-40B4-BE49-F238E27FC236}">
                    <a16:creationId xmlns:a16="http://schemas.microsoft.com/office/drawing/2014/main" id="{E57851E7-425C-4B70-B527-97B0CC9F7D35}"/>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51" name="Google Shape;853;p48">
                <a:extLst>
                  <a:ext uri="{FF2B5EF4-FFF2-40B4-BE49-F238E27FC236}">
                    <a16:creationId xmlns:a16="http://schemas.microsoft.com/office/drawing/2014/main" id="{F19A6531-5368-4D83-86F6-88BF99A5DC27}"/>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46" name="ban_95495">
              <a:extLst>
                <a:ext uri="{FF2B5EF4-FFF2-40B4-BE49-F238E27FC236}">
                  <a16:creationId xmlns:a16="http://schemas.microsoft.com/office/drawing/2014/main" id="{88E9FB20-B20D-4305-9196-848BA44C7624}"/>
                </a:ext>
              </a:extLst>
            </p:cNvPr>
            <p:cNvSpPr/>
            <p:nvPr/>
          </p:nvSpPr>
          <p:spPr>
            <a:xfrm rot="3990978">
              <a:off x="3853181" y="901597"/>
              <a:ext cx="685024" cy="652320"/>
            </a:xfrm>
            <a:custGeom>
              <a:avLst/>
              <a:gdLst>
                <a:gd name="T0" fmla="*/ 2826 w 3472"/>
                <a:gd name="T1" fmla="*/ 485 h 3311"/>
                <a:gd name="T2" fmla="*/ 1656 w 3472"/>
                <a:gd name="T3" fmla="*/ 0 h 3311"/>
                <a:gd name="T4" fmla="*/ 485 w 3472"/>
                <a:gd name="T5" fmla="*/ 485 h 3311"/>
                <a:gd name="T6" fmla="*/ 0 w 3472"/>
                <a:gd name="T7" fmla="*/ 1655 h 3311"/>
                <a:gd name="T8" fmla="*/ 485 w 3472"/>
                <a:gd name="T9" fmla="*/ 2826 h 3311"/>
                <a:gd name="T10" fmla="*/ 1656 w 3472"/>
                <a:gd name="T11" fmla="*/ 3311 h 3311"/>
                <a:gd name="T12" fmla="*/ 2826 w 3472"/>
                <a:gd name="T13" fmla="*/ 2826 h 3311"/>
                <a:gd name="T14" fmla="*/ 2826 w 3472"/>
                <a:gd name="T15" fmla="*/ 485 h 3311"/>
                <a:gd name="T16" fmla="*/ 1939 w 3472"/>
                <a:gd name="T17" fmla="*/ 1655 h 3311"/>
                <a:gd name="T18" fmla="*/ 2655 w 3472"/>
                <a:gd name="T19" fmla="*/ 940 h 3311"/>
                <a:gd name="T20" fmla="*/ 2655 w 3472"/>
                <a:gd name="T21" fmla="*/ 2371 h 3311"/>
                <a:gd name="T22" fmla="*/ 1939 w 3472"/>
                <a:gd name="T23" fmla="*/ 1655 h 3311"/>
                <a:gd name="T24" fmla="*/ 1656 w 3472"/>
                <a:gd name="T25" fmla="*/ 1372 h 3311"/>
                <a:gd name="T26" fmla="*/ 940 w 3472"/>
                <a:gd name="T27" fmla="*/ 656 h 3311"/>
                <a:gd name="T28" fmla="*/ 1656 w 3472"/>
                <a:gd name="T29" fmla="*/ 426 h 3311"/>
                <a:gd name="T30" fmla="*/ 2371 w 3472"/>
                <a:gd name="T31" fmla="*/ 656 h 3311"/>
                <a:gd name="T32" fmla="*/ 1656 w 3472"/>
                <a:gd name="T33" fmla="*/ 1372 h 3311"/>
                <a:gd name="T34" fmla="*/ 657 w 3472"/>
                <a:gd name="T35" fmla="*/ 940 h 3311"/>
                <a:gd name="T36" fmla="*/ 1372 w 3472"/>
                <a:gd name="T37" fmla="*/ 1655 h 3311"/>
                <a:gd name="T38" fmla="*/ 657 w 3472"/>
                <a:gd name="T39" fmla="*/ 2371 h 3311"/>
                <a:gd name="T40" fmla="*/ 657 w 3472"/>
                <a:gd name="T41" fmla="*/ 940 h 3311"/>
                <a:gd name="T42" fmla="*/ 1656 w 3472"/>
                <a:gd name="T43" fmla="*/ 1939 h 3311"/>
                <a:gd name="T44" fmla="*/ 2371 w 3472"/>
                <a:gd name="T45" fmla="*/ 2655 h 3311"/>
                <a:gd name="T46" fmla="*/ 1656 w 3472"/>
                <a:gd name="T47" fmla="*/ 2884 h 3311"/>
                <a:gd name="T48" fmla="*/ 940 w 3472"/>
                <a:gd name="T49" fmla="*/ 2655 h 3311"/>
                <a:gd name="T50" fmla="*/ 1656 w 3472"/>
                <a:gd name="T51" fmla="*/ 1939 h 3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472" h="3311">
                  <a:moveTo>
                    <a:pt x="2826" y="485"/>
                  </a:moveTo>
                  <a:cubicBezTo>
                    <a:pt x="2514" y="172"/>
                    <a:pt x="2098" y="0"/>
                    <a:pt x="1656" y="0"/>
                  </a:cubicBezTo>
                  <a:cubicBezTo>
                    <a:pt x="1214" y="0"/>
                    <a:pt x="798" y="172"/>
                    <a:pt x="485" y="485"/>
                  </a:cubicBezTo>
                  <a:cubicBezTo>
                    <a:pt x="173" y="797"/>
                    <a:pt x="0" y="1213"/>
                    <a:pt x="0" y="1655"/>
                  </a:cubicBezTo>
                  <a:cubicBezTo>
                    <a:pt x="0" y="2097"/>
                    <a:pt x="173" y="2513"/>
                    <a:pt x="485" y="2826"/>
                  </a:cubicBezTo>
                  <a:cubicBezTo>
                    <a:pt x="798" y="3138"/>
                    <a:pt x="1214" y="3311"/>
                    <a:pt x="1656" y="3311"/>
                  </a:cubicBezTo>
                  <a:cubicBezTo>
                    <a:pt x="2098" y="3311"/>
                    <a:pt x="2514" y="3138"/>
                    <a:pt x="2826" y="2826"/>
                  </a:cubicBezTo>
                  <a:cubicBezTo>
                    <a:pt x="3472" y="2180"/>
                    <a:pt x="3472" y="1130"/>
                    <a:pt x="2826" y="485"/>
                  </a:cubicBezTo>
                  <a:close/>
                  <a:moveTo>
                    <a:pt x="1939" y="1655"/>
                  </a:moveTo>
                  <a:lnTo>
                    <a:pt x="2655" y="940"/>
                  </a:lnTo>
                  <a:cubicBezTo>
                    <a:pt x="2960" y="1366"/>
                    <a:pt x="2960" y="1945"/>
                    <a:pt x="2655" y="2371"/>
                  </a:cubicBezTo>
                  <a:lnTo>
                    <a:pt x="1939" y="1655"/>
                  </a:lnTo>
                  <a:close/>
                  <a:moveTo>
                    <a:pt x="1656" y="1372"/>
                  </a:moveTo>
                  <a:lnTo>
                    <a:pt x="940" y="656"/>
                  </a:lnTo>
                  <a:cubicBezTo>
                    <a:pt x="1147" y="507"/>
                    <a:pt x="1395" y="426"/>
                    <a:pt x="1656" y="426"/>
                  </a:cubicBezTo>
                  <a:cubicBezTo>
                    <a:pt x="1916" y="426"/>
                    <a:pt x="2164" y="507"/>
                    <a:pt x="2371" y="656"/>
                  </a:cubicBezTo>
                  <a:lnTo>
                    <a:pt x="1656" y="1372"/>
                  </a:lnTo>
                  <a:close/>
                  <a:moveTo>
                    <a:pt x="657" y="940"/>
                  </a:moveTo>
                  <a:lnTo>
                    <a:pt x="1372" y="1655"/>
                  </a:lnTo>
                  <a:lnTo>
                    <a:pt x="657" y="2371"/>
                  </a:lnTo>
                  <a:cubicBezTo>
                    <a:pt x="351" y="1945"/>
                    <a:pt x="351" y="1366"/>
                    <a:pt x="657" y="940"/>
                  </a:cubicBezTo>
                  <a:close/>
                  <a:moveTo>
                    <a:pt x="1656" y="1939"/>
                  </a:moveTo>
                  <a:lnTo>
                    <a:pt x="2371" y="2655"/>
                  </a:lnTo>
                  <a:cubicBezTo>
                    <a:pt x="2164" y="2804"/>
                    <a:pt x="1916" y="2884"/>
                    <a:pt x="1656" y="2884"/>
                  </a:cubicBezTo>
                  <a:cubicBezTo>
                    <a:pt x="1395" y="2884"/>
                    <a:pt x="1147" y="2804"/>
                    <a:pt x="940" y="2655"/>
                  </a:cubicBezTo>
                  <a:lnTo>
                    <a:pt x="1656" y="193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群組 5"/>
          <p:cNvGrpSpPr/>
          <p:nvPr/>
        </p:nvGrpSpPr>
        <p:grpSpPr>
          <a:xfrm>
            <a:off x="2479262" y="1619250"/>
            <a:ext cx="6172613" cy="5238750"/>
            <a:chOff x="2987675" y="1525405"/>
            <a:chExt cx="5759450" cy="4888095"/>
          </a:xfrm>
        </p:grpSpPr>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7675" y="1525405"/>
              <a:ext cx="5759450" cy="4888095"/>
            </a:xfrm>
            <a:prstGeom prst="rect">
              <a:avLst/>
            </a:prstGeom>
          </p:spPr>
        </p:pic>
        <p:sp>
          <p:nvSpPr>
            <p:cNvPr id="4" name="橢圓 3"/>
            <p:cNvSpPr/>
            <p:nvPr/>
          </p:nvSpPr>
          <p:spPr>
            <a:xfrm>
              <a:off x="4808220" y="1623060"/>
              <a:ext cx="609600" cy="281940"/>
            </a:xfrm>
            <a:prstGeom prst="ellipse">
              <a:avLst/>
            </a:prstGeom>
            <a:solidFill>
              <a:srgbClr val="C14F4F"/>
            </a:solidFill>
            <a:ln w="19050" cap="flat" cmpd="sng">
              <a:no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325372" y="2106294"/>
            <a:ext cx="4406184" cy="1008743"/>
          </a:xfrm>
        </p:spPr>
        <p:txBody>
          <a:bodyPr/>
          <a:lstStyle/>
          <a:p>
            <a:r>
              <a:rPr lang="zh-TW" altLang="en-US" sz="4267" dirty="0">
                <a:ln w="6600">
                  <a:solidFill>
                    <a:schemeClr val="accent2"/>
                  </a:solidFill>
                  <a:prstDash val="solid"/>
                </a:ln>
                <a:solidFill>
                  <a:srgbClr val="FFFFFF"/>
                </a:solidFill>
                <a:effectLst>
                  <a:outerShdw dist="38100" dir="2700000" algn="tl" rotWithShape="0">
                    <a:schemeClr val="accent2"/>
                  </a:outerShdw>
                </a:effectLst>
                <a:latin typeface="+mn-lt"/>
                <a:ea typeface="+mn-ea"/>
                <a:cs typeface="+mn-ea"/>
                <a:sym typeface="+mn-lt"/>
              </a:rPr>
              <a:t>我的身體我作主</a:t>
            </a:r>
            <a:endParaRPr lang="en-US" altLang="zh-TW" sz="4267" dirty="0">
              <a:ln w="6600">
                <a:solidFill>
                  <a:schemeClr val="accent2"/>
                </a:solidFill>
                <a:prstDash val="solid"/>
              </a:ln>
              <a:solidFill>
                <a:srgbClr val="FFFFFF"/>
              </a:solidFill>
              <a:effectLst>
                <a:outerShdw dist="38100" dir="2700000" algn="tl" rotWithShape="0">
                  <a:schemeClr val="accent2"/>
                </a:outerShdw>
              </a:effectLst>
              <a:latin typeface="+mn-lt"/>
              <a:ea typeface="+mn-ea"/>
              <a:cs typeface="+mn-ea"/>
              <a:sym typeface="+mn-lt"/>
            </a:endParaRPr>
          </a:p>
        </p:txBody>
      </p:sp>
      <p:pic>
        <p:nvPicPr>
          <p:cNvPr id="6" name="圖片 5">
            <a:extLst>
              <a:ext uri="{FF2B5EF4-FFF2-40B4-BE49-F238E27FC236}">
                <a16:creationId xmlns:a16="http://schemas.microsoft.com/office/drawing/2014/main" id="{831D3C74-5597-4EB9-818B-3B06855C3C30}"/>
              </a:ext>
            </a:extLst>
          </p:cNvPr>
          <p:cNvPicPr>
            <a:picLocks noChangeAspect="1"/>
          </p:cNvPicPr>
          <p:nvPr/>
        </p:nvPicPr>
        <p:blipFill rotWithShape="1">
          <a:blip r:embed="rId3">
            <a:extLst>
              <a:ext uri="{28A0092B-C50C-407E-A947-70E740481C1C}">
                <a14:useLocalDpi xmlns:a14="http://schemas.microsoft.com/office/drawing/2010/main" val="0"/>
              </a:ext>
            </a:extLst>
          </a:blip>
          <a:srcRect t="1880" b="5469"/>
          <a:stretch/>
        </p:blipFill>
        <p:spPr>
          <a:xfrm>
            <a:off x="-37467" y="-265252"/>
            <a:ext cx="4904097" cy="7418240"/>
          </a:xfrm>
          <a:prstGeom prst="rect">
            <a:avLst/>
          </a:prstGeom>
        </p:spPr>
      </p:pic>
      <p:pic>
        <p:nvPicPr>
          <p:cNvPr id="4" name="圖片 3"/>
          <p:cNvPicPr>
            <a:picLocks noChangeAspect="1"/>
          </p:cNvPicPr>
          <p:nvPr/>
        </p:nvPicPr>
        <p:blipFill>
          <a:blip r:embed="rId4">
            <a:clrChange>
              <a:clrFrom>
                <a:srgbClr val="FFFFFF"/>
              </a:clrFrom>
              <a:clrTo>
                <a:srgbClr val="FFFFFF">
                  <a:alpha val="0"/>
                </a:srgbClr>
              </a:clrTo>
            </a:clrChange>
          </a:blip>
          <a:stretch>
            <a:fillRect/>
          </a:stretch>
        </p:blipFill>
        <p:spPr>
          <a:xfrm>
            <a:off x="5065829" y="2878105"/>
            <a:ext cx="1513819" cy="1617427"/>
          </a:xfrm>
          <a:prstGeom prst="rect">
            <a:avLst/>
          </a:prstGeom>
        </p:spPr>
      </p:pic>
      <p:sp>
        <p:nvSpPr>
          <p:cNvPr id="5" name="矩形 4"/>
          <p:cNvSpPr/>
          <p:nvPr/>
        </p:nvSpPr>
        <p:spPr>
          <a:xfrm>
            <a:off x="7613518" y="3299142"/>
            <a:ext cx="3829895" cy="1405641"/>
          </a:xfrm>
          <a:prstGeom prst="rect">
            <a:avLst/>
          </a:prstGeom>
        </p:spPr>
        <p:txBody>
          <a:bodyPr wrap="none">
            <a:spAutoFit/>
          </a:bodyPr>
          <a:lstStyle/>
          <a:p>
            <a:pPr algn="ctr" defTabSz="1219170">
              <a:buClr>
                <a:srgbClr val="000000"/>
              </a:buClr>
            </a:pPr>
            <a:r>
              <a:rPr lang="zh-TW" altLang="en-US" sz="4267"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rPr>
              <a:t>堅決表示</a:t>
            </a:r>
            <a:r>
              <a:rPr lang="en-US" altLang="zh-TW" sz="4267"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rPr>
              <a:t>:</a:t>
            </a:r>
          </a:p>
          <a:p>
            <a:pPr algn="ctr" defTabSz="1219170">
              <a:buClr>
                <a:srgbClr val="000000"/>
              </a:buClr>
            </a:pPr>
            <a:r>
              <a:rPr lang="zh-TW" altLang="en-US" sz="4267"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rPr>
              <a:t>不要就是不要 </a:t>
            </a:r>
            <a:r>
              <a:rPr lang="en-US" altLang="zh-TW" sz="4267"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rPr>
              <a:t>!</a:t>
            </a:r>
            <a:endParaRPr lang="zh-TW" altLang="en-US" sz="4267" b="1" kern="0" dirty="0">
              <a:ln w="6600">
                <a:solidFill>
                  <a:srgbClr val="3676F7"/>
                </a:solidFill>
                <a:prstDash val="solid"/>
              </a:ln>
              <a:solidFill>
                <a:srgbClr val="FFFFFF"/>
              </a:solidFill>
              <a:effectLst>
                <a:outerShdw dist="38100" dir="2700000" algn="tl" rotWithShape="0">
                  <a:srgbClr val="3676F7"/>
                </a:outerShdw>
              </a:effectLst>
              <a:latin typeface="Arial Black" panose="020B0604020202020204"/>
              <a:ea typeface="微軟正黑體"/>
              <a:cs typeface="+mn-ea"/>
              <a:sym typeface="+mn-lt"/>
            </a:endParaRPr>
          </a:p>
        </p:txBody>
      </p:sp>
      <p:sp>
        <p:nvSpPr>
          <p:cNvPr id="7" name="Google Shape;948;p49">
            <a:extLst>
              <a:ext uri="{FF2B5EF4-FFF2-40B4-BE49-F238E27FC236}">
                <a16:creationId xmlns:a16="http://schemas.microsoft.com/office/drawing/2014/main" id="{C71A81A5-FD48-4585-96E0-B176FE1B4AAC}"/>
              </a:ext>
            </a:extLst>
          </p:cNvPr>
          <p:cNvSpPr/>
          <p:nvPr/>
        </p:nvSpPr>
        <p:spPr>
          <a:xfrm>
            <a:off x="10848975" y="5538273"/>
            <a:ext cx="1614715" cy="1614715"/>
          </a:xfrm>
          <a:prstGeom prst="ellipse">
            <a:avLst/>
          </a:prstGeom>
          <a:gradFill>
            <a:gsLst>
              <a:gs pos="0">
                <a:schemeClr val="lt2"/>
              </a:gs>
              <a:gs pos="100000">
                <a:schemeClr val="accen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8" name="Google Shape;948;p49">
            <a:extLst>
              <a:ext uri="{FF2B5EF4-FFF2-40B4-BE49-F238E27FC236}">
                <a16:creationId xmlns:a16="http://schemas.microsoft.com/office/drawing/2014/main" id="{C5698A6E-D90F-482C-99D0-E287FE6F24A6}"/>
              </a:ext>
            </a:extLst>
          </p:cNvPr>
          <p:cNvSpPr/>
          <p:nvPr/>
        </p:nvSpPr>
        <p:spPr>
          <a:xfrm>
            <a:off x="11726641" y="5169748"/>
            <a:ext cx="737049" cy="737049"/>
          </a:xfrm>
          <a:prstGeom prst="ellipse">
            <a:avLst/>
          </a:prstGeom>
          <a:gradFill>
            <a:gsLst>
              <a:gs pos="0">
                <a:schemeClr val="lt2"/>
              </a:gs>
              <a:gs pos="100000">
                <a:schemeClr val="accen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Tree>
    <p:extLst>
      <p:ext uri="{BB962C8B-B14F-4D97-AF65-F5344CB8AC3E}">
        <p14:creationId xmlns:p14="http://schemas.microsoft.com/office/powerpoint/2010/main" val="540540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平行四边形 67">
            <a:extLst>
              <a:ext uri="{FF2B5EF4-FFF2-40B4-BE49-F238E27FC236}">
                <a16:creationId xmlns:a16="http://schemas.microsoft.com/office/drawing/2014/main" id="{44E73B0D-EE66-4AC7-B2AC-EE6B876F07A1}"/>
              </a:ext>
            </a:extLst>
          </p:cNvPr>
          <p:cNvSpPr/>
          <p:nvPr/>
        </p:nvSpPr>
        <p:spPr>
          <a:xfrm>
            <a:off x="-2760706" y="5082638"/>
            <a:ext cx="18809879" cy="2321241"/>
          </a:xfrm>
          <a:prstGeom prst="parallelogram">
            <a:avLst>
              <a:gd name="adj" fmla="val 167945"/>
            </a:avLst>
          </a:prstGeom>
          <a:solidFill>
            <a:srgbClr val="4A67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b="1" kern="0">
              <a:solidFill>
                <a:srgbClr val="FFFFFF"/>
              </a:solidFill>
              <a:latin typeface="Arial Black" panose="020B0604020202020204"/>
              <a:ea typeface="微軟正黑體"/>
              <a:cs typeface="+mn-ea"/>
              <a:sym typeface="+mn-lt"/>
            </a:endParaRPr>
          </a:p>
        </p:txBody>
      </p:sp>
      <p:grpSp>
        <p:nvGrpSpPr>
          <p:cNvPr id="16" name="群組 15"/>
          <p:cNvGrpSpPr/>
          <p:nvPr/>
        </p:nvGrpSpPr>
        <p:grpSpPr>
          <a:xfrm>
            <a:off x="706754" y="1393322"/>
            <a:ext cx="3145157" cy="4432352"/>
            <a:chOff x="530065" y="1219162"/>
            <a:chExt cx="2358868" cy="3324264"/>
          </a:xfrm>
        </p:grpSpPr>
        <p:sp>
          <p:nvSpPr>
            <p:cNvPr id="6" name="矩形: 圆角 5">
              <a:extLst>
                <a:ext uri="{FF2B5EF4-FFF2-40B4-BE49-F238E27FC236}">
                  <a16:creationId xmlns:a16="http://schemas.microsoft.com/office/drawing/2014/main" id="{F707DB6E-AA82-43C6-B40B-D8FF0AD9056F}"/>
                </a:ext>
              </a:extLst>
            </p:cNvPr>
            <p:cNvSpPr/>
            <p:nvPr/>
          </p:nvSpPr>
          <p:spPr>
            <a:xfrm>
              <a:off x="678657" y="1480458"/>
              <a:ext cx="2210276" cy="3062968"/>
            </a:xfrm>
            <a:prstGeom prst="roundRect">
              <a:avLst>
                <a:gd name="adj" fmla="val 2098"/>
              </a:avLst>
            </a:prstGeom>
            <a:solidFill>
              <a:schemeClr val="bg1"/>
            </a:solidFill>
            <a:ln>
              <a:gradFill>
                <a:gsLst>
                  <a:gs pos="0">
                    <a:schemeClr val="accent1"/>
                  </a:gs>
                  <a:gs pos="100000">
                    <a:schemeClr val="accent1"/>
                  </a:gs>
                </a:gsLst>
                <a:lin ang="5400000" scaled="1"/>
              </a:gradFill>
            </a:ln>
            <a:effectLst>
              <a:outerShdw blurRad="292100" dir="18900000" sy="23000" kx="-1200000" algn="bl" rotWithShape="0">
                <a:schemeClr val="tx1">
                  <a:alpha val="35000"/>
                </a:schemeClr>
              </a:outerShdw>
            </a:effectLst>
            <a:scene3d>
              <a:camera prst="orthographicFront"/>
              <a:lightRig rig="contrasting" dir="t"/>
            </a:scene3d>
            <a:sp3d>
              <a:bevelT w="254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b="1" kern="0">
                <a:solidFill>
                  <a:srgbClr val="FFFFFF"/>
                </a:solidFill>
                <a:latin typeface="Arial Black" panose="020B0604020202020204"/>
                <a:ea typeface="微軟正黑體"/>
                <a:cs typeface="+mn-ea"/>
                <a:sym typeface="+mn-lt"/>
              </a:endParaRPr>
            </a:p>
          </p:txBody>
        </p:sp>
        <p:sp>
          <p:nvSpPr>
            <p:cNvPr id="49" name="文本框 48">
              <a:extLst>
                <a:ext uri="{FF2B5EF4-FFF2-40B4-BE49-F238E27FC236}">
                  <a16:creationId xmlns:a16="http://schemas.microsoft.com/office/drawing/2014/main" id="{6219A6B7-8785-4225-8587-CBCE49F8F730}"/>
                </a:ext>
              </a:extLst>
            </p:cNvPr>
            <p:cNvSpPr txBox="1"/>
            <p:nvPr/>
          </p:nvSpPr>
          <p:spPr>
            <a:xfrm>
              <a:off x="916926" y="2013837"/>
              <a:ext cx="1733739" cy="377075"/>
            </a:xfrm>
            <a:prstGeom prst="rect">
              <a:avLst/>
            </a:prstGeom>
            <a:noFill/>
          </p:spPr>
          <p:txBody>
            <a:bodyPr wrap="square" rtlCol="0">
              <a:spAutoFit/>
            </a:bodyPr>
            <a:lstStyle>
              <a:defPPr>
                <a:defRPr lang="zh-CN"/>
              </a:defPPr>
              <a:lvl1pPr>
                <a:defRPr sz="2400">
                  <a:gradFill flip="none" rotWithShape="1">
                    <a:gsLst>
                      <a:gs pos="50000">
                        <a:schemeClr val="accent1"/>
                      </a:gs>
                      <a:gs pos="0">
                        <a:schemeClr val="accent1">
                          <a:lumMod val="60000"/>
                          <a:lumOff val="40000"/>
                        </a:schemeClr>
                      </a:gs>
                      <a:gs pos="100000">
                        <a:schemeClr val="accent1"/>
                      </a:gs>
                    </a:gsLst>
                    <a:lin ang="2700000" scaled="1"/>
                    <a:tileRect/>
                  </a:gradFill>
                  <a:latin typeface="+mj-lt"/>
                  <a:ea typeface="+mj-ea"/>
                </a:defRPr>
              </a:lvl1pPr>
            </a:lstStyle>
            <a:p>
              <a:pPr defTabSz="1219170">
                <a:buClr>
                  <a:srgbClr val="000000"/>
                </a:buClr>
              </a:pPr>
              <a:r>
                <a:rPr lang="zh-TW" altLang="en-US" sz="2667" b="1" kern="0" dirty="0">
                  <a:solidFill>
                    <a:srgbClr val="4A67B4"/>
                  </a:solidFill>
                  <a:latin typeface="Arial Black" panose="020B0604020202020204"/>
                  <a:ea typeface="微軟正黑體"/>
                  <a:cs typeface="+mn-ea"/>
                  <a:sym typeface="+mn-lt"/>
                </a:rPr>
                <a:t>性騷擾防治法</a:t>
              </a:r>
              <a:endParaRPr lang="zh-CN" altLang="en-US" sz="2667" b="1" kern="0" dirty="0">
                <a:solidFill>
                  <a:srgbClr val="4A67B4"/>
                </a:solidFill>
                <a:latin typeface="Arial Black" panose="020B0604020202020204"/>
                <a:ea typeface="微軟正黑體"/>
                <a:cs typeface="+mn-ea"/>
                <a:sym typeface="+mn-lt"/>
              </a:endParaRPr>
            </a:p>
          </p:txBody>
        </p:sp>
        <p:cxnSp>
          <p:nvCxnSpPr>
            <p:cNvPr id="53" name="直接连接符 52">
              <a:extLst>
                <a:ext uri="{FF2B5EF4-FFF2-40B4-BE49-F238E27FC236}">
                  <a16:creationId xmlns:a16="http://schemas.microsoft.com/office/drawing/2014/main" id="{08E284DC-4DD6-419C-AE2C-27FBA9FD2ADB}"/>
                </a:ext>
              </a:extLst>
            </p:cNvPr>
            <p:cNvCxnSpPr>
              <a:cxnSpLocks/>
            </p:cNvCxnSpPr>
            <p:nvPr/>
          </p:nvCxnSpPr>
          <p:spPr>
            <a:xfrm>
              <a:off x="1142899" y="2447449"/>
              <a:ext cx="128179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圓角矩形 1"/>
            <p:cNvSpPr/>
            <p:nvPr/>
          </p:nvSpPr>
          <p:spPr>
            <a:xfrm>
              <a:off x="1072595" y="2584456"/>
              <a:ext cx="1422400" cy="762000"/>
            </a:xfrm>
            <a:prstGeom prst="roundRect">
              <a:avLst/>
            </a:prstGeom>
            <a:solidFill>
              <a:schemeClr val="accent5">
                <a:lumMod val="40000"/>
                <a:lumOff val="60000"/>
              </a:schemeClr>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b="1" kern="0">
                <a:solidFill>
                  <a:srgbClr val="000000"/>
                </a:solidFill>
                <a:latin typeface="Arial Black" panose="020B0604020202020204"/>
                <a:ea typeface="微軟正黑體"/>
                <a:cs typeface="+mn-ea"/>
                <a:sym typeface="+mn-lt"/>
              </a:endParaRPr>
            </a:p>
          </p:txBody>
        </p:sp>
        <p:sp>
          <p:nvSpPr>
            <p:cNvPr id="25" name="圓角矩形 24"/>
            <p:cNvSpPr/>
            <p:nvPr/>
          </p:nvSpPr>
          <p:spPr>
            <a:xfrm>
              <a:off x="1072595" y="3425378"/>
              <a:ext cx="1422400" cy="762000"/>
            </a:xfrm>
            <a:prstGeom prst="roundRect">
              <a:avLst/>
            </a:prstGeom>
            <a:solidFill>
              <a:schemeClr val="accent2">
                <a:lumMod val="40000"/>
                <a:lumOff val="60000"/>
                <a:alpha val="65000"/>
              </a:schemeClr>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b="1" kern="0">
                <a:solidFill>
                  <a:srgbClr val="000000"/>
                </a:solidFill>
                <a:latin typeface="Arial Black" panose="020B0604020202020204"/>
                <a:ea typeface="微軟正黑體"/>
                <a:cs typeface="+mn-ea"/>
                <a:sym typeface="+mn-lt"/>
              </a:endParaRPr>
            </a:p>
          </p:txBody>
        </p:sp>
        <p:sp>
          <p:nvSpPr>
            <p:cNvPr id="51" name="文本框 50">
              <a:extLst>
                <a:ext uri="{FF2B5EF4-FFF2-40B4-BE49-F238E27FC236}">
                  <a16:creationId xmlns:a16="http://schemas.microsoft.com/office/drawing/2014/main" id="{0708D906-46F6-4CF3-9E1F-754FC5282335}"/>
                </a:ext>
              </a:extLst>
            </p:cNvPr>
            <p:cNvSpPr txBox="1"/>
            <p:nvPr/>
          </p:nvSpPr>
          <p:spPr>
            <a:xfrm>
              <a:off x="1066486" y="2748745"/>
              <a:ext cx="1434619" cy="398427"/>
            </a:xfrm>
            <a:prstGeom prst="rect">
              <a:avLst/>
            </a:prstGeom>
            <a:noFill/>
          </p:spPr>
          <p:txBody>
            <a:bodyPr wrap="square" rtlCol="0">
              <a:spAutoFit/>
            </a:bodyPr>
            <a:lstStyle/>
            <a:p>
              <a:pPr algn="ctr" defTabSz="1219170">
                <a:lnSpc>
                  <a:spcPct val="130000"/>
                </a:lnSpc>
                <a:buClr>
                  <a:srgbClr val="000000"/>
                </a:buClr>
              </a:pPr>
              <a:r>
                <a:rPr lang="zh-TW" altLang="en-US" sz="2400" b="1" kern="0" dirty="0">
                  <a:solidFill>
                    <a:srgbClr val="0A0A0A">
                      <a:lumMod val="75000"/>
                      <a:lumOff val="25000"/>
                    </a:srgbClr>
                  </a:solidFill>
                  <a:latin typeface="Arial Black" panose="020B0604020202020204"/>
                  <a:ea typeface="微軟正黑體"/>
                  <a:cs typeface="+mn-ea"/>
                  <a:sym typeface="+mn-lt"/>
                </a:rPr>
                <a:t>衛生福利部</a:t>
              </a:r>
              <a:endParaRPr lang="zh-CN" altLang="en-US" sz="2400" b="1" kern="0" dirty="0" err="1">
                <a:solidFill>
                  <a:srgbClr val="0A0A0A">
                    <a:lumMod val="75000"/>
                    <a:lumOff val="25000"/>
                  </a:srgbClr>
                </a:solidFill>
                <a:latin typeface="Arial Black" panose="020B0604020202020204"/>
                <a:ea typeface="微軟正黑體"/>
                <a:cs typeface="+mn-ea"/>
                <a:sym typeface="+mn-lt"/>
              </a:endParaRPr>
            </a:p>
          </p:txBody>
        </p:sp>
        <p:sp>
          <p:nvSpPr>
            <p:cNvPr id="28" name="文本框 50">
              <a:extLst>
                <a:ext uri="{FF2B5EF4-FFF2-40B4-BE49-F238E27FC236}">
                  <a16:creationId xmlns:a16="http://schemas.microsoft.com/office/drawing/2014/main" id="{0708D906-46F6-4CF3-9E1F-754FC5282335}"/>
                </a:ext>
              </a:extLst>
            </p:cNvPr>
            <p:cNvSpPr txBox="1"/>
            <p:nvPr/>
          </p:nvSpPr>
          <p:spPr>
            <a:xfrm>
              <a:off x="1066486" y="3482170"/>
              <a:ext cx="1434619" cy="618535"/>
            </a:xfrm>
            <a:prstGeom prst="rect">
              <a:avLst/>
            </a:prstGeom>
            <a:noFill/>
          </p:spPr>
          <p:txBody>
            <a:bodyPr wrap="square" rtlCol="0">
              <a:spAutoFit/>
            </a:bodyPr>
            <a:lstStyle/>
            <a:p>
              <a:pPr algn="ctr" defTabSz="1219170">
                <a:lnSpc>
                  <a:spcPct val="130000"/>
                </a:lnSpc>
                <a:buClr>
                  <a:srgbClr val="000000"/>
                </a:buClr>
              </a:pPr>
              <a:r>
                <a:rPr lang="zh-TW" altLang="en-US" sz="1467" b="1" kern="0" dirty="0">
                  <a:solidFill>
                    <a:srgbClr val="0A0A0A">
                      <a:lumMod val="75000"/>
                      <a:lumOff val="25000"/>
                    </a:srgbClr>
                  </a:solidFill>
                  <a:latin typeface="Arial Black" panose="020B0604020202020204"/>
                  <a:ea typeface="微軟正黑體"/>
                  <a:cs typeface="+mn-ea"/>
                  <a:sym typeface="+mn-lt"/>
                </a:rPr>
                <a:t>直轄市</a:t>
              </a:r>
              <a:r>
                <a:rPr lang="en-US" altLang="zh-TW" sz="1467" b="1" kern="0" dirty="0">
                  <a:solidFill>
                    <a:srgbClr val="0A0A0A">
                      <a:lumMod val="75000"/>
                      <a:lumOff val="25000"/>
                    </a:srgbClr>
                  </a:solidFill>
                  <a:latin typeface="Arial Black" panose="020B0604020202020204"/>
                  <a:ea typeface="微軟正黑體"/>
                  <a:cs typeface="+mn-ea"/>
                  <a:sym typeface="+mn-lt"/>
                </a:rPr>
                <a:t>/</a:t>
              </a:r>
              <a:r>
                <a:rPr lang="zh-TW" altLang="en-US" sz="1467" b="1" kern="0" dirty="0">
                  <a:solidFill>
                    <a:srgbClr val="0A0A0A">
                      <a:lumMod val="75000"/>
                      <a:lumOff val="25000"/>
                    </a:srgbClr>
                  </a:solidFill>
                  <a:latin typeface="Arial Black" panose="020B0604020202020204"/>
                  <a:ea typeface="微軟正黑體"/>
                  <a:cs typeface="+mn-ea"/>
                  <a:sym typeface="+mn-lt"/>
                </a:rPr>
                <a:t>縣市政府</a:t>
              </a:r>
              <a:endParaRPr lang="en-US" altLang="zh-TW" sz="1467" b="1" kern="0" dirty="0">
                <a:solidFill>
                  <a:srgbClr val="0A0A0A">
                    <a:lumMod val="75000"/>
                    <a:lumOff val="25000"/>
                  </a:srgbClr>
                </a:solidFill>
                <a:latin typeface="Arial Black" panose="020B0604020202020204"/>
                <a:ea typeface="微軟正黑體"/>
                <a:cs typeface="+mn-ea"/>
                <a:sym typeface="+mn-lt"/>
              </a:endParaRPr>
            </a:p>
            <a:p>
              <a:pPr algn="ctr" defTabSz="1219170">
                <a:lnSpc>
                  <a:spcPct val="130000"/>
                </a:lnSpc>
                <a:buClr>
                  <a:srgbClr val="000000"/>
                </a:buClr>
              </a:pPr>
              <a:r>
                <a:rPr lang="zh-TW" altLang="en-US" sz="2400" b="1" kern="0" dirty="0">
                  <a:solidFill>
                    <a:srgbClr val="0A0A0A">
                      <a:lumMod val="75000"/>
                      <a:lumOff val="25000"/>
                    </a:srgbClr>
                  </a:solidFill>
                  <a:latin typeface="Arial Black" panose="020B0604020202020204"/>
                  <a:ea typeface="微軟正黑體"/>
                  <a:cs typeface="+mn-ea"/>
                  <a:sym typeface="+mn-lt"/>
                </a:rPr>
                <a:t>社會局</a:t>
              </a:r>
              <a:endParaRPr lang="zh-CN" altLang="en-US" sz="2400" b="1" kern="0" dirty="0" err="1">
                <a:solidFill>
                  <a:srgbClr val="0A0A0A">
                    <a:lumMod val="75000"/>
                    <a:lumOff val="25000"/>
                  </a:srgbClr>
                </a:solidFill>
                <a:latin typeface="Arial Black" panose="020B0604020202020204"/>
                <a:ea typeface="微軟正黑體"/>
                <a:cs typeface="+mn-ea"/>
                <a:sym typeface="+mn-lt"/>
              </a:endParaRPr>
            </a:p>
          </p:txBody>
        </p:sp>
        <p:sp>
          <p:nvSpPr>
            <p:cNvPr id="8" name="平行四边形 6">
              <a:extLst>
                <a:ext uri="{FF2B5EF4-FFF2-40B4-BE49-F238E27FC236}">
                  <a16:creationId xmlns:a16="http://schemas.microsoft.com/office/drawing/2014/main" id="{7B3C4D30-5BE0-45B0-835C-00E80810FD50}"/>
                </a:ext>
              </a:extLst>
            </p:cNvPr>
            <p:cNvSpPr/>
            <p:nvPr/>
          </p:nvSpPr>
          <p:spPr>
            <a:xfrm>
              <a:off x="530065" y="1219162"/>
              <a:ext cx="987266" cy="749172"/>
            </a:xfrm>
            <a:custGeom>
              <a:avLst/>
              <a:gdLst>
                <a:gd name="connsiteX0" fmla="*/ 107404 w 1316354"/>
                <a:gd name="connsiteY0" fmla="*/ 997167 h 998896"/>
                <a:gd name="connsiteX1" fmla="*/ 1243757 w 1316354"/>
                <a:gd name="connsiteY1" fmla="*/ 773200 h 998896"/>
                <a:gd name="connsiteX2" fmla="*/ 1316354 w 1316354"/>
                <a:gd name="connsiteY2" fmla="*/ 684899 h 998896"/>
                <a:gd name="connsiteX3" fmla="*/ 1316354 w 1316354"/>
                <a:gd name="connsiteY3" fmla="*/ 90032 h 998896"/>
                <a:gd name="connsiteX4" fmla="*/ 1208950 w 1316354"/>
                <a:gd name="connsiteY4" fmla="*/ 1730 h 998896"/>
                <a:gd name="connsiteX5" fmla="*/ 72596 w 1316354"/>
                <a:gd name="connsiteY5" fmla="*/ 225697 h 998896"/>
                <a:gd name="connsiteX6" fmla="*/ 0 w 1316354"/>
                <a:gd name="connsiteY6" fmla="*/ 313998 h 998896"/>
                <a:gd name="connsiteX7" fmla="*/ 0 w 1316354"/>
                <a:gd name="connsiteY7" fmla="*/ 908866 h 998896"/>
                <a:gd name="connsiteX8" fmla="*/ 107404 w 1316354"/>
                <a:gd name="connsiteY8" fmla="*/ 997167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354" h="998896">
                  <a:moveTo>
                    <a:pt x="107404" y="997167"/>
                  </a:moveTo>
                  <a:lnTo>
                    <a:pt x="1243757" y="773200"/>
                  </a:lnTo>
                  <a:cubicBezTo>
                    <a:pt x="1285936" y="764887"/>
                    <a:pt x="1316354" y="727889"/>
                    <a:pt x="1316354" y="684899"/>
                  </a:cubicBezTo>
                  <a:lnTo>
                    <a:pt x="1316354" y="90032"/>
                  </a:lnTo>
                  <a:cubicBezTo>
                    <a:pt x="1316354" y="33326"/>
                    <a:pt x="1264585" y="-9235"/>
                    <a:pt x="1208950" y="1730"/>
                  </a:cubicBezTo>
                  <a:lnTo>
                    <a:pt x="72596" y="225697"/>
                  </a:lnTo>
                  <a:cubicBezTo>
                    <a:pt x="30418" y="234010"/>
                    <a:pt x="0" y="271008"/>
                    <a:pt x="0" y="313998"/>
                  </a:cubicBezTo>
                  <a:lnTo>
                    <a:pt x="0" y="908866"/>
                  </a:lnTo>
                  <a:cubicBezTo>
                    <a:pt x="0" y="965572"/>
                    <a:pt x="51768" y="1008133"/>
                    <a:pt x="107404" y="997167"/>
                  </a:cubicBezTo>
                </a:path>
              </a:pathLst>
            </a:custGeom>
            <a:gradFill flip="none" rotWithShape="1">
              <a:gsLst>
                <a:gs pos="0">
                  <a:schemeClr val="accent1"/>
                </a:gs>
                <a:gs pos="37000">
                  <a:schemeClr val="accent1"/>
                </a:gs>
                <a:gs pos="95000">
                  <a:schemeClr val="accent1">
                    <a:lumMod val="70000"/>
                    <a:lumOff val="30000"/>
                  </a:schemeClr>
                </a:gs>
              </a:gsLst>
              <a:lin ang="18900000" scaled="1"/>
              <a:tileRect/>
            </a:gradFill>
            <a:ln>
              <a:noFill/>
            </a:ln>
            <a:effectLst>
              <a:outerShdw blurRad="190500" dist="38100" dir="5400000" algn="t"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b="1" kern="0">
                <a:solidFill>
                  <a:srgbClr val="FFFFFF"/>
                </a:solidFill>
                <a:latin typeface="Arial Black" panose="020B0604020202020204"/>
                <a:ea typeface="微軟正黑體"/>
                <a:cs typeface="+mn-ea"/>
                <a:sym typeface="+mn-lt"/>
              </a:endParaRPr>
            </a:p>
          </p:txBody>
        </p:sp>
        <p:pic>
          <p:nvPicPr>
            <p:cNvPr id="74" name="图形 73">
              <a:extLst>
                <a:ext uri="{FF2B5EF4-FFF2-40B4-BE49-F238E27FC236}">
                  <a16:creationId xmlns:a16="http://schemas.microsoft.com/office/drawing/2014/main" id="{248B4159-4F52-4DE8-8FB3-4D8EF90A3F0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30148" y="1400197"/>
              <a:ext cx="387101" cy="387101"/>
            </a:xfrm>
            <a:prstGeom prst="rect">
              <a:avLst/>
            </a:prstGeom>
          </p:spPr>
        </p:pic>
      </p:grpSp>
      <p:grpSp>
        <p:nvGrpSpPr>
          <p:cNvPr id="57" name="群組 56"/>
          <p:cNvGrpSpPr/>
          <p:nvPr/>
        </p:nvGrpSpPr>
        <p:grpSpPr>
          <a:xfrm>
            <a:off x="4407310" y="948224"/>
            <a:ext cx="3145157" cy="4432352"/>
            <a:chOff x="530065" y="1219162"/>
            <a:chExt cx="2358868" cy="3324264"/>
          </a:xfrm>
        </p:grpSpPr>
        <p:sp>
          <p:nvSpPr>
            <p:cNvPr id="58" name="矩形: 圆角 5">
              <a:extLst>
                <a:ext uri="{FF2B5EF4-FFF2-40B4-BE49-F238E27FC236}">
                  <a16:creationId xmlns:a16="http://schemas.microsoft.com/office/drawing/2014/main" id="{F707DB6E-AA82-43C6-B40B-D8FF0AD9056F}"/>
                </a:ext>
              </a:extLst>
            </p:cNvPr>
            <p:cNvSpPr/>
            <p:nvPr/>
          </p:nvSpPr>
          <p:spPr>
            <a:xfrm>
              <a:off x="678657" y="1480458"/>
              <a:ext cx="2210276" cy="3062968"/>
            </a:xfrm>
            <a:prstGeom prst="roundRect">
              <a:avLst>
                <a:gd name="adj" fmla="val 2098"/>
              </a:avLst>
            </a:prstGeom>
            <a:solidFill>
              <a:schemeClr val="bg1"/>
            </a:solidFill>
            <a:ln>
              <a:gradFill>
                <a:gsLst>
                  <a:gs pos="0">
                    <a:schemeClr val="accent1"/>
                  </a:gs>
                  <a:gs pos="100000">
                    <a:schemeClr val="accent1"/>
                  </a:gs>
                </a:gsLst>
                <a:lin ang="5400000" scaled="1"/>
              </a:gradFill>
            </a:ln>
            <a:effectLst>
              <a:outerShdw blurRad="292100" dir="18900000" sy="23000" kx="-1200000" algn="bl" rotWithShape="0">
                <a:schemeClr val="tx1">
                  <a:alpha val="35000"/>
                </a:schemeClr>
              </a:outerShdw>
            </a:effectLst>
            <a:scene3d>
              <a:camera prst="orthographicFront"/>
              <a:lightRig rig="contrasting" dir="t"/>
            </a:scene3d>
            <a:sp3d>
              <a:bevelT w="254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b="1" kern="0">
                <a:solidFill>
                  <a:srgbClr val="FFFFFF"/>
                </a:solidFill>
                <a:latin typeface="Arial Black" panose="020B0604020202020204"/>
                <a:ea typeface="微軟正黑體"/>
                <a:cs typeface="+mn-ea"/>
                <a:sym typeface="+mn-lt"/>
              </a:endParaRPr>
            </a:p>
          </p:txBody>
        </p:sp>
        <p:sp>
          <p:nvSpPr>
            <p:cNvPr id="65" name="文本框 48">
              <a:extLst>
                <a:ext uri="{FF2B5EF4-FFF2-40B4-BE49-F238E27FC236}">
                  <a16:creationId xmlns:a16="http://schemas.microsoft.com/office/drawing/2014/main" id="{6219A6B7-8785-4225-8587-CBCE49F8F730}"/>
                </a:ext>
              </a:extLst>
            </p:cNvPr>
            <p:cNvSpPr txBox="1"/>
            <p:nvPr/>
          </p:nvSpPr>
          <p:spPr>
            <a:xfrm>
              <a:off x="786933" y="2013837"/>
              <a:ext cx="1962150" cy="377075"/>
            </a:xfrm>
            <a:prstGeom prst="rect">
              <a:avLst/>
            </a:prstGeom>
            <a:noFill/>
          </p:spPr>
          <p:txBody>
            <a:bodyPr wrap="square" rtlCol="0">
              <a:spAutoFit/>
            </a:bodyPr>
            <a:lstStyle>
              <a:defPPr>
                <a:defRPr lang="zh-CN"/>
              </a:defPPr>
              <a:lvl1pPr>
                <a:defRPr sz="2400">
                  <a:gradFill flip="none" rotWithShape="1">
                    <a:gsLst>
                      <a:gs pos="50000">
                        <a:schemeClr val="accent1"/>
                      </a:gs>
                      <a:gs pos="0">
                        <a:schemeClr val="accent1">
                          <a:lumMod val="60000"/>
                          <a:lumOff val="40000"/>
                        </a:schemeClr>
                      </a:gs>
                      <a:gs pos="100000">
                        <a:schemeClr val="accent1"/>
                      </a:gs>
                    </a:gsLst>
                    <a:lin ang="2700000" scaled="1"/>
                    <a:tileRect/>
                  </a:gradFill>
                  <a:latin typeface="+mj-lt"/>
                  <a:ea typeface="+mj-ea"/>
                </a:defRPr>
              </a:lvl1pPr>
            </a:lstStyle>
            <a:p>
              <a:pPr defTabSz="1219170">
                <a:buClr>
                  <a:srgbClr val="000000"/>
                </a:buClr>
              </a:pPr>
              <a:r>
                <a:rPr lang="zh-TW" altLang="en-US" sz="2667" b="1" kern="0" dirty="0">
                  <a:solidFill>
                    <a:srgbClr val="4A67B4"/>
                  </a:solidFill>
                  <a:latin typeface="Arial Black" panose="020B0604020202020204"/>
                  <a:ea typeface="微軟正黑體"/>
                  <a:cs typeface="+mn-ea"/>
                  <a:sym typeface="+mn-lt"/>
                </a:rPr>
                <a:t>性別平等教育法</a:t>
              </a:r>
            </a:p>
          </p:txBody>
        </p:sp>
        <p:cxnSp>
          <p:nvCxnSpPr>
            <p:cNvPr id="66" name="直接连接符 52">
              <a:extLst>
                <a:ext uri="{FF2B5EF4-FFF2-40B4-BE49-F238E27FC236}">
                  <a16:creationId xmlns:a16="http://schemas.microsoft.com/office/drawing/2014/main" id="{08E284DC-4DD6-419C-AE2C-27FBA9FD2ADB}"/>
                </a:ext>
              </a:extLst>
            </p:cNvPr>
            <p:cNvCxnSpPr>
              <a:cxnSpLocks/>
            </p:cNvCxnSpPr>
            <p:nvPr/>
          </p:nvCxnSpPr>
          <p:spPr>
            <a:xfrm>
              <a:off x="1142899" y="2447449"/>
              <a:ext cx="128179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7" name="圓角矩形 66"/>
            <p:cNvSpPr/>
            <p:nvPr/>
          </p:nvSpPr>
          <p:spPr>
            <a:xfrm>
              <a:off x="1072595" y="2584456"/>
              <a:ext cx="1422400" cy="762000"/>
            </a:xfrm>
            <a:prstGeom prst="roundRect">
              <a:avLst/>
            </a:prstGeom>
            <a:solidFill>
              <a:schemeClr val="accent5">
                <a:lumMod val="40000"/>
                <a:lumOff val="60000"/>
              </a:schemeClr>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b="1" kern="0">
                <a:solidFill>
                  <a:srgbClr val="000000"/>
                </a:solidFill>
                <a:latin typeface="Arial Black" panose="020B0604020202020204"/>
                <a:ea typeface="微軟正黑體"/>
                <a:cs typeface="+mn-ea"/>
                <a:sym typeface="+mn-lt"/>
              </a:endParaRPr>
            </a:p>
          </p:txBody>
        </p:sp>
        <p:sp>
          <p:nvSpPr>
            <p:cNvPr id="69" name="圓角矩形 68"/>
            <p:cNvSpPr/>
            <p:nvPr/>
          </p:nvSpPr>
          <p:spPr>
            <a:xfrm>
              <a:off x="1072595" y="3425378"/>
              <a:ext cx="1422400" cy="762000"/>
            </a:xfrm>
            <a:prstGeom prst="roundRect">
              <a:avLst/>
            </a:prstGeom>
            <a:solidFill>
              <a:schemeClr val="accent2">
                <a:lumMod val="40000"/>
                <a:lumOff val="60000"/>
                <a:alpha val="65000"/>
              </a:schemeClr>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b="1" kern="0">
                <a:solidFill>
                  <a:srgbClr val="000000"/>
                </a:solidFill>
                <a:latin typeface="Arial Black" panose="020B0604020202020204"/>
                <a:ea typeface="微軟正黑體"/>
                <a:cs typeface="+mn-ea"/>
                <a:sym typeface="+mn-lt"/>
              </a:endParaRPr>
            </a:p>
          </p:txBody>
        </p:sp>
        <p:sp>
          <p:nvSpPr>
            <p:cNvPr id="71" name="文本框 50">
              <a:extLst>
                <a:ext uri="{FF2B5EF4-FFF2-40B4-BE49-F238E27FC236}">
                  <a16:creationId xmlns:a16="http://schemas.microsoft.com/office/drawing/2014/main" id="{0708D906-46F6-4CF3-9E1F-754FC5282335}"/>
                </a:ext>
              </a:extLst>
            </p:cNvPr>
            <p:cNvSpPr txBox="1"/>
            <p:nvPr/>
          </p:nvSpPr>
          <p:spPr>
            <a:xfrm>
              <a:off x="1066486" y="2748745"/>
              <a:ext cx="1434619" cy="398427"/>
            </a:xfrm>
            <a:prstGeom prst="rect">
              <a:avLst/>
            </a:prstGeom>
            <a:noFill/>
          </p:spPr>
          <p:txBody>
            <a:bodyPr wrap="square" rtlCol="0">
              <a:spAutoFit/>
            </a:bodyPr>
            <a:lstStyle/>
            <a:p>
              <a:pPr algn="ctr" defTabSz="1219170">
                <a:lnSpc>
                  <a:spcPct val="130000"/>
                </a:lnSpc>
                <a:buClr>
                  <a:srgbClr val="000000"/>
                </a:buClr>
              </a:pPr>
              <a:r>
                <a:rPr lang="zh-TW" altLang="en-US" sz="2400" b="1" kern="0" dirty="0">
                  <a:solidFill>
                    <a:srgbClr val="0A0A0A">
                      <a:lumMod val="75000"/>
                      <a:lumOff val="25000"/>
                    </a:srgbClr>
                  </a:solidFill>
                  <a:latin typeface="Arial Black" panose="020B0604020202020204"/>
                  <a:ea typeface="微軟正黑體"/>
                  <a:cs typeface="+mn-ea"/>
                  <a:sym typeface="+mn-lt"/>
                </a:rPr>
                <a:t>教育部</a:t>
              </a:r>
              <a:endParaRPr lang="zh-CN" altLang="en-US" sz="2400" b="1" kern="0" dirty="0" err="1">
                <a:solidFill>
                  <a:srgbClr val="0A0A0A">
                    <a:lumMod val="75000"/>
                    <a:lumOff val="25000"/>
                  </a:srgbClr>
                </a:solidFill>
                <a:latin typeface="Arial Black" panose="020B0604020202020204"/>
                <a:ea typeface="微軟正黑體"/>
                <a:cs typeface="+mn-ea"/>
                <a:sym typeface="+mn-lt"/>
              </a:endParaRPr>
            </a:p>
          </p:txBody>
        </p:sp>
        <p:sp>
          <p:nvSpPr>
            <p:cNvPr id="73" name="文本框 50">
              <a:extLst>
                <a:ext uri="{FF2B5EF4-FFF2-40B4-BE49-F238E27FC236}">
                  <a16:creationId xmlns:a16="http://schemas.microsoft.com/office/drawing/2014/main" id="{0708D906-46F6-4CF3-9E1F-754FC5282335}"/>
                </a:ext>
              </a:extLst>
            </p:cNvPr>
            <p:cNvSpPr txBox="1"/>
            <p:nvPr/>
          </p:nvSpPr>
          <p:spPr>
            <a:xfrm>
              <a:off x="1066486" y="3482170"/>
              <a:ext cx="1434619" cy="618535"/>
            </a:xfrm>
            <a:prstGeom prst="rect">
              <a:avLst/>
            </a:prstGeom>
            <a:noFill/>
          </p:spPr>
          <p:txBody>
            <a:bodyPr wrap="square" rtlCol="0">
              <a:spAutoFit/>
            </a:bodyPr>
            <a:lstStyle/>
            <a:p>
              <a:pPr algn="ctr" defTabSz="1219170">
                <a:lnSpc>
                  <a:spcPct val="130000"/>
                </a:lnSpc>
                <a:buClr>
                  <a:srgbClr val="000000"/>
                </a:buClr>
              </a:pPr>
              <a:r>
                <a:rPr lang="zh-TW" altLang="en-US" sz="1467" b="1" kern="0" dirty="0">
                  <a:solidFill>
                    <a:srgbClr val="0A0A0A">
                      <a:lumMod val="75000"/>
                      <a:lumOff val="25000"/>
                    </a:srgbClr>
                  </a:solidFill>
                  <a:latin typeface="Arial Black" panose="020B0604020202020204"/>
                  <a:ea typeface="微軟正黑體"/>
                  <a:cs typeface="+mn-ea"/>
                  <a:sym typeface="+mn-lt"/>
                </a:rPr>
                <a:t>直轄市</a:t>
              </a:r>
              <a:r>
                <a:rPr lang="en-US" altLang="zh-TW" sz="1467" b="1" kern="0" dirty="0">
                  <a:solidFill>
                    <a:srgbClr val="0A0A0A">
                      <a:lumMod val="75000"/>
                      <a:lumOff val="25000"/>
                    </a:srgbClr>
                  </a:solidFill>
                  <a:latin typeface="Arial Black" panose="020B0604020202020204"/>
                  <a:ea typeface="微軟正黑體"/>
                  <a:cs typeface="+mn-ea"/>
                  <a:sym typeface="+mn-lt"/>
                </a:rPr>
                <a:t>/</a:t>
              </a:r>
              <a:r>
                <a:rPr lang="zh-TW" altLang="en-US" sz="1467" b="1" kern="0" dirty="0">
                  <a:solidFill>
                    <a:srgbClr val="0A0A0A">
                      <a:lumMod val="75000"/>
                      <a:lumOff val="25000"/>
                    </a:srgbClr>
                  </a:solidFill>
                  <a:latin typeface="Arial Black" panose="020B0604020202020204"/>
                  <a:ea typeface="微軟正黑體"/>
                  <a:cs typeface="+mn-ea"/>
                  <a:sym typeface="+mn-lt"/>
                </a:rPr>
                <a:t>縣市政府</a:t>
              </a:r>
              <a:endParaRPr lang="en-US" altLang="zh-TW" sz="1467" b="1" kern="0" dirty="0">
                <a:solidFill>
                  <a:srgbClr val="0A0A0A">
                    <a:lumMod val="75000"/>
                    <a:lumOff val="25000"/>
                  </a:srgbClr>
                </a:solidFill>
                <a:latin typeface="Arial Black" panose="020B0604020202020204"/>
                <a:ea typeface="微軟正黑體"/>
                <a:cs typeface="+mn-ea"/>
                <a:sym typeface="+mn-lt"/>
              </a:endParaRPr>
            </a:p>
            <a:p>
              <a:pPr algn="ctr" defTabSz="1219170">
                <a:lnSpc>
                  <a:spcPct val="130000"/>
                </a:lnSpc>
                <a:buClr>
                  <a:srgbClr val="000000"/>
                </a:buClr>
              </a:pPr>
              <a:r>
                <a:rPr lang="zh-TW" altLang="en-US" sz="2400" b="1" kern="0" dirty="0">
                  <a:solidFill>
                    <a:srgbClr val="0A0A0A">
                      <a:lumMod val="75000"/>
                      <a:lumOff val="25000"/>
                    </a:srgbClr>
                  </a:solidFill>
                  <a:latin typeface="Arial Black" panose="020B0604020202020204"/>
                  <a:ea typeface="微軟正黑體"/>
                  <a:cs typeface="+mn-ea"/>
                  <a:sym typeface="+mn-lt"/>
                </a:rPr>
                <a:t>教育局</a:t>
              </a:r>
              <a:endParaRPr lang="zh-CN" altLang="en-US" sz="2400" b="1" kern="0" dirty="0" err="1">
                <a:solidFill>
                  <a:srgbClr val="0A0A0A">
                    <a:lumMod val="75000"/>
                    <a:lumOff val="25000"/>
                  </a:srgbClr>
                </a:solidFill>
                <a:latin typeface="Arial Black" panose="020B0604020202020204"/>
                <a:ea typeface="微軟正黑體"/>
                <a:cs typeface="+mn-ea"/>
                <a:sym typeface="+mn-lt"/>
              </a:endParaRPr>
            </a:p>
          </p:txBody>
        </p:sp>
        <p:sp>
          <p:nvSpPr>
            <p:cNvPr id="75" name="平行四边形 6">
              <a:extLst>
                <a:ext uri="{FF2B5EF4-FFF2-40B4-BE49-F238E27FC236}">
                  <a16:creationId xmlns:a16="http://schemas.microsoft.com/office/drawing/2014/main" id="{7B3C4D30-5BE0-45B0-835C-00E80810FD50}"/>
                </a:ext>
              </a:extLst>
            </p:cNvPr>
            <p:cNvSpPr/>
            <p:nvPr/>
          </p:nvSpPr>
          <p:spPr>
            <a:xfrm>
              <a:off x="530065" y="1219162"/>
              <a:ext cx="987266" cy="749172"/>
            </a:xfrm>
            <a:custGeom>
              <a:avLst/>
              <a:gdLst>
                <a:gd name="connsiteX0" fmla="*/ 107404 w 1316354"/>
                <a:gd name="connsiteY0" fmla="*/ 997167 h 998896"/>
                <a:gd name="connsiteX1" fmla="*/ 1243757 w 1316354"/>
                <a:gd name="connsiteY1" fmla="*/ 773200 h 998896"/>
                <a:gd name="connsiteX2" fmla="*/ 1316354 w 1316354"/>
                <a:gd name="connsiteY2" fmla="*/ 684899 h 998896"/>
                <a:gd name="connsiteX3" fmla="*/ 1316354 w 1316354"/>
                <a:gd name="connsiteY3" fmla="*/ 90032 h 998896"/>
                <a:gd name="connsiteX4" fmla="*/ 1208950 w 1316354"/>
                <a:gd name="connsiteY4" fmla="*/ 1730 h 998896"/>
                <a:gd name="connsiteX5" fmla="*/ 72596 w 1316354"/>
                <a:gd name="connsiteY5" fmla="*/ 225697 h 998896"/>
                <a:gd name="connsiteX6" fmla="*/ 0 w 1316354"/>
                <a:gd name="connsiteY6" fmla="*/ 313998 h 998896"/>
                <a:gd name="connsiteX7" fmla="*/ 0 w 1316354"/>
                <a:gd name="connsiteY7" fmla="*/ 908866 h 998896"/>
                <a:gd name="connsiteX8" fmla="*/ 107404 w 1316354"/>
                <a:gd name="connsiteY8" fmla="*/ 997167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354" h="998896">
                  <a:moveTo>
                    <a:pt x="107404" y="997167"/>
                  </a:moveTo>
                  <a:lnTo>
                    <a:pt x="1243757" y="773200"/>
                  </a:lnTo>
                  <a:cubicBezTo>
                    <a:pt x="1285936" y="764887"/>
                    <a:pt x="1316354" y="727889"/>
                    <a:pt x="1316354" y="684899"/>
                  </a:cubicBezTo>
                  <a:lnTo>
                    <a:pt x="1316354" y="90032"/>
                  </a:lnTo>
                  <a:cubicBezTo>
                    <a:pt x="1316354" y="33326"/>
                    <a:pt x="1264585" y="-9235"/>
                    <a:pt x="1208950" y="1730"/>
                  </a:cubicBezTo>
                  <a:lnTo>
                    <a:pt x="72596" y="225697"/>
                  </a:lnTo>
                  <a:cubicBezTo>
                    <a:pt x="30418" y="234010"/>
                    <a:pt x="0" y="271008"/>
                    <a:pt x="0" y="313998"/>
                  </a:cubicBezTo>
                  <a:lnTo>
                    <a:pt x="0" y="908866"/>
                  </a:lnTo>
                  <a:cubicBezTo>
                    <a:pt x="0" y="965572"/>
                    <a:pt x="51768" y="1008133"/>
                    <a:pt x="107404" y="997167"/>
                  </a:cubicBezTo>
                </a:path>
              </a:pathLst>
            </a:custGeom>
            <a:gradFill flip="none" rotWithShape="1">
              <a:gsLst>
                <a:gs pos="0">
                  <a:schemeClr val="accent1"/>
                </a:gs>
                <a:gs pos="37000">
                  <a:schemeClr val="accent1"/>
                </a:gs>
                <a:gs pos="95000">
                  <a:schemeClr val="accent1">
                    <a:lumMod val="70000"/>
                    <a:lumOff val="30000"/>
                  </a:schemeClr>
                </a:gs>
              </a:gsLst>
              <a:lin ang="18900000" scaled="1"/>
              <a:tileRect/>
            </a:gradFill>
            <a:ln>
              <a:noFill/>
            </a:ln>
            <a:effectLst>
              <a:outerShdw blurRad="190500" dist="38100" dir="5400000" algn="t"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b="1" kern="0">
                <a:solidFill>
                  <a:srgbClr val="FFFFFF"/>
                </a:solidFill>
                <a:latin typeface="Arial Black" panose="020B0604020202020204"/>
                <a:ea typeface="微軟正黑體"/>
                <a:cs typeface="+mn-ea"/>
                <a:sym typeface="+mn-lt"/>
              </a:endParaRPr>
            </a:p>
          </p:txBody>
        </p:sp>
        <p:pic>
          <p:nvPicPr>
            <p:cNvPr id="76" name="图形 73">
              <a:extLst>
                <a:ext uri="{FF2B5EF4-FFF2-40B4-BE49-F238E27FC236}">
                  <a16:creationId xmlns:a16="http://schemas.microsoft.com/office/drawing/2014/main" id="{248B4159-4F52-4DE8-8FB3-4D8EF90A3F0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30148" y="1400197"/>
              <a:ext cx="387101" cy="387101"/>
            </a:xfrm>
            <a:prstGeom prst="rect">
              <a:avLst/>
            </a:prstGeom>
          </p:spPr>
        </p:pic>
      </p:grpSp>
      <p:grpSp>
        <p:nvGrpSpPr>
          <p:cNvPr id="77" name="群組 76"/>
          <p:cNvGrpSpPr/>
          <p:nvPr/>
        </p:nvGrpSpPr>
        <p:grpSpPr>
          <a:xfrm>
            <a:off x="8174370" y="1393322"/>
            <a:ext cx="3145157" cy="4432352"/>
            <a:chOff x="530065" y="1219162"/>
            <a:chExt cx="2358868" cy="3324264"/>
          </a:xfrm>
        </p:grpSpPr>
        <p:sp>
          <p:nvSpPr>
            <p:cNvPr id="78" name="矩形: 圆角 5">
              <a:extLst>
                <a:ext uri="{FF2B5EF4-FFF2-40B4-BE49-F238E27FC236}">
                  <a16:creationId xmlns:a16="http://schemas.microsoft.com/office/drawing/2014/main" id="{F707DB6E-AA82-43C6-B40B-D8FF0AD9056F}"/>
                </a:ext>
              </a:extLst>
            </p:cNvPr>
            <p:cNvSpPr/>
            <p:nvPr/>
          </p:nvSpPr>
          <p:spPr>
            <a:xfrm>
              <a:off x="678657" y="1480458"/>
              <a:ext cx="2210276" cy="3062968"/>
            </a:xfrm>
            <a:prstGeom prst="roundRect">
              <a:avLst>
                <a:gd name="adj" fmla="val 2098"/>
              </a:avLst>
            </a:prstGeom>
            <a:solidFill>
              <a:schemeClr val="bg1"/>
            </a:solidFill>
            <a:ln>
              <a:gradFill>
                <a:gsLst>
                  <a:gs pos="0">
                    <a:schemeClr val="accent1"/>
                  </a:gs>
                  <a:gs pos="100000">
                    <a:schemeClr val="accent1"/>
                  </a:gs>
                </a:gsLst>
                <a:lin ang="5400000" scaled="1"/>
              </a:gradFill>
            </a:ln>
            <a:effectLst>
              <a:outerShdw blurRad="292100" dir="18900000" sy="23000" kx="-1200000" algn="bl" rotWithShape="0">
                <a:schemeClr val="tx1">
                  <a:alpha val="35000"/>
                </a:schemeClr>
              </a:outerShdw>
            </a:effectLst>
            <a:scene3d>
              <a:camera prst="orthographicFront"/>
              <a:lightRig rig="contrasting" dir="t"/>
            </a:scene3d>
            <a:sp3d>
              <a:bevelT w="254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b="1" kern="0">
                <a:solidFill>
                  <a:srgbClr val="FFFFFF"/>
                </a:solidFill>
                <a:latin typeface="Arial Black" panose="020B0604020202020204"/>
                <a:ea typeface="微軟正黑體"/>
                <a:cs typeface="+mn-ea"/>
                <a:sym typeface="+mn-lt"/>
              </a:endParaRPr>
            </a:p>
          </p:txBody>
        </p:sp>
        <p:sp>
          <p:nvSpPr>
            <p:cNvPr id="79" name="文本框 48">
              <a:extLst>
                <a:ext uri="{FF2B5EF4-FFF2-40B4-BE49-F238E27FC236}">
                  <a16:creationId xmlns:a16="http://schemas.microsoft.com/office/drawing/2014/main" id="{6219A6B7-8785-4225-8587-CBCE49F8F730}"/>
                </a:ext>
              </a:extLst>
            </p:cNvPr>
            <p:cNvSpPr txBox="1"/>
            <p:nvPr/>
          </p:nvSpPr>
          <p:spPr>
            <a:xfrm>
              <a:off x="819137" y="2013837"/>
              <a:ext cx="2005014" cy="377075"/>
            </a:xfrm>
            <a:prstGeom prst="rect">
              <a:avLst/>
            </a:prstGeom>
            <a:noFill/>
          </p:spPr>
          <p:txBody>
            <a:bodyPr wrap="square" rtlCol="0">
              <a:spAutoFit/>
            </a:bodyPr>
            <a:lstStyle>
              <a:defPPr>
                <a:defRPr lang="zh-CN"/>
              </a:defPPr>
              <a:lvl1pPr>
                <a:defRPr sz="2400">
                  <a:gradFill flip="none" rotWithShape="1">
                    <a:gsLst>
                      <a:gs pos="50000">
                        <a:schemeClr val="accent1"/>
                      </a:gs>
                      <a:gs pos="0">
                        <a:schemeClr val="accent1">
                          <a:lumMod val="60000"/>
                          <a:lumOff val="40000"/>
                        </a:schemeClr>
                      </a:gs>
                      <a:gs pos="100000">
                        <a:schemeClr val="accent1"/>
                      </a:gs>
                    </a:gsLst>
                    <a:lin ang="2700000" scaled="1"/>
                    <a:tileRect/>
                  </a:gradFill>
                  <a:latin typeface="+mj-lt"/>
                  <a:ea typeface="+mj-ea"/>
                </a:defRPr>
              </a:lvl1pPr>
            </a:lstStyle>
            <a:p>
              <a:pPr defTabSz="1219170">
                <a:buClr>
                  <a:srgbClr val="000000"/>
                </a:buClr>
              </a:pPr>
              <a:r>
                <a:rPr lang="zh-TW" altLang="en-US" sz="2667" b="1" kern="0" dirty="0">
                  <a:solidFill>
                    <a:srgbClr val="4A67B4"/>
                  </a:solidFill>
                  <a:latin typeface="Arial Black" panose="020B0604020202020204"/>
                  <a:ea typeface="微軟正黑體"/>
                  <a:cs typeface="+mn-ea"/>
                  <a:sym typeface="+mn-lt"/>
                </a:rPr>
                <a:t>性別工作平等法</a:t>
              </a:r>
            </a:p>
          </p:txBody>
        </p:sp>
        <p:cxnSp>
          <p:nvCxnSpPr>
            <p:cNvPr id="80" name="直接连接符 52">
              <a:extLst>
                <a:ext uri="{FF2B5EF4-FFF2-40B4-BE49-F238E27FC236}">
                  <a16:creationId xmlns:a16="http://schemas.microsoft.com/office/drawing/2014/main" id="{08E284DC-4DD6-419C-AE2C-27FBA9FD2ADB}"/>
                </a:ext>
              </a:extLst>
            </p:cNvPr>
            <p:cNvCxnSpPr>
              <a:cxnSpLocks/>
            </p:cNvCxnSpPr>
            <p:nvPr/>
          </p:nvCxnSpPr>
          <p:spPr>
            <a:xfrm>
              <a:off x="1142899" y="2447449"/>
              <a:ext cx="128179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1" name="圓角矩形 80"/>
            <p:cNvSpPr/>
            <p:nvPr/>
          </p:nvSpPr>
          <p:spPr>
            <a:xfrm>
              <a:off x="1072595" y="2584456"/>
              <a:ext cx="1422400" cy="762000"/>
            </a:xfrm>
            <a:prstGeom prst="roundRect">
              <a:avLst/>
            </a:prstGeom>
            <a:solidFill>
              <a:schemeClr val="accent5">
                <a:lumMod val="40000"/>
                <a:lumOff val="60000"/>
              </a:schemeClr>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b="1" kern="0">
                <a:solidFill>
                  <a:srgbClr val="000000"/>
                </a:solidFill>
                <a:latin typeface="Arial Black" panose="020B0604020202020204"/>
                <a:ea typeface="微軟正黑體"/>
                <a:cs typeface="+mn-ea"/>
                <a:sym typeface="+mn-lt"/>
              </a:endParaRPr>
            </a:p>
          </p:txBody>
        </p:sp>
        <p:sp>
          <p:nvSpPr>
            <p:cNvPr id="82" name="圓角矩形 81"/>
            <p:cNvSpPr/>
            <p:nvPr/>
          </p:nvSpPr>
          <p:spPr>
            <a:xfrm>
              <a:off x="1072595" y="3425378"/>
              <a:ext cx="1422400" cy="762000"/>
            </a:xfrm>
            <a:prstGeom prst="roundRect">
              <a:avLst/>
            </a:prstGeom>
            <a:solidFill>
              <a:schemeClr val="accent2">
                <a:lumMod val="40000"/>
                <a:lumOff val="60000"/>
                <a:alpha val="65000"/>
              </a:schemeClr>
            </a:solidFill>
            <a:ln w="19050" cap="flat" cmpd="sng">
              <a:noFill/>
              <a:prstDash val="solid"/>
              <a:round/>
              <a:headEnd type="none" w="sm" len="sm"/>
              <a:tailEnd type="none" w="sm" len="sm"/>
            </a:ln>
          </p:spPr>
          <p:txBody>
            <a:bodyPr spcFirstLastPara="1" wrap="square" lIns="121900" tIns="121900" rIns="121900" bIns="121900" rtlCol="0" anchor="ctr" anchorCtr="0">
              <a:noAutofit/>
            </a:bodyPr>
            <a:lstStyle/>
            <a:p>
              <a:pPr defTabSz="1219170">
                <a:buClr>
                  <a:srgbClr val="000000"/>
                </a:buClr>
              </a:pPr>
              <a:endParaRPr lang="zh-TW" altLang="en-US" sz="1867" b="1" kern="0">
                <a:solidFill>
                  <a:srgbClr val="000000"/>
                </a:solidFill>
                <a:latin typeface="Arial Black" panose="020B0604020202020204"/>
                <a:ea typeface="微軟正黑體"/>
                <a:cs typeface="+mn-ea"/>
                <a:sym typeface="+mn-lt"/>
              </a:endParaRPr>
            </a:p>
          </p:txBody>
        </p:sp>
        <p:sp>
          <p:nvSpPr>
            <p:cNvPr id="83" name="文本框 50">
              <a:extLst>
                <a:ext uri="{FF2B5EF4-FFF2-40B4-BE49-F238E27FC236}">
                  <a16:creationId xmlns:a16="http://schemas.microsoft.com/office/drawing/2014/main" id="{0708D906-46F6-4CF3-9E1F-754FC5282335}"/>
                </a:ext>
              </a:extLst>
            </p:cNvPr>
            <p:cNvSpPr txBox="1"/>
            <p:nvPr/>
          </p:nvSpPr>
          <p:spPr>
            <a:xfrm>
              <a:off x="1066486" y="2748745"/>
              <a:ext cx="1434619" cy="398427"/>
            </a:xfrm>
            <a:prstGeom prst="rect">
              <a:avLst/>
            </a:prstGeom>
            <a:noFill/>
          </p:spPr>
          <p:txBody>
            <a:bodyPr wrap="square" rtlCol="0">
              <a:spAutoFit/>
            </a:bodyPr>
            <a:lstStyle/>
            <a:p>
              <a:pPr algn="ctr" defTabSz="1219170">
                <a:lnSpc>
                  <a:spcPct val="130000"/>
                </a:lnSpc>
                <a:buClr>
                  <a:srgbClr val="000000"/>
                </a:buClr>
              </a:pPr>
              <a:r>
                <a:rPr lang="zh-TW" altLang="en-US" sz="2400" b="1" kern="0" dirty="0">
                  <a:solidFill>
                    <a:srgbClr val="0A0A0A">
                      <a:lumMod val="75000"/>
                      <a:lumOff val="25000"/>
                    </a:srgbClr>
                  </a:solidFill>
                  <a:latin typeface="Arial Black" panose="020B0604020202020204"/>
                  <a:ea typeface="微軟正黑體"/>
                  <a:cs typeface="+mn-ea"/>
                  <a:sym typeface="+mn-lt"/>
                </a:rPr>
                <a:t>勞動部</a:t>
              </a:r>
              <a:endParaRPr lang="zh-CN" altLang="en-US" sz="2400" b="1" kern="0" dirty="0" err="1">
                <a:solidFill>
                  <a:srgbClr val="0A0A0A">
                    <a:lumMod val="75000"/>
                    <a:lumOff val="25000"/>
                  </a:srgbClr>
                </a:solidFill>
                <a:latin typeface="Arial Black" panose="020B0604020202020204"/>
                <a:ea typeface="微軟正黑體"/>
                <a:cs typeface="+mn-ea"/>
                <a:sym typeface="+mn-lt"/>
              </a:endParaRPr>
            </a:p>
          </p:txBody>
        </p:sp>
        <p:sp>
          <p:nvSpPr>
            <p:cNvPr id="84" name="文本框 50">
              <a:extLst>
                <a:ext uri="{FF2B5EF4-FFF2-40B4-BE49-F238E27FC236}">
                  <a16:creationId xmlns:a16="http://schemas.microsoft.com/office/drawing/2014/main" id="{0708D906-46F6-4CF3-9E1F-754FC5282335}"/>
                </a:ext>
              </a:extLst>
            </p:cNvPr>
            <p:cNvSpPr txBox="1"/>
            <p:nvPr/>
          </p:nvSpPr>
          <p:spPr>
            <a:xfrm>
              <a:off x="1066486" y="3482170"/>
              <a:ext cx="1434619" cy="618535"/>
            </a:xfrm>
            <a:prstGeom prst="rect">
              <a:avLst/>
            </a:prstGeom>
            <a:noFill/>
          </p:spPr>
          <p:txBody>
            <a:bodyPr wrap="square" rtlCol="0">
              <a:spAutoFit/>
            </a:bodyPr>
            <a:lstStyle/>
            <a:p>
              <a:pPr algn="ctr" defTabSz="1219170">
                <a:lnSpc>
                  <a:spcPct val="130000"/>
                </a:lnSpc>
                <a:buClr>
                  <a:srgbClr val="000000"/>
                </a:buClr>
              </a:pPr>
              <a:r>
                <a:rPr lang="zh-TW" altLang="en-US" sz="1467" b="1" kern="0" dirty="0">
                  <a:solidFill>
                    <a:srgbClr val="0A0A0A">
                      <a:lumMod val="75000"/>
                      <a:lumOff val="25000"/>
                    </a:srgbClr>
                  </a:solidFill>
                  <a:latin typeface="Arial Black" panose="020B0604020202020204"/>
                  <a:ea typeface="微軟正黑體"/>
                  <a:cs typeface="+mn-ea"/>
                  <a:sym typeface="+mn-lt"/>
                </a:rPr>
                <a:t>直轄市</a:t>
              </a:r>
              <a:r>
                <a:rPr lang="en-US" altLang="zh-TW" sz="1467" b="1" kern="0" dirty="0">
                  <a:solidFill>
                    <a:srgbClr val="0A0A0A">
                      <a:lumMod val="75000"/>
                      <a:lumOff val="25000"/>
                    </a:srgbClr>
                  </a:solidFill>
                  <a:latin typeface="Arial Black" panose="020B0604020202020204"/>
                  <a:ea typeface="微軟正黑體"/>
                  <a:cs typeface="+mn-ea"/>
                  <a:sym typeface="+mn-lt"/>
                </a:rPr>
                <a:t>/</a:t>
              </a:r>
              <a:r>
                <a:rPr lang="zh-TW" altLang="en-US" sz="1467" b="1" kern="0" dirty="0">
                  <a:solidFill>
                    <a:srgbClr val="0A0A0A">
                      <a:lumMod val="75000"/>
                      <a:lumOff val="25000"/>
                    </a:srgbClr>
                  </a:solidFill>
                  <a:latin typeface="Arial Black" panose="020B0604020202020204"/>
                  <a:ea typeface="微軟正黑體"/>
                  <a:cs typeface="+mn-ea"/>
                  <a:sym typeface="+mn-lt"/>
                </a:rPr>
                <a:t>縣市政府</a:t>
              </a:r>
              <a:endParaRPr lang="en-US" altLang="zh-TW" sz="1467" b="1" kern="0" dirty="0">
                <a:solidFill>
                  <a:srgbClr val="0A0A0A">
                    <a:lumMod val="75000"/>
                    <a:lumOff val="25000"/>
                  </a:srgbClr>
                </a:solidFill>
                <a:latin typeface="Arial Black" panose="020B0604020202020204"/>
                <a:ea typeface="微軟正黑體"/>
                <a:cs typeface="+mn-ea"/>
                <a:sym typeface="+mn-lt"/>
              </a:endParaRPr>
            </a:p>
            <a:p>
              <a:pPr algn="ctr" defTabSz="1219170">
                <a:lnSpc>
                  <a:spcPct val="130000"/>
                </a:lnSpc>
                <a:buClr>
                  <a:srgbClr val="000000"/>
                </a:buClr>
              </a:pPr>
              <a:r>
                <a:rPr lang="zh-TW" altLang="en-US" sz="2400" b="1" kern="0" dirty="0">
                  <a:solidFill>
                    <a:srgbClr val="0A0A0A">
                      <a:lumMod val="75000"/>
                      <a:lumOff val="25000"/>
                    </a:srgbClr>
                  </a:solidFill>
                  <a:latin typeface="Arial Black" panose="020B0604020202020204"/>
                  <a:ea typeface="微軟正黑體"/>
                  <a:cs typeface="+mn-ea"/>
                  <a:sym typeface="+mn-lt"/>
                </a:rPr>
                <a:t>勞工局</a:t>
              </a:r>
              <a:endParaRPr lang="zh-CN" altLang="en-US" sz="2400" b="1" kern="0" dirty="0" err="1">
                <a:solidFill>
                  <a:srgbClr val="0A0A0A">
                    <a:lumMod val="75000"/>
                    <a:lumOff val="25000"/>
                  </a:srgbClr>
                </a:solidFill>
                <a:latin typeface="Arial Black" panose="020B0604020202020204"/>
                <a:ea typeface="微軟正黑體"/>
                <a:cs typeface="+mn-ea"/>
                <a:sym typeface="+mn-lt"/>
              </a:endParaRPr>
            </a:p>
          </p:txBody>
        </p:sp>
        <p:sp>
          <p:nvSpPr>
            <p:cNvPr id="85" name="平行四边形 6">
              <a:extLst>
                <a:ext uri="{FF2B5EF4-FFF2-40B4-BE49-F238E27FC236}">
                  <a16:creationId xmlns:a16="http://schemas.microsoft.com/office/drawing/2014/main" id="{7B3C4D30-5BE0-45B0-835C-00E80810FD50}"/>
                </a:ext>
              </a:extLst>
            </p:cNvPr>
            <p:cNvSpPr/>
            <p:nvPr/>
          </p:nvSpPr>
          <p:spPr>
            <a:xfrm>
              <a:off x="530065" y="1219162"/>
              <a:ext cx="987266" cy="749172"/>
            </a:xfrm>
            <a:custGeom>
              <a:avLst/>
              <a:gdLst>
                <a:gd name="connsiteX0" fmla="*/ 107404 w 1316354"/>
                <a:gd name="connsiteY0" fmla="*/ 997167 h 998896"/>
                <a:gd name="connsiteX1" fmla="*/ 1243757 w 1316354"/>
                <a:gd name="connsiteY1" fmla="*/ 773200 h 998896"/>
                <a:gd name="connsiteX2" fmla="*/ 1316354 w 1316354"/>
                <a:gd name="connsiteY2" fmla="*/ 684899 h 998896"/>
                <a:gd name="connsiteX3" fmla="*/ 1316354 w 1316354"/>
                <a:gd name="connsiteY3" fmla="*/ 90032 h 998896"/>
                <a:gd name="connsiteX4" fmla="*/ 1208950 w 1316354"/>
                <a:gd name="connsiteY4" fmla="*/ 1730 h 998896"/>
                <a:gd name="connsiteX5" fmla="*/ 72596 w 1316354"/>
                <a:gd name="connsiteY5" fmla="*/ 225697 h 998896"/>
                <a:gd name="connsiteX6" fmla="*/ 0 w 1316354"/>
                <a:gd name="connsiteY6" fmla="*/ 313998 h 998896"/>
                <a:gd name="connsiteX7" fmla="*/ 0 w 1316354"/>
                <a:gd name="connsiteY7" fmla="*/ 908866 h 998896"/>
                <a:gd name="connsiteX8" fmla="*/ 107404 w 1316354"/>
                <a:gd name="connsiteY8" fmla="*/ 997167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354" h="998896">
                  <a:moveTo>
                    <a:pt x="107404" y="997167"/>
                  </a:moveTo>
                  <a:lnTo>
                    <a:pt x="1243757" y="773200"/>
                  </a:lnTo>
                  <a:cubicBezTo>
                    <a:pt x="1285936" y="764887"/>
                    <a:pt x="1316354" y="727889"/>
                    <a:pt x="1316354" y="684899"/>
                  </a:cubicBezTo>
                  <a:lnTo>
                    <a:pt x="1316354" y="90032"/>
                  </a:lnTo>
                  <a:cubicBezTo>
                    <a:pt x="1316354" y="33326"/>
                    <a:pt x="1264585" y="-9235"/>
                    <a:pt x="1208950" y="1730"/>
                  </a:cubicBezTo>
                  <a:lnTo>
                    <a:pt x="72596" y="225697"/>
                  </a:lnTo>
                  <a:cubicBezTo>
                    <a:pt x="30418" y="234010"/>
                    <a:pt x="0" y="271008"/>
                    <a:pt x="0" y="313998"/>
                  </a:cubicBezTo>
                  <a:lnTo>
                    <a:pt x="0" y="908866"/>
                  </a:lnTo>
                  <a:cubicBezTo>
                    <a:pt x="0" y="965572"/>
                    <a:pt x="51768" y="1008133"/>
                    <a:pt x="107404" y="997167"/>
                  </a:cubicBezTo>
                </a:path>
              </a:pathLst>
            </a:custGeom>
            <a:gradFill flip="none" rotWithShape="1">
              <a:gsLst>
                <a:gs pos="0">
                  <a:schemeClr val="accent1"/>
                </a:gs>
                <a:gs pos="37000">
                  <a:schemeClr val="accent1"/>
                </a:gs>
                <a:gs pos="95000">
                  <a:schemeClr val="accent1">
                    <a:lumMod val="70000"/>
                    <a:lumOff val="30000"/>
                  </a:schemeClr>
                </a:gs>
              </a:gsLst>
              <a:lin ang="18900000" scaled="1"/>
              <a:tileRect/>
            </a:gradFill>
            <a:ln>
              <a:noFill/>
            </a:ln>
            <a:effectLst>
              <a:outerShdw blurRad="190500" dist="38100" dir="5400000" algn="t"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b="1" kern="0">
                <a:solidFill>
                  <a:srgbClr val="FFFFFF"/>
                </a:solidFill>
                <a:latin typeface="Arial Black" panose="020B0604020202020204"/>
                <a:ea typeface="微軟正黑體"/>
                <a:cs typeface="+mn-ea"/>
                <a:sym typeface="+mn-lt"/>
              </a:endParaRPr>
            </a:p>
          </p:txBody>
        </p:sp>
        <p:pic>
          <p:nvPicPr>
            <p:cNvPr id="86" name="图形 73">
              <a:extLst>
                <a:ext uri="{FF2B5EF4-FFF2-40B4-BE49-F238E27FC236}">
                  <a16:creationId xmlns:a16="http://schemas.microsoft.com/office/drawing/2014/main" id="{248B4159-4F52-4DE8-8FB3-4D8EF90A3F0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30148" y="1400197"/>
              <a:ext cx="387101" cy="387101"/>
            </a:xfrm>
            <a:prstGeom prst="rect">
              <a:avLst/>
            </a:prstGeom>
          </p:spPr>
        </p:pic>
      </p:grpSp>
    </p:spTree>
    <p:extLst>
      <p:ext uri="{BB962C8B-B14F-4D97-AF65-F5344CB8AC3E}">
        <p14:creationId xmlns:p14="http://schemas.microsoft.com/office/powerpoint/2010/main" val="39336524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grpSp>
        <p:nvGrpSpPr>
          <p:cNvPr id="602" name="Google Shape;602;p41"/>
          <p:cNvGrpSpPr/>
          <p:nvPr/>
        </p:nvGrpSpPr>
        <p:grpSpPr>
          <a:xfrm rot="-562570">
            <a:off x="9841559" y="532749"/>
            <a:ext cx="1049823" cy="887904"/>
            <a:chOff x="1488250" y="1650750"/>
            <a:chExt cx="211450" cy="178850"/>
          </a:xfrm>
        </p:grpSpPr>
        <p:sp>
          <p:nvSpPr>
            <p:cNvPr id="603" name="Google Shape;603;p41"/>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4" name="Google Shape;604;p41"/>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5" name="Google Shape;605;p41"/>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21" name="Google Shape;601;p41"/>
          <p:cNvPicPr preferRelativeResize="0"/>
          <p:nvPr/>
        </p:nvPicPr>
        <p:blipFill>
          <a:blip r:embed="rId3"/>
          <a:stretch>
            <a:fillRect/>
          </a:stretch>
        </p:blipFill>
        <p:spPr>
          <a:xfrm rot="7406413">
            <a:off x="7968879" y="4867859"/>
            <a:ext cx="3748164" cy="2849584"/>
          </a:xfrm>
          <a:prstGeom prst="rect">
            <a:avLst/>
          </a:prstGeom>
        </p:spPr>
      </p:pic>
      <p:sp>
        <p:nvSpPr>
          <p:cNvPr id="22" name="Google Shape;18;p2"/>
          <p:cNvSpPr/>
          <p:nvPr/>
        </p:nvSpPr>
        <p:spPr>
          <a:xfrm rot="21187986">
            <a:off x="11310599" y="2739895"/>
            <a:ext cx="1378213" cy="1378213"/>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3" name="Google Shape;18;p2"/>
          <p:cNvSpPr/>
          <p:nvPr/>
        </p:nvSpPr>
        <p:spPr>
          <a:xfrm rot="21187986">
            <a:off x="315255" y="897748"/>
            <a:ext cx="846101" cy="846101"/>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aphicFrame>
        <p:nvGraphicFramePr>
          <p:cNvPr id="24" name="內容版面配置區 3">
            <a:extLst>
              <a:ext uri="{FF2B5EF4-FFF2-40B4-BE49-F238E27FC236}">
                <a16:creationId xmlns:a16="http://schemas.microsoft.com/office/drawing/2014/main" id="{491E15ED-FDF6-47A6-94FF-20DDCDAA366B}"/>
              </a:ext>
            </a:extLst>
          </p:cNvPr>
          <p:cNvGraphicFramePr>
            <a:graphicFrameLocks/>
          </p:cNvGraphicFramePr>
          <p:nvPr>
            <p:extLst>
              <p:ext uri="{D42A27DB-BD31-4B8C-83A1-F6EECF244321}">
                <p14:modId xmlns:p14="http://schemas.microsoft.com/office/powerpoint/2010/main" val="1703356258"/>
              </p:ext>
            </p:extLst>
          </p:nvPr>
        </p:nvGraphicFramePr>
        <p:xfrm>
          <a:off x="1933765" y="1805517"/>
          <a:ext cx="8412502" cy="3833283"/>
        </p:xfrm>
        <a:graphic>
          <a:graphicData uri="http://schemas.openxmlformats.org/drawingml/2006/table">
            <a:tbl>
              <a:tblPr firstRow="1" bandRow="1">
                <a:tableStyleId>{7DF18680-E054-41AD-8BC1-D1AEF772440D}</a:tableStyleId>
              </a:tblPr>
              <a:tblGrid>
                <a:gridCol w="2804168">
                  <a:extLst>
                    <a:ext uri="{9D8B030D-6E8A-4147-A177-3AD203B41FA5}">
                      <a16:colId xmlns:a16="http://schemas.microsoft.com/office/drawing/2014/main" val="1821841427"/>
                    </a:ext>
                  </a:extLst>
                </a:gridCol>
                <a:gridCol w="3222701">
                  <a:extLst>
                    <a:ext uri="{9D8B030D-6E8A-4147-A177-3AD203B41FA5}">
                      <a16:colId xmlns:a16="http://schemas.microsoft.com/office/drawing/2014/main" val="1358516740"/>
                    </a:ext>
                  </a:extLst>
                </a:gridCol>
                <a:gridCol w="2385633">
                  <a:extLst>
                    <a:ext uri="{9D8B030D-6E8A-4147-A177-3AD203B41FA5}">
                      <a16:colId xmlns:a16="http://schemas.microsoft.com/office/drawing/2014/main" val="161564251"/>
                    </a:ext>
                  </a:extLst>
                </a:gridCol>
              </a:tblGrid>
              <a:tr h="889868">
                <a:tc>
                  <a:txBody>
                    <a:bodyPr/>
                    <a:lstStyle/>
                    <a:p>
                      <a:pPr algn="ctr"/>
                      <a:r>
                        <a:rPr lang="zh-TW" altLang="en-US" sz="3200" dirty="0">
                          <a:latin typeface="+mn-lt"/>
                          <a:ea typeface="+mn-ea"/>
                          <a:cs typeface="+mn-ea"/>
                          <a:sym typeface="+mn-lt"/>
                        </a:rPr>
                        <a:t>輔導課</a:t>
                      </a:r>
                      <a:endParaRPr lang="zh-TW" altLang="en-US" sz="3200" b="1" dirty="0">
                        <a:latin typeface="+mn-lt"/>
                        <a:ea typeface="+mn-ea"/>
                        <a:cs typeface="+mn-ea"/>
                        <a:sym typeface="+mn-lt"/>
                      </a:endParaRPr>
                    </a:p>
                  </a:txBody>
                  <a:tcPr marL="121920" marR="121920" marT="60960" marB="60960" anchor="ctr">
                    <a:solidFill>
                      <a:srgbClr val="ECA200"/>
                    </a:solidFill>
                  </a:tcPr>
                </a:tc>
                <a:tc>
                  <a:txBody>
                    <a:bodyPr/>
                    <a:lstStyle/>
                    <a:p>
                      <a:pPr algn="ctr"/>
                      <a:r>
                        <a:rPr lang="zh-TW" altLang="en-US" sz="3200" dirty="0">
                          <a:latin typeface="+mn-lt"/>
                          <a:ea typeface="+mn-ea"/>
                          <a:cs typeface="+mn-ea"/>
                          <a:sym typeface="+mn-lt"/>
                        </a:rPr>
                        <a:t>公民課</a:t>
                      </a:r>
                      <a:endParaRPr lang="zh-TW" altLang="en-US" sz="3200" b="1" dirty="0">
                        <a:latin typeface="+mn-lt"/>
                        <a:ea typeface="+mn-ea"/>
                        <a:cs typeface="+mn-ea"/>
                        <a:sym typeface="+mn-lt"/>
                      </a:endParaRPr>
                    </a:p>
                  </a:txBody>
                  <a:tcPr marL="121920" marR="121920" marT="60960" marB="60960" anchor="ctr">
                    <a:solidFill>
                      <a:srgbClr val="ECA200"/>
                    </a:solidFill>
                  </a:tcPr>
                </a:tc>
                <a:tc>
                  <a:txBody>
                    <a:bodyPr/>
                    <a:lstStyle/>
                    <a:p>
                      <a:pPr algn="ctr"/>
                      <a:r>
                        <a:rPr lang="zh-TW" altLang="en-US" sz="3200" dirty="0">
                          <a:latin typeface="+mn-lt"/>
                          <a:ea typeface="+mn-ea"/>
                          <a:cs typeface="+mn-ea"/>
                          <a:sym typeface="+mn-lt"/>
                        </a:rPr>
                        <a:t>其他議題</a:t>
                      </a:r>
                      <a:endParaRPr lang="zh-TW" altLang="en-US" sz="3200" b="1" dirty="0">
                        <a:latin typeface="+mn-lt"/>
                        <a:ea typeface="+mn-ea"/>
                        <a:cs typeface="+mn-ea"/>
                        <a:sym typeface="+mn-lt"/>
                      </a:endParaRPr>
                    </a:p>
                  </a:txBody>
                  <a:tcPr marL="121920" marR="121920" marT="60960" marB="60960" anchor="ctr">
                    <a:solidFill>
                      <a:srgbClr val="ECA200"/>
                    </a:solidFill>
                  </a:tcPr>
                </a:tc>
                <a:extLst>
                  <a:ext uri="{0D108BD9-81ED-4DB2-BD59-A6C34878D82A}">
                    <a16:rowId xmlns:a16="http://schemas.microsoft.com/office/drawing/2014/main" val="3387733636"/>
                  </a:ext>
                </a:extLst>
              </a:tr>
              <a:tr h="2943415">
                <a:tc>
                  <a:txBody>
                    <a:bodyPr/>
                    <a:lstStyle/>
                    <a:p>
                      <a:pPr algn="ctr">
                        <a:lnSpc>
                          <a:spcPct val="150000"/>
                        </a:lnSpc>
                      </a:pPr>
                      <a:r>
                        <a:rPr lang="zh-TW" altLang="en-US" sz="2700" b="1" dirty="0">
                          <a:latin typeface="+mn-lt"/>
                          <a:ea typeface="+mn-ea"/>
                          <a:cs typeface="+mn-ea"/>
                          <a:sym typeface="+mn-lt"/>
                        </a:rPr>
                        <a:t>自我認識</a:t>
                      </a:r>
                      <a:endParaRPr lang="en-US" altLang="zh-TW" sz="2700" b="1" dirty="0">
                        <a:latin typeface="+mn-lt"/>
                        <a:ea typeface="+mn-ea"/>
                        <a:cs typeface="+mn-ea"/>
                        <a:sym typeface="+mn-lt"/>
                      </a:endParaRPr>
                    </a:p>
                    <a:p>
                      <a:pPr algn="ctr">
                        <a:lnSpc>
                          <a:spcPct val="150000"/>
                        </a:lnSpc>
                      </a:pPr>
                      <a:r>
                        <a:rPr lang="zh-TW" altLang="en-US" sz="2700" b="1" dirty="0">
                          <a:latin typeface="+mn-lt"/>
                          <a:ea typeface="+mn-ea"/>
                          <a:cs typeface="+mn-ea"/>
                          <a:sym typeface="+mn-lt"/>
                        </a:rPr>
                        <a:t>職涯理解</a:t>
                      </a:r>
                      <a:endParaRPr lang="en-US" altLang="zh-TW" sz="2700" b="1" dirty="0">
                        <a:latin typeface="+mn-lt"/>
                        <a:ea typeface="+mn-ea"/>
                        <a:cs typeface="+mn-ea"/>
                        <a:sym typeface="+mn-lt"/>
                      </a:endParaRPr>
                    </a:p>
                    <a:p>
                      <a:pPr algn="ctr">
                        <a:lnSpc>
                          <a:spcPct val="150000"/>
                        </a:lnSpc>
                      </a:pPr>
                      <a:r>
                        <a:rPr lang="zh-TW" altLang="en-US" sz="2700" b="1" dirty="0">
                          <a:latin typeface="+mn-lt"/>
                          <a:ea typeface="+mn-ea"/>
                          <a:cs typeface="+mn-ea"/>
                          <a:sym typeface="+mn-lt"/>
                        </a:rPr>
                        <a:t>生涯規劃</a:t>
                      </a:r>
                      <a:endParaRPr lang="en-US" altLang="zh-TW" sz="2700" b="1" dirty="0">
                        <a:latin typeface="+mn-lt"/>
                        <a:ea typeface="+mn-ea"/>
                        <a:cs typeface="+mn-ea"/>
                        <a:sym typeface="+mn-lt"/>
                      </a:endParaRPr>
                    </a:p>
                  </a:txBody>
                  <a:tcPr marL="121920" marR="121920" marT="60960" marB="60960" anchor="ctr">
                    <a:solidFill>
                      <a:srgbClr val="FAF0E0"/>
                    </a:solidFill>
                  </a:tcPr>
                </a:tc>
                <a:tc>
                  <a:txBody>
                    <a:bodyPr/>
                    <a:lstStyle/>
                    <a:p>
                      <a:pPr algn="ctr">
                        <a:lnSpc>
                          <a:spcPct val="150000"/>
                        </a:lnSpc>
                      </a:pPr>
                      <a:r>
                        <a:rPr lang="zh-TW" altLang="en-US" sz="2700" b="1" dirty="0">
                          <a:latin typeface="+mn-lt"/>
                          <a:ea typeface="+mn-ea"/>
                          <a:cs typeface="+mn-ea"/>
                          <a:sym typeface="+mn-lt"/>
                        </a:rPr>
                        <a:t>基本權利</a:t>
                      </a:r>
                      <a:r>
                        <a:rPr lang="en-US" altLang="zh-TW" sz="2700" b="1" dirty="0">
                          <a:latin typeface="+mn-lt"/>
                          <a:ea typeface="+mn-ea"/>
                          <a:cs typeface="+mn-ea"/>
                          <a:sym typeface="+mn-lt"/>
                        </a:rPr>
                        <a:t/>
                      </a:r>
                      <a:br>
                        <a:rPr lang="en-US" altLang="zh-TW" sz="2700" b="1" dirty="0">
                          <a:latin typeface="+mn-lt"/>
                          <a:ea typeface="+mn-ea"/>
                          <a:cs typeface="+mn-ea"/>
                          <a:sym typeface="+mn-lt"/>
                        </a:rPr>
                      </a:br>
                      <a:r>
                        <a:rPr lang="zh-TW" altLang="en-US" sz="2700" b="1" dirty="0">
                          <a:latin typeface="+mn-lt"/>
                          <a:ea typeface="+mn-ea"/>
                          <a:cs typeface="+mn-ea"/>
                          <a:sym typeface="+mn-lt"/>
                        </a:rPr>
                        <a:t>團體分類</a:t>
                      </a:r>
                      <a:r>
                        <a:rPr lang="en-US" altLang="zh-TW" sz="2700" b="1" dirty="0">
                          <a:latin typeface="+mn-lt"/>
                          <a:ea typeface="+mn-ea"/>
                          <a:cs typeface="+mn-ea"/>
                          <a:sym typeface="+mn-lt"/>
                        </a:rPr>
                        <a:t>(</a:t>
                      </a:r>
                      <a:r>
                        <a:rPr lang="zh-TW" altLang="en-US" sz="2700" b="1" dirty="0">
                          <a:latin typeface="+mn-lt"/>
                          <a:ea typeface="+mn-ea"/>
                          <a:cs typeface="+mn-ea"/>
                          <a:sym typeface="+mn-lt"/>
                        </a:rPr>
                        <a:t>工會</a:t>
                      </a:r>
                      <a:r>
                        <a:rPr lang="en-US" altLang="zh-TW" sz="2700" b="1" dirty="0">
                          <a:latin typeface="+mn-lt"/>
                          <a:ea typeface="+mn-ea"/>
                          <a:cs typeface="+mn-ea"/>
                          <a:sym typeface="+mn-lt"/>
                        </a:rPr>
                        <a:t>)</a:t>
                      </a:r>
                      <a:br>
                        <a:rPr lang="en-US" altLang="zh-TW" sz="2700" b="1" dirty="0">
                          <a:latin typeface="+mn-lt"/>
                          <a:ea typeface="+mn-ea"/>
                          <a:cs typeface="+mn-ea"/>
                          <a:sym typeface="+mn-lt"/>
                        </a:rPr>
                      </a:br>
                      <a:r>
                        <a:rPr lang="zh-TW" altLang="en-US" sz="2700" b="1" dirty="0">
                          <a:latin typeface="+mn-lt"/>
                          <a:ea typeface="+mn-ea"/>
                          <a:cs typeface="+mn-ea"/>
                          <a:sym typeface="+mn-lt"/>
                        </a:rPr>
                        <a:t>非政府組織</a:t>
                      </a:r>
                      <a:r>
                        <a:rPr lang="en-US" altLang="zh-TW" sz="2700" b="1" dirty="0">
                          <a:latin typeface="+mn-lt"/>
                          <a:ea typeface="+mn-ea"/>
                          <a:cs typeface="+mn-ea"/>
                          <a:sym typeface="+mn-lt"/>
                        </a:rPr>
                        <a:t/>
                      </a:r>
                      <a:br>
                        <a:rPr lang="en-US" altLang="zh-TW" sz="2700" b="1" dirty="0">
                          <a:latin typeface="+mn-lt"/>
                          <a:ea typeface="+mn-ea"/>
                          <a:cs typeface="+mn-ea"/>
                          <a:sym typeface="+mn-lt"/>
                        </a:rPr>
                      </a:br>
                      <a:r>
                        <a:rPr lang="zh-TW" altLang="en-US" sz="2700" b="1" dirty="0">
                          <a:latin typeface="+mn-lt"/>
                          <a:ea typeface="+mn-ea"/>
                          <a:cs typeface="+mn-ea"/>
                          <a:sym typeface="+mn-lt"/>
                        </a:rPr>
                        <a:t>經濟功能</a:t>
                      </a:r>
                      <a:endParaRPr lang="en-US" altLang="zh-TW" sz="2700" b="1" dirty="0">
                        <a:latin typeface="+mn-lt"/>
                        <a:ea typeface="+mn-ea"/>
                        <a:cs typeface="+mn-ea"/>
                        <a:sym typeface="+mn-lt"/>
                      </a:endParaRPr>
                    </a:p>
                  </a:txBody>
                  <a:tcPr marL="121920" marR="121920" marT="60960" marB="60960" anchor="ctr">
                    <a:solidFill>
                      <a:srgbClr val="FAF0E0"/>
                    </a:solidFill>
                  </a:tcPr>
                </a:tc>
                <a:tc>
                  <a:txBody>
                    <a:bodyPr/>
                    <a:lstStyle/>
                    <a:p>
                      <a:pPr algn="ctr">
                        <a:lnSpc>
                          <a:spcPct val="150000"/>
                        </a:lnSpc>
                      </a:pPr>
                      <a:r>
                        <a:rPr lang="zh-TW" altLang="en-US" sz="2700" b="1" dirty="0">
                          <a:latin typeface="+mn-lt"/>
                          <a:ea typeface="+mn-ea"/>
                          <a:cs typeface="+mn-ea"/>
                          <a:sym typeface="+mn-lt"/>
                        </a:rPr>
                        <a:t>性別平等</a:t>
                      </a:r>
                      <a:r>
                        <a:rPr lang="en-US" altLang="zh-TW" sz="2700" b="1" dirty="0">
                          <a:latin typeface="+mn-lt"/>
                          <a:ea typeface="+mn-ea"/>
                          <a:cs typeface="+mn-ea"/>
                          <a:sym typeface="+mn-lt"/>
                        </a:rPr>
                        <a:t/>
                      </a:r>
                      <a:br>
                        <a:rPr lang="en-US" altLang="zh-TW" sz="2700" b="1" dirty="0">
                          <a:latin typeface="+mn-lt"/>
                          <a:ea typeface="+mn-ea"/>
                          <a:cs typeface="+mn-ea"/>
                          <a:sym typeface="+mn-lt"/>
                        </a:rPr>
                      </a:br>
                      <a:r>
                        <a:rPr lang="zh-TW" altLang="en-US" sz="2700" b="1" dirty="0">
                          <a:latin typeface="+mn-lt"/>
                          <a:ea typeface="+mn-ea"/>
                          <a:cs typeface="+mn-ea"/>
                          <a:sym typeface="+mn-lt"/>
                        </a:rPr>
                        <a:t>人權議題</a:t>
                      </a:r>
                      <a:endParaRPr lang="en-US" altLang="zh-TW" sz="2700" b="1" dirty="0">
                        <a:latin typeface="+mn-lt"/>
                        <a:ea typeface="+mn-ea"/>
                        <a:cs typeface="+mn-ea"/>
                        <a:sym typeface="+mn-lt"/>
                      </a:endParaRPr>
                    </a:p>
                    <a:p>
                      <a:pPr algn="ctr">
                        <a:lnSpc>
                          <a:spcPct val="150000"/>
                        </a:lnSpc>
                      </a:pPr>
                      <a:r>
                        <a:rPr lang="zh-TW" altLang="en-US" sz="2700" b="1" dirty="0">
                          <a:latin typeface="+mn-lt"/>
                          <a:ea typeface="+mn-ea"/>
                          <a:cs typeface="+mn-ea"/>
                          <a:sym typeface="+mn-lt"/>
                        </a:rPr>
                        <a:t>媒體識讀</a:t>
                      </a:r>
                      <a:endParaRPr lang="en-US" altLang="zh-TW" sz="2700" b="1" dirty="0">
                        <a:latin typeface="+mn-lt"/>
                        <a:ea typeface="+mn-ea"/>
                        <a:cs typeface="+mn-ea"/>
                        <a:sym typeface="+mn-lt"/>
                      </a:endParaRPr>
                    </a:p>
                    <a:p>
                      <a:pPr algn="ctr">
                        <a:lnSpc>
                          <a:spcPct val="150000"/>
                        </a:lnSpc>
                      </a:pPr>
                      <a:r>
                        <a:rPr lang="zh-TW" altLang="en-US" sz="2700" b="1" dirty="0">
                          <a:latin typeface="+mn-lt"/>
                          <a:ea typeface="+mn-ea"/>
                          <a:cs typeface="+mn-ea"/>
                          <a:sym typeface="+mn-lt"/>
                        </a:rPr>
                        <a:t>國際教育</a:t>
                      </a:r>
                      <a:endParaRPr lang="en-US" altLang="zh-TW" sz="2700" b="1" dirty="0">
                        <a:latin typeface="+mn-lt"/>
                        <a:ea typeface="+mn-ea"/>
                        <a:cs typeface="+mn-ea"/>
                        <a:sym typeface="+mn-lt"/>
                      </a:endParaRPr>
                    </a:p>
                  </a:txBody>
                  <a:tcPr marL="121920" marR="121920" marT="60960" marB="60960" anchor="ctr">
                    <a:solidFill>
                      <a:srgbClr val="FAF0E0"/>
                    </a:solidFill>
                  </a:tcPr>
                </a:tc>
                <a:extLst>
                  <a:ext uri="{0D108BD9-81ED-4DB2-BD59-A6C34878D82A}">
                    <a16:rowId xmlns:a16="http://schemas.microsoft.com/office/drawing/2014/main" val="2053195307"/>
                  </a:ext>
                </a:extLst>
              </a:tr>
            </a:tbl>
          </a:graphicData>
        </a:graphic>
      </p:graphicFrame>
      <p:grpSp>
        <p:nvGrpSpPr>
          <p:cNvPr id="31" name="群組 30">
            <a:extLst>
              <a:ext uri="{FF2B5EF4-FFF2-40B4-BE49-F238E27FC236}">
                <a16:creationId xmlns:a16="http://schemas.microsoft.com/office/drawing/2014/main" id="{8034E1C4-92D3-4C3A-97CB-E1EE8DFB5A7D}"/>
              </a:ext>
            </a:extLst>
          </p:cNvPr>
          <p:cNvGrpSpPr/>
          <p:nvPr/>
        </p:nvGrpSpPr>
        <p:grpSpPr>
          <a:xfrm rot="1866078">
            <a:off x="737655" y="5582514"/>
            <a:ext cx="942494" cy="850570"/>
            <a:chOff x="13967418" y="321188"/>
            <a:chExt cx="1416109" cy="1277992"/>
          </a:xfrm>
        </p:grpSpPr>
        <p:grpSp>
          <p:nvGrpSpPr>
            <p:cNvPr id="32" name="群組 31">
              <a:extLst>
                <a:ext uri="{FF2B5EF4-FFF2-40B4-BE49-F238E27FC236}">
                  <a16:creationId xmlns:a16="http://schemas.microsoft.com/office/drawing/2014/main" id="{52BE65AB-C5C3-424D-92C9-3F5B580770E0}"/>
                </a:ext>
              </a:extLst>
            </p:cNvPr>
            <p:cNvGrpSpPr/>
            <p:nvPr/>
          </p:nvGrpSpPr>
          <p:grpSpPr>
            <a:xfrm>
              <a:off x="13967418" y="321188"/>
              <a:ext cx="1416109" cy="1277992"/>
              <a:chOff x="12060642" y="1718665"/>
              <a:chExt cx="1676238" cy="1512745"/>
            </a:xfrm>
          </p:grpSpPr>
          <p:sp>
            <p:nvSpPr>
              <p:cNvPr id="34" name="Google Shape;852;p48">
                <a:extLst>
                  <a:ext uri="{FF2B5EF4-FFF2-40B4-BE49-F238E27FC236}">
                    <a16:creationId xmlns:a16="http://schemas.microsoft.com/office/drawing/2014/main" id="{A951E0C6-4C66-4ADD-91A2-D875156B8A4B}"/>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35" name="Google Shape;853;p48">
                <a:extLst>
                  <a:ext uri="{FF2B5EF4-FFF2-40B4-BE49-F238E27FC236}">
                    <a16:creationId xmlns:a16="http://schemas.microsoft.com/office/drawing/2014/main" id="{3CFBEB58-7470-4BD2-AFCF-4A9A3826BE43}"/>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33" name="school-building_46763">
              <a:extLst>
                <a:ext uri="{FF2B5EF4-FFF2-40B4-BE49-F238E27FC236}">
                  <a16:creationId xmlns:a16="http://schemas.microsoft.com/office/drawing/2014/main" id="{BB81CA94-5012-4C79-8224-833A994D3661}"/>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2400" dirty="0">
                <a:solidFill>
                  <a:srgbClr val="FFFFFF"/>
                </a:solidFill>
                <a:latin typeface="Arial Black" panose="020B0604020202020204"/>
                <a:ea typeface="微軟正黑體"/>
                <a:cs typeface="+mn-ea"/>
                <a:sym typeface="+mn-lt"/>
              </a:endParaRPr>
            </a:p>
          </p:txBody>
        </p:sp>
      </p:grpSp>
      <p:sp>
        <p:nvSpPr>
          <p:cNvPr id="36" name="標題 1">
            <a:extLst>
              <a:ext uri="{FF2B5EF4-FFF2-40B4-BE49-F238E27FC236}">
                <a16:creationId xmlns:a16="http://schemas.microsoft.com/office/drawing/2014/main" id="{230772E4-204B-4FAC-BB49-7519350FD90B}"/>
              </a:ext>
            </a:extLst>
          </p:cNvPr>
          <p:cNvSpPr txBox="1">
            <a:spLocks/>
          </p:cNvSpPr>
          <p:nvPr/>
        </p:nvSpPr>
        <p:spPr>
          <a:xfrm>
            <a:off x="3225925" y="149943"/>
            <a:ext cx="5740150" cy="752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r>
              <a:rPr lang="zh-TW" altLang="en-US" sz="3600" kern="0">
                <a:latin typeface="+mn-lt"/>
                <a:ea typeface="+mn-ea"/>
                <a:cs typeface="+mn-ea"/>
                <a:sym typeface="+mn-lt"/>
              </a:rPr>
              <a:t>搭配部定課程的主題或議題</a:t>
            </a:r>
            <a:endParaRPr lang="zh-TW" altLang="en-US" sz="2400" kern="0" dirty="0">
              <a:latin typeface="+mn-lt"/>
              <a:ea typeface="+mn-ea"/>
              <a:cs typeface="+mn-ea"/>
              <a:sym typeface="+mn-lt"/>
            </a:endParaRPr>
          </a:p>
        </p:txBody>
      </p:sp>
      <p:sp>
        <p:nvSpPr>
          <p:cNvPr id="17" name="矩形 16">
            <a:extLst>
              <a:ext uri="{FF2B5EF4-FFF2-40B4-BE49-F238E27FC236}">
                <a16:creationId xmlns:a16="http://schemas.microsoft.com/office/drawing/2014/main" id="{40417094-68EE-412B-8821-8EC2D1F831D8}"/>
              </a:ext>
            </a:extLst>
          </p:cNvPr>
          <p:cNvSpPr/>
          <p:nvPr/>
        </p:nvSpPr>
        <p:spPr>
          <a:xfrm>
            <a:off x="2607080" y="6416770"/>
            <a:ext cx="9455218" cy="276999"/>
          </a:xfrm>
          <a:prstGeom prst="rect">
            <a:avLst/>
          </a:prstGeom>
        </p:spPr>
        <p:txBody>
          <a:bodyPr wrap="square">
            <a:spAutoFit/>
          </a:bodyPr>
          <a:lstStyle/>
          <a:p>
            <a:pPr defTabSz="1219170">
              <a:buClr>
                <a:srgbClr val="000000"/>
              </a:buClr>
            </a:pPr>
            <a:r>
              <a:rPr lang="zh-TW" altLang="en-US" sz="1200" kern="0" dirty="0">
                <a:solidFill>
                  <a:schemeClr val="bg1">
                    <a:lumMod val="50000"/>
                  </a:schemeClr>
                </a:solidFill>
                <a:latin typeface="+mn-ea"/>
                <a:cs typeface="+mn-ea"/>
                <a:sym typeface="+mn-lt"/>
              </a:rPr>
              <a:t>資料來源：</a:t>
            </a:r>
            <a:r>
              <a:rPr lang="en-US" altLang="zh-TW" sz="1200" kern="0" dirty="0">
                <a:solidFill>
                  <a:schemeClr val="bg1">
                    <a:lumMod val="50000"/>
                  </a:schemeClr>
                </a:solidFill>
                <a:latin typeface="+mn-ea"/>
                <a:cs typeface="+mn-ea"/>
                <a:sym typeface="+mn-lt"/>
              </a:rPr>
              <a:t>CIRN </a:t>
            </a:r>
            <a:r>
              <a:rPr lang="zh-TW" altLang="en-US" sz="1200" kern="0" dirty="0">
                <a:solidFill>
                  <a:schemeClr val="bg1">
                    <a:lumMod val="50000"/>
                  </a:schemeClr>
                </a:solidFill>
                <a:latin typeface="+mn-ea"/>
                <a:cs typeface="+mn-ea"/>
                <a:sym typeface="+mn-lt"/>
              </a:rPr>
              <a:t>，</a:t>
            </a:r>
            <a:r>
              <a:rPr lang="en-US" altLang="zh-TW" sz="1200" kern="0" dirty="0">
                <a:solidFill>
                  <a:schemeClr val="bg1">
                    <a:lumMod val="50000"/>
                  </a:schemeClr>
                </a:solidFill>
                <a:latin typeface="+mn-ea"/>
                <a:cs typeface="+mn-ea"/>
                <a:sym typeface="+mn-lt"/>
              </a:rPr>
              <a:t>  </a:t>
            </a:r>
            <a:r>
              <a:rPr lang="zh-TW" altLang="en-US" sz="1200" kern="0" dirty="0">
                <a:solidFill>
                  <a:schemeClr val="bg1">
                    <a:lumMod val="50000"/>
                  </a:schemeClr>
                </a:solidFill>
                <a:latin typeface="+mn-ea"/>
                <a:cs typeface="+mn-ea"/>
                <a:sym typeface="+mn-lt"/>
              </a:rPr>
              <a:t>國中小及普高－部定課程綱要 ，學習重點，</a:t>
            </a:r>
            <a:r>
              <a:rPr lang="en-US" altLang="zh-TW" sz="1200" kern="0" dirty="0">
                <a:solidFill>
                  <a:schemeClr val="bg1">
                    <a:lumMod val="50000"/>
                  </a:schemeClr>
                </a:solidFill>
                <a:latin typeface="+mn-ea"/>
                <a:cs typeface="+mn-ea"/>
                <a:sym typeface="+mn-lt"/>
              </a:rPr>
              <a:t>https://cirn.moe.edu.tw/WebContent/index.aspx?sid=11&amp;mid=6733</a:t>
            </a:r>
            <a:endParaRPr lang="zh-TW" altLang="en-US" sz="1200" kern="0" dirty="0">
              <a:solidFill>
                <a:schemeClr val="bg1">
                  <a:lumMod val="50000"/>
                </a:schemeClr>
              </a:solidFill>
              <a:latin typeface="+mn-ea"/>
              <a:cs typeface="+mn-ea"/>
              <a:sym typeface="+mn-lt"/>
            </a:endParaRPr>
          </a:p>
        </p:txBody>
      </p:sp>
    </p:spTree>
    <p:extLst>
      <p:ext uri="{BB962C8B-B14F-4D97-AF65-F5344CB8AC3E}">
        <p14:creationId xmlns:p14="http://schemas.microsoft.com/office/powerpoint/2010/main" val="241135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文字方塊 72"/>
          <p:cNvSpPr txBox="1"/>
          <p:nvPr/>
        </p:nvSpPr>
        <p:spPr>
          <a:xfrm>
            <a:off x="633413" y="519113"/>
            <a:ext cx="5462587" cy="643446"/>
          </a:xfrm>
          <a:prstGeom prst="rect">
            <a:avLst/>
          </a:prstGeom>
          <a:noFill/>
        </p:spPr>
        <p:txBody>
          <a:bodyPr wrap="square" rtlCol="0">
            <a:spAutoFit/>
          </a:bodyPr>
          <a:lstStyle/>
          <a:p>
            <a:pPr>
              <a:lnSpc>
                <a:spcPts val="4500"/>
              </a:lnSpc>
            </a:pPr>
            <a:r>
              <a:rPr lang="zh-TW" altLang="en-US" sz="3600" b="1" dirty="0">
                <a:ln w="6600">
                  <a:solidFill>
                    <a:schemeClr val="accent2"/>
                  </a:solidFill>
                  <a:prstDash val="solid"/>
                </a:ln>
                <a:solidFill>
                  <a:srgbClr val="FFFFFF"/>
                </a:solidFill>
                <a:effectLst>
                  <a:outerShdw dist="38100" dir="2700000" algn="tl" rotWithShape="0">
                    <a:schemeClr val="accent2"/>
                  </a:outerShdw>
                </a:effectLst>
              </a:rPr>
              <a:t>向當地主管機關尋求協助</a:t>
            </a:r>
            <a:endParaRPr lang="en-US" altLang="zh-TW" sz="3600" b="1"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82" name="Google Shape;841;p48">
            <a:extLst>
              <a:ext uri="{FF2B5EF4-FFF2-40B4-BE49-F238E27FC236}">
                <a16:creationId xmlns:a16="http://schemas.microsoft.com/office/drawing/2014/main" id="{AC22CE49-5674-4C43-B82D-34EC2984664F}"/>
              </a:ext>
            </a:extLst>
          </p:cNvPr>
          <p:cNvPicPr preferRelativeResize="0"/>
          <p:nvPr/>
        </p:nvPicPr>
        <p:blipFill>
          <a:blip r:embed="rId4"/>
          <a:stretch>
            <a:fillRect/>
          </a:stretch>
        </p:blipFill>
        <p:spPr>
          <a:xfrm rot="3242405">
            <a:off x="120842" y="2220684"/>
            <a:ext cx="6114665" cy="6491857"/>
          </a:xfrm>
          <a:prstGeom prst="rect">
            <a:avLst/>
          </a:prstGeom>
        </p:spPr>
      </p:pic>
      <p:grpSp>
        <p:nvGrpSpPr>
          <p:cNvPr id="5" name="群組 4"/>
          <p:cNvGrpSpPr/>
          <p:nvPr/>
        </p:nvGrpSpPr>
        <p:grpSpPr>
          <a:xfrm>
            <a:off x="6324600" y="0"/>
            <a:ext cx="5854700" cy="6858000"/>
            <a:chOff x="6324600" y="0"/>
            <a:chExt cx="5854700" cy="6858000"/>
          </a:xfrm>
        </p:grpSpPr>
        <p:sp>
          <p:nvSpPr>
            <p:cNvPr id="4" name="矩形 3"/>
            <p:cNvSpPr/>
            <p:nvPr/>
          </p:nvSpPr>
          <p:spPr>
            <a:xfrm>
              <a:off x="6324600" y="0"/>
              <a:ext cx="5854700" cy="6858000"/>
            </a:xfrm>
            <a:prstGeom prst="rect">
              <a:avLst/>
            </a:prstGeom>
            <a:solidFill>
              <a:srgbClr val="4A67B4"/>
            </a:solid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sp>
          <p:nvSpPr>
            <p:cNvPr id="6" name="文字方塊 5"/>
            <p:cNvSpPr txBox="1"/>
            <p:nvPr/>
          </p:nvSpPr>
          <p:spPr>
            <a:xfrm>
              <a:off x="6996112" y="1069569"/>
              <a:ext cx="4537075" cy="3554819"/>
            </a:xfrm>
            <a:prstGeom prst="rect">
              <a:avLst/>
            </a:prstGeom>
            <a:noFill/>
          </p:spPr>
          <p:txBody>
            <a:bodyPr wrap="square" rtlCol="0">
              <a:spAutoFit/>
            </a:bodyPr>
            <a:lstStyle/>
            <a:p>
              <a:pPr>
                <a:lnSpc>
                  <a:spcPts val="4500"/>
                </a:lnSpc>
              </a:pPr>
              <a:r>
                <a:rPr lang="zh-TW" altLang="en-US" sz="3200" b="1" dirty="0">
                  <a:solidFill>
                    <a:schemeClr val="bg1"/>
                  </a:solidFill>
                </a:rPr>
                <a:t>如果雇主沒有妥善處理，導致勞工權益受損，依勞基法規定可不經預告終止勞動契約，向公司要求給付資遣費並開立非自願離職證明。</a:t>
              </a:r>
            </a:p>
          </p:txBody>
        </p:sp>
      </p:grpSp>
      <p:grpSp>
        <p:nvGrpSpPr>
          <p:cNvPr id="7" name="群組 6"/>
          <p:cNvGrpSpPr/>
          <p:nvPr/>
        </p:nvGrpSpPr>
        <p:grpSpPr>
          <a:xfrm>
            <a:off x="9984370" y="4624388"/>
            <a:ext cx="1352971" cy="1657350"/>
            <a:chOff x="13108570" y="3262238"/>
            <a:chExt cx="1352971" cy="1657350"/>
          </a:xfrm>
        </p:grpSpPr>
        <p:sp>
          <p:nvSpPr>
            <p:cNvPr id="74" name="Google Shape;842;p48">
              <a:extLst>
                <a:ext uri="{FF2B5EF4-FFF2-40B4-BE49-F238E27FC236}">
                  <a16:creationId xmlns:a16="http://schemas.microsoft.com/office/drawing/2014/main" id="{4B43E2EB-A66F-4DAC-83FD-2FDFFBDE20DC}"/>
                </a:ext>
              </a:extLst>
            </p:cNvPr>
            <p:cNvSpPr/>
            <p:nvPr/>
          </p:nvSpPr>
          <p:spPr>
            <a:xfrm>
              <a:off x="13332408" y="3790455"/>
              <a:ext cx="1129133" cy="1129133"/>
            </a:xfrm>
            <a:prstGeom prst="ellipse">
              <a:avLst/>
            </a:prstGeom>
            <a:gradFill>
              <a:gsLst>
                <a:gs pos="0">
                  <a:schemeClr val="lt2"/>
                </a:gs>
                <a:gs pos="100000">
                  <a:schemeClr val="accent1"/>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pic>
          <p:nvPicPr>
            <p:cNvPr id="66" name="圖片 65"/>
            <p:cNvPicPr>
              <a:picLocks noChangeAspect="1"/>
            </p:cNvPicPr>
            <p:nvPr/>
          </p:nvPicPr>
          <p:blipFill>
            <a:blip r:embed="rId5"/>
            <a:stretch>
              <a:fillRect/>
            </a:stretch>
          </p:blipFill>
          <p:spPr>
            <a:xfrm>
              <a:off x="13108570" y="3262238"/>
              <a:ext cx="1186029" cy="1362150"/>
            </a:xfrm>
            <a:prstGeom prst="rect">
              <a:avLst/>
            </a:prstGeom>
          </p:spPr>
        </p:pic>
      </p:grpSp>
      <p:pic>
        <p:nvPicPr>
          <p:cNvPr id="16" name="圖片 15">
            <a:extLst>
              <a:ext uri="{FF2B5EF4-FFF2-40B4-BE49-F238E27FC236}">
                <a16:creationId xmlns:a16="http://schemas.microsoft.com/office/drawing/2014/main" id="{813370C5-DE98-4BFD-87B4-8D2F9609A572}"/>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9000"/>
                    </a14:imgEffect>
                    <a14:imgEffect>
                      <a14:brightnessContrast bright="25000" contrast="9000"/>
                    </a14:imgEffect>
                  </a14:imgLayer>
                </a14:imgProps>
              </a:ext>
              <a:ext uri="{28A0092B-C50C-407E-A947-70E740481C1C}">
                <a14:useLocalDpi xmlns:a14="http://schemas.microsoft.com/office/drawing/2010/main" val="0"/>
              </a:ext>
            </a:extLst>
          </a:blip>
          <a:srcRect l="33674" t="25485" r="34881" b="27425"/>
          <a:stretch/>
        </p:blipFill>
        <p:spPr>
          <a:xfrm>
            <a:off x="0" y="2501569"/>
            <a:ext cx="6324600" cy="5347031"/>
          </a:xfrm>
          <a:prstGeom prst="rect">
            <a:avLst/>
          </a:prstGeom>
          <a:effectLst>
            <a:outerShdw blurRad="330200" dist="38100" dir="2700000" algn="tl" rotWithShape="0">
              <a:schemeClr val="accent3">
                <a:lumMod val="90000"/>
                <a:lumOff val="10000"/>
                <a:alpha val="40000"/>
              </a:schemeClr>
            </a:outerShdw>
          </a:effectLst>
        </p:spPr>
      </p:pic>
      <p:pic>
        <p:nvPicPr>
          <p:cNvPr id="18" name="圖片 17">
            <a:extLst>
              <a:ext uri="{FF2B5EF4-FFF2-40B4-BE49-F238E27FC236}">
                <a16:creationId xmlns:a16="http://schemas.microsoft.com/office/drawing/2014/main" id="{B685F8A0-6843-4978-B209-02AB6EB4CD77}"/>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594941" y="1371465"/>
            <a:ext cx="1112727" cy="1038908"/>
          </a:xfrm>
          <a:prstGeom prst="rect">
            <a:avLst/>
          </a:prstGeom>
        </p:spPr>
      </p:pic>
      <p:sp>
        <p:nvSpPr>
          <p:cNvPr id="15" name="wifi-zone-marker_34804">
            <a:extLst>
              <a:ext uri="{FF2B5EF4-FFF2-40B4-BE49-F238E27FC236}">
                <a16:creationId xmlns:a16="http://schemas.microsoft.com/office/drawing/2014/main" id="{B7E4902F-EFC6-4CFB-9C41-EFD40C13D34E}"/>
              </a:ext>
            </a:extLst>
          </p:cNvPr>
          <p:cNvSpPr/>
          <p:nvPr/>
        </p:nvSpPr>
        <p:spPr>
          <a:xfrm>
            <a:off x="2991654" y="2795503"/>
            <a:ext cx="487748" cy="609685"/>
          </a:xfrm>
          <a:custGeom>
            <a:avLst/>
            <a:gdLst>
              <a:gd name="T0" fmla="*/ 5130 w 10240"/>
              <a:gd name="T1" fmla="*/ 12800 h 12800"/>
              <a:gd name="T2" fmla="*/ 5120 w 10240"/>
              <a:gd name="T3" fmla="*/ 12800 h 12800"/>
              <a:gd name="T4" fmla="*/ 4529 w 10240"/>
              <a:gd name="T5" fmla="*/ 12547 h 12800"/>
              <a:gd name="T6" fmla="*/ 2220 w 10240"/>
              <a:gd name="T7" fmla="*/ 9798 h 12800"/>
              <a:gd name="T8" fmla="*/ 0 w 10240"/>
              <a:gd name="T9" fmla="*/ 5111 h 12800"/>
              <a:gd name="T10" fmla="*/ 5120 w 10240"/>
              <a:gd name="T11" fmla="*/ 0 h 12800"/>
              <a:gd name="T12" fmla="*/ 10240 w 10240"/>
              <a:gd name="T13" fmla="*/ 5111 h 12800"/>
              <a:gd name="T14" fmla="*/ 9456 w 10240"/>
              <a:gd name="T15" fmla="*/ 7604 h 12800"/>
              <a:gd name="T16" fmla="*/ 7212 w 10240"/>
              <a:gd name="T17" fmla="*/ 10832 h 12800"/>
              <a:gd name="T18" fmla="*/ 7204 w 10240"/>
              <a:gd name="T19" fmla="*/ 10841 h 12800"/>
              <a:gd name="T20" fmla="*/ 5734 w 10240"/>
              <a:gd name="T21" fmla="*/ 12521 h 12800"/>
              <a:gd name="T22" fmla="*/ 5130 w 10240"/>
              <a:gd name="T23" fmla="*/ 12800 h 12800"/>
              <a:gd name="T24" fmla="*/ 5120 w 10240"/>
              <a:gd name="T25" fmla="*/ 7504 h 12800"/>
              <a:gd name="T26" fmla="*/ 7517 w 10240"/>
              <a:gd name="T27" fmla="*/ 5111 h 12800"/>
              <a:gd name="T28" fmla="*/ 5120 w 10240"/>
              <a:gd name="T29" fmla="*/ 2718 h 12800"/>
              <a:gd name="T30" fmla="*/ 2723 w 10240"/>
              <a:gd name="T31" fmla="*/ 5111 h 12800"/>
              <a:gd name="T32" fmla="*/ 5120 w 10240"/>
              <a:gd name="T33" fmla="*/ 7504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240" h="12800">
                <a:moveTo>
                  <a:pt x="5130" y="12800"/>
                </a:moveTo>
                <a:lnTo>
                  <a:pt x="5120" y="12800"/>
                </a:lnTo>
                <a:cubicBezTo>
                  <a:pt x="4897" y="12800"/>
                  <a:pt x="4683" y="12708"/>
                  <a:pt x="4529" y="12547"/>
                </a:cubicBezTo>
                <a:cubicBezTo>
                  <a:pt x="4408" y="12421"/>
                  <a:pt x="3311" y="11264"/>
                  <a:pt x="2220" y="9798"/>
                </a:cubicBezTo>
                <a:cubicBezTo>
                  <a:pt x="747" y="7821"/>
                  <a:pt x="0" y="6243"/>
                  <a:pt x="0" y="5111"/>
                </a:cubicBezTo>
                <a:cubicBezTo>
                  <a:pt x="0" y="2293"/>
                  <a:pt x="2297" y="0"/>
                  <a:pt x="5120" y="0"/>
                </a:cubicBezTo>
                <a:cubicBezTo>
                  <a:pt x="7943" y="0"/>
                  <a:pt x="10240" y="2293"/>
                  <a:pt x="10240" y="5111"/>
                </a:cubicBezTo>
                <a:cubicBezTo>
                  <a:pt x="10240" y="5796"/>
                  <a:pt x="9976" y="6635"/>
                  <a:pt x="9456" y="7604"/>
                </a:cubicBezTo>
                <a:cubicBezTo>
                  <a:pt x="8954" y="8539"/>
                  <a:pt x="8199" y="9625"/>
                  <a:pt x="7212" y="10832"/>
                </a:cubicBezTo>
                <a:lnTo>
                  <a:pt x="7204" y="10841"/>
                </a:lnTo>
                <a:lnTo>
                  <a:pt x="5734" y="12521"/>
                </a:lnTo>
                <a:cubicBezTo>
                  <a:pt x="5582" y="12697"/>
                  <a:pt x="5362" y="12798"/>
                  <a:pt x="5130" y="12800"/>
                </a:cubicBezTo>
                <a:close/>
                <a:moveTo>
                  <a:pt x="5120" y="7504"/>
                </a:moveTo>
                <a:cubicBezTo>
                  <a:pt x="6442" y="7504"/>
                  <a:pt x="7517" y="6430"/>
                  <a:pt x="7517" y="5111"/>
                </a:cubicBezTo>
                <a:cubicBezTo>
                  <a:pt x="7517" y="3792"/>
                  <a:pt x="6442" y="2718"/>
                  <a:pt x="5120" y="2718"/>
                </a:cubicBezTo>
                <a:cubicBezTo>
                  <a:pt x="3798" y="2718"/>
                  <a:pt x="2723" y="3792"/>
                  <a:pt x="2723" y="5111"/>
                </a:cubicBezTo>
                <a:cubicBezTo>
                  <a:pt x="2723" y="6430"/>
                  <a:pt x="3798" y="7504"/>
                  <a:pt x="5120" y="750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712165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Google Shape;841;p48">
            <a:extLst>
              <a:ext uri="{FF2B5EF4-FFF2-40B4-BE49-F238E27FC236}">
                <a16:creationId xmlns:a16="http://schemas.microsoft.com/office/drawing/2014/main" id="{AC22CE49-5674-4C43-B82D-34EC2984664F}"/>
              </a:ext>
            </a:extLst>
          </p:cNvPr>
          <p:cNvPicPr preferRelativeResize="0"/>
          <p:nvPr/>
        </p:nvPicPr>
        <p:blipFill>
          <a:blip r:embed="rId4"/>
          <a:stretch>
            <a:fillRect/>
          </a:stretch>
        </p:blipFill>
        <p:spPr>
          <a:xfrm rot="3242405">
            <a:off x="120842" y="2220684"/>
            <a:ext cx="6114665" cy="6491857"/>
          </a:xfrm>
          <a:prstGeom prst="rect">
            <a:avLst/>
          </a:prstGeom>
        </p:spPr>
      </p:pic>
      <p:sp>
        <p:nvSpPr>
          <p:cNvPr id="4" name="矩形 3"/>
          <p:cNvSpPr/>
          <p:nvPr/>
        </p:nvSpPr>
        <p:spPr>
          <a:xfrm>
            <a:off x="6324600" y="0"/>
            <a:ext cx="5854700" cy="6858000"/>
          </a:xfrm>
          <a:prstGeom prst="rect">
            <a:avLst/>
          </a:prstGeom>
          <a:solidFill>
            <a:srgbClr val="4A67B4"/>
          </a:solidFill>
          <a:ln w="19050" cap="flat" cmpd="sng">
            <a:solidFill>
              <a:schemeClr val="accent2"/>
            </a:solidFill>
            <a:prstDash val="solid"/>
            <a:round/>
            <a:headEnd type="none" w="sm" len="sm"/>
            <a:tailEnd type="none" w="sm" len="sm"/>
          </a:ln>
        </p:spPr>
        <p:txBody>
          <a:bodyPr spcFirstLastPara="1" wrap="square" lIns="91425" tIns="91425" rIns="91425" bIns="91425" rtlCol="0" anchor="ctr" anchorCtr="0">
            <a:noAutofit/>
          </a:bodyPr>
          <a:lstStyle/>
          <a:p>
            <a:pPr marL="0" indent="0" algn="l" rtl="0">
              <a:spcBef>
                <a:spcPts val="0"/>
              </a:spcBef>
              <a:spcAft>
                <a:spcPts val="0"/>
              </a:spcAft>
              <a:buNone/>
            </a:pPr>
            <a:endParaRPr lang="zh-TW" altLang="en-US"/>
          </a:p>
        </p:txBody>
      </p:sp>
      <p:pic>
        <p:nvPicPr>
          <p:cNvPr id="16" name="圖片 15">
            <a:extLst>
              <a:ext uri="{FF2B5EF4-FFF2-40B4-BE49-F238E27FC236}">
                <a16:creationId xmlns:a16="http://schemas.microsoft.com/office/drawing/2014/main" id="{813370C5-DE98-4BFD-87B4-8D2F9609A572}"/>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9000"/>
                    </a14:imgEffect>
                    <a14:imgEffect>
                      <a14:brightnessContrast bright="25000" contrast="9000"/>
                    </a14:imgEffect>
                  </a14:imgLayer>
                </a14:imgProps>
              </a:ext>
              <a:ext uri="{28A0092B-C50C-407E-A947-70E740481C1C}">
                <a14:useLocalDpi xmlns:a14="http://schemas.microsoft.com/office/drawing/2010/main" val="0"/>
              </a:ext>
            </a:extLst>
          </a:blip>
          <a:srcRect l="33674" t="25485" r="34881" b="27425"/>
          <a:stretch/>
        </p:blipFill>
        <p:spPr>
          <a:xfrm>
            <a:off x="0" y="2501569"/>
            <a:ext cx="6324600" cy="5347031"/>
          </a:xfrm>
          <a:prstGeom prst="rect">
            <a:avLst/>
          </a:prstGeom>
          <a:effectLst>
            <a:outerShdw blurRad="330200" dist="38100" dir="2700000" algn="tl" rotWithShape="0">
              <a:schemeClr val="accent3">
                <a:lumMod val="90000"/>
                <a:lumOff val="10000"/>
                <a:alpha val="40000"/>
              </a:schemeClr>
            </a:outerShdw>
          </a:effectLst>
        </p:spPr>
      </p:pic>
      <p:grpSp>
        <p:nvGrpSpPr>
          <p:cNvPr id="13" name="群組 12"/>
          <p:cNvGrpSpPr/>
          <p:nvPr/>
        </p:nvGrpSpPr>
        <p:grpSpPr>
          <a:xfrm>
            <a:off x="270841" y="807586"/>
            <a:ext cx="6178885" cy="1088438"/>
            <a:chOff x="961474" y="819035"/>
            <a:chExt cx="3003360" cy="631834"/>
          </a:xfrm>
        </p:grpSpPr>
        <p:grpSp>
          <p:nvGrpSpPr>
            <p:cNvPr id="14" name="群組 13">
              <a:extLst>
                <a:ext uri="{FF2B5EF4-FFF2-40B4-BE49-F238E27FC236}">
                  <a16:creationId xmlns:a16="http://schemas.microsoft.com/office/drawing/2014/main" id="{992565AE-E200-480F-9287-DEE2C6054FDD}"/>
                </a:ext>
              </a:extLst>
            </p:cNvPr>
            <p:cNvGrpSpPr/>
            <p:nvPr/>
          </p:nvGrpSpPr>
          <p:grpSpPr>
            <a:xfrm>
              <a:off x="961474" y="819035"/>
              <a:ext cx="2658357" cy="631834"/>
              <a:chOff x="2686428" y="2106020"/>
              <a:chExt cx="4471941" cy="790656"/>
            </a:xfrm>
          </p:grpSpPr>
          <p:sp>
            <p:nvSpPr>
              <p:cNvPr id="17" name="Google Shape;690;p37">
                <a:extLst>
                  <a:ext uri="{FF2B5EF4-FFF2-40B4-BE49-F238E27FC236}">
                    <a16:creationId xmlns:a16="http://schemas.microsoft.com/office/drawing/2014/main" id="{3D7E9D79-512D-40AE-8E63-E0E0759BC46D}"/>
                  </a:ext>
                </a:extLst>
              </p:cNvPr>
              <p:cNvSpPr txBox="1">
                <a:spLocks/>
              </p:cNvSpPr>
              <p:nvPr/>
            </p:nvSpPr>
            <p:spPr>
              <a:xfrm>
                <a:off x="3457028" y="2106020"/>
                <a:ext cx="3701341" cy="520499"/>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defRPr/>
                </a:pPr>
                <a:r>
                  <a:rPr lang="zh-TW" altLang="en-US" sz="3600" kern="0" dirty="0">
                    <a:ln w="6600">
                      <a:solidFill>
                        <a:schemeClr val="accent2"/>
                      </a:solidFill>
                      <a:prstDash val="solid"/>
                    </a:ln>
                    <a:solidFill>
                      <a:schemeClr val="bg1"/>
                    </a:solidFill>
                    <a:effectLst>
                      <a:outerShdw dist="38100" dir="2700000" algn="tl" rotWithShape="0">
                        <a:schemeClr val="accent2"/>
                      </a:outerShdw>
                    </a:effectLst>
                    <a:latin typeface="Arial Black" panose="020B0604020202020204"/>
                    <a:ea typeface="微軟正黑體"/>
                    <a:cs typeface="+mn-ea"/>
                    <a:sym typeface="+mn-lt"/>
                  </a:rPr>
                  <a:t>新北市政府勞工局</a:t>
                </a:r>
                <a:endParaRPr lang="en-US" sz="3600" kern="0" dirty="0">
                  <a:ln w="6600">
                    <a:solidFill>
                      <a:schemeClr val="accent2"/>
                    </a:solidFill>
                    <a:prstDash val="solid"/>
                  </a:ln>
                  <a:solidFill>
                    <a:schemeClr val="bg1"/>
                  </a:solidFill>
                  <a:effectLst>
                    <a:outerShdw dist="38100" dir="2700000" algn="tl" rotWithShape="0">
                      <a:schemeClr val="accent2"/>
                    </a:outerShdw>
                  </a:effectLst>
                  <a:latin typeface="Arial Black" panose="020B0604020202020204"/>
                  <a:ea typeface="微軟正黑體"/>
                  <a:cs typeface="+mn-ea"/>
                  <a:sym typeface="+mn-lt"/>
                </a:endParaRPr>
              </a:p>
            </p:txBody>
          </p:sp>
          <p:pic>
            <p:nvPicPr>
              <p:cNvPr id="19" name="圖片 18">
                <a:extLst>
                  <a:ext uri="{FF2B5EF4-FFF2-40B4-BE49-F238E27FC236}">
                    <a16:creationId xmlns:a16="http://schemas.microsoft.com/office/drawing/2014/main" id="{B685F8A0-6843-4978-B209-02AB6EB4CD77}"/>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2686428" y="2141999"/>
                <a:ext cx="909848" cy="754677"/>
              </a:xfrm>
              <a:prstGeom prst="rect">
                <a:avLst/>
              </a:prstGeom>
            </p:spPr>
          </p:pic>
        </p:grpSp>
        <p:sp>
          <p:nvSpPr>
            <p:cNvPr id="15" name="矩形 14"/>
            <p:cNvSpPr/>
            <p:nvPr/>
          </p:nvSpPr>
          <p:spPr>
            <a:xfrm>
              <a:off x="1588570" y="1202916"/>
              <a:ext cx="2376264" cy="232262"/>
            </a:xfrm>
            <a:prstGeom prst="rect">
              <a:avLst/>
            </a:prstGeom>
          </p:spPr>
          <p:txBody>
            <a:bodyPr wrap="square">
              <a:spAutoFit/>
            </a:bodyPr>
            <a:lstStyle/>
            <a:p>
              <a:pPr defTabSz="1219170">
                <a:buClr>
                  <a:srgbClr val="000000"/>
                </a:buClr>
              </a:pPr>
              <a:r>
                <a:rPr lang="en-US" altLang="zh-TW" sz="2000" b="1" kern="0" dirty="0">
                  <a:ln w="6600">
                    <a:solidFill>
                      <a:schemeClr val="accent2"/>
                    </a:solidFill>
                    <a:prstDash val="solid"/>
                  </a:ln>
                  <a:solidFill>
                    <a:schemeClr val="bg1"/>
                  </a:solidFill>
                  <a:effectLst>
                    <a:outerShdw dist="38100" dir="2700000" algn="tl" rotWithShape="0">
                      <a:schemeClr val="accent2"/>
                    </a:outerShdw>
                  </a:effectLst>
                  <a:latin typeface="Arial Black" panose="020B0604020202020204"/>
                  <a:ea typeface="微軟正黑體"/>
                  <a:cs typeface="+mn-ea"/>
                  <a:sym typeface="+mn-lt"/>
                </a:rPr>
                <a:t>Labor Affairs Department</a:t>
              </a:r>
            </a:p>
          </p:txBody>
        </p:sp>
      </p:grpSp>
      <p:sp>
        <p:nvSpPr>
          <p:cNvPr id="21" name="矩形 20"/>
          <p:cNvSpPr/>
          <p:nvPr/>
        </p:nvSpPr>
        <p:spPr>
          <a:xfrm>
            <a:off x="8105670" y="1140747"/>
            <a:ext cx="2997760" cy="1132490"/>
          </a:xfrm>
          <a:prstGeom prst="rect">
            <a:avLst/>
          </a:prstGeom>
        </p:spPr>
        <p:txBody>
          <a:bodyPr wrap="square">
            <a:spAutoFit/>
          </a:bodyPr>
          <a:lstStyle/>
          <a:p>
            <a:pPr>
              <a:lnSpc>
                <a:spcPct val="150000"/>
              </a:lnSpc>
              <a:defRPr/>
            </a:pPr>
            <a:r>
              <a:rPr lang="zh-TW" altLang="en-US" sz="2200" b="1" dirty="0">
                <a:solidFill>
                  <a:schemeClr val="bg1"/>
                </a:solidFill>
                <a:latin typeface="微軟正黑體" panose="020B0604030504040204" pitchFamily="34" charset="-120"/>
                <a:ea typeface="微軟正黑體" panose="020B0604030504040204" pitchFamily="34" charset="-120"/>
              </a:rPr>
              <a:t>週一至週五 </a:t>
            </a:r>
            <a:endParaRPr lang="en-US" altLang="zh-TW" sz="2200" b="1" dirty="0">
              <a:solidFill>
                <a:schemeClr val="bg1"/>
              </a:solidFill>
              <a:latin typeface="微軟正黑體" panose="020B0604030504040204" pitchFamily="34" charset="-120"/>
              <a:ea typeface="微軟正黑體" panose="020B0604030504040204" pitchFamily="34" charset="-120"/>
            </a:endParaRPr>
          </a:p>
          <a:p>
            <a:pPr>
              <a:lnSpc>
                <a:spcPct val="150000"/>
              </a:lnSpc>
              <a:defRPr/>
            </a:pPr>
            <a:r>
              <a:rPr lang="en-US" altLang="zh-TW" sz="2200" b="1" dirty="0">
                <a:solidFill>
                  <a:schemeClr val="bg1"/>
                </a:solidFill>
                <a:latin typeface="微軟正黑體" panose="020B0604030504040204" pitchFamily="34" charset="-120"/>
                <a:ea typeface="微軟正黑體" panose="020B0604030504040204" pitchFamily="34" charset="-120"/>
              </a:rPr>
              <a:t>9</a:t>
            </a:r>
            <a:r>
              <a:rPr lang="zh-TW" altLang="en-US" sz="2200" b="1" dirty="0">
                <a:solidFill>
                  <a:schemeClr val="bg1"/>
                </a:solidFill>
                <a:latin typeface="微軟正黑體" panose="020B0604030504040204" pitchFamily="34" charset="-120"/>
                <a:ea typeface="微軟正黑體" panose="020B0604030504040204" pitchFamily="34" charset="-120"/>
              </a:rPr>
              <a:t>時</a:t>
            </a:r>
            <a:r>
              <a:rPr lang="en-US" altLang="zh-TW" sz="2200" b="1" dirty="0">
                <a:solidFill>
                  <a:schemeClr val="bg1"/>
                </a:solidFill>
                <a:latin typeface="微軟正黑體" panose="020B0604030504040204" pitchFamily="34" charset="-120"/>
                <a:ea typeface="微軟正黑體" panose="020B0604030504040204" pitchFamily="34" charset="-120"/>
              </a:rPr>
              <a:t>-12</a:t>
            </a:r>
            <a:r>
              <a:rPr lang="zh-TW" altLang="en-US" sz="2200" b="1" dirty="0">
                <a:solidFill>
                  <a:schemeClr val="bg1"/>
                </a:solidFill>
                <a:latin typeface="微軟正黑體" panose="020B0604030504040204" pitchFamily="34" charset="-120"/>
                <a:ea typeface="微軟正黑體" panose="020B0604030504040204" pitchFamily="34" charset="-120"/>
              </a:rPr>
              <a:t>時；</a:t>
            </a:r>
            <a:r>
              <a:rPr lang="en-US" altLang="zh-TW" sz="2200" b="1" dirty="0">
                <a:solidFill>
                  <a:schemeClr val="bg1"/>
                </a:solidFill>
                <a:latin typeface="微軟正黑體" panose="020B0604030504040204" pitchFamily="34" charset="-120"/>
                <a:ea typeface="微軟正黑體" panose="020B0604030504040204" pitchFamily="34" charset="-120"/>
              </a:rPr>
              <a:t>14</a:t>
            </a:r>
            <a:r>
              <a:rPr lang="zh-TW" altLang="en-US" sz="2200" b="1" dirty="0">
                <a:solidFill>
                  <a:schemeClr val="bg1"/>
                </a:solidFill>
                <a:latin typeface="微軟正黑體" panose="020B0604030504040204" pitchFamily="34" charset="-120"/>
                <a:ea typeface="微軟正黑體" panose="020B0604030504040204" pitchFamily="34" charset="-120"/>
              </a:rPr>
              <a:t>時</a:t>
            </a:r>
            <a:r>
              <a:rPr lang="en-US" altLang="zh-TW" sz="2200" b="1" dirty="0">
                <a:solidFill>
                  <a:schemeClr val="bg1"/>
                </a:solidFill>
                <a:latin typeface="微軟正黑體" panose="020B0604030504040204" pitchFamily="34" charset="-120"/>
                <a:ea typeface="微軟正黑體" panose="020B0604030504040204" pitchFamily="34" charset="-120"/>
              </a:rPr>
              <a:t>-17</a:t>
            </a:r>
            <a:r>
              <a:rPr lang="zh-TW" altLang="en-US" sz="2200" b="1" dirty="0">
                <a:solidFill>
                  <a:schemeClr val="bg1"/>
                </a:solidFill>
                <a:latin typeface="微軟正黑體" panose="020B0604030504040204" pitchFamily="34" charset="-120"/>
                <a:ea typeface="微軟正黑體" panose="020B0604030504040204" pitchFamily="34" charset="-120"/>
              </a:rPr>
              <a:t>時</a:t>
            </a:r>
          </a:p>
        </p:txBody>
      </p:sp>
      <p:sp>
        <p:nvSpPr>
          <p:cNvPr id="22" name="矩形 21"/>
          <p:cNvSpPr/>
          <p:nvPr/>
        </p:nvSpPr>
        <p:spPr>
          <a:xfrm>
            <a:off x="8054373" y="449375"/>
            <a:ext cx="1518364" cy="692497"/>
          </a:xfrm>
          <a:prstGeom prst="rect">
            <a:avLst/>
          </a:prstGeom>
        </p:spPr>
        <p:txBody>
          <a:bodyPr wrap="none">
            <a:spAutoFit/>
          </a:bodyPr>
          <a:lstStyle/>
          <a:p>
            <a:pPr algn="ctr">
              <a:lnSpc>
                <a:spcPct val="150000"/>
              </a:lnSpc>
              <a:defRPr/>
            </a:pPr>
            <a:r>
              <a:rPr lang="zh-TW" altLang="en-US" sz="2600" b="1" dirty="0">
                <a:solidFill>
                  <a:schemeClr val="accent4">
                    <a:lumMod val="40000"/>
                    <a:lumOff val="60000"/>
                  </a:schemeClr>
                </a:solidFill>
                <a:latin typeface="微軟正黑體" panose="020B0604030504040204" pitchFamily="34" charset="-120"/>
                <a:ea typeface="微軟正黑體" panose="020B0604030504040204" pitchFamily="34" charset="-120"/>
              </a:rPr>
              <a:t>服務時間</a:t>
            </a:r>
          </a:p>
        </p:txBody>
      </p:sp>
      <p:pic>
        <p:nvPicPr>
          <p:cNvPr id="23" name="圖形 8" descr="碼錶">
            <a:extLst>
              <a:ext uri="{FF2B5EF4-FFF2-40B4-BE49-F238E27FC236}">
                <a16:creationId xmlns:a16="http://schemas.microsoft.com/office/drawing/2014/main" id="{63AE6097-D299-423A-8E42-D6216F2BE480}"/>
              </a:ext>
            </a:extLst>
          </p:cNvPr>
          <p:cNvPicPr>
            <a:picLocks/>
          </p:cNvPicPr>
          <p:nvPr/>
        </p:nvPicPr>
        <p:blipFill>
          <a:blip r:embed="rId8" cstate="print">
            <a:duotone>
              <a:prstClr val="black"/>
              <a:schemeClr val="accent4">
                <a:tint val="45000"/>
                <a:satMod val="400000"/>
              </a:schemeClr>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121623" y="519113"/>
            <a:ext cx="648072" cy="648072"/>
          </a:xfrm>
          <a:prstGeom prst="rect">
            <a:avLst/>
          </a:prstGeom>
        </p:spPr>
      </p:pic>
      <p:sp>
        <p:nvSpPr>
          <p:cNvPr id="25" name="矩形 24"/>
          <p:cNvSpPr/>
          <p:nvPr/>
        </p:nvSpPr>
        <p:spPr>
          <a:xfrm>
            <a:off x="7958995" y="5241666"/>
            <a:ext cx="2111475" cy="1045799"/>
          </a:xfrm>
          <a:prstGeom prst="rect">
            <a:avLst/>
          </a:prstGeom>
        </p:spPr>
        <p:txBody>
          <a:bodyPr wrap="none">
            <a:spAutoFit/>
          </a:bodyPr>
          <a:lstStyle/>
          <a:p>
            <a:pPr algn="ctr">
              <a:lnSpc>
                <a:spcPct val="150000"/>
              </a:lnSpc>
              <a:defRPr/>
            </a:pPr>
            <a:r>
              <a:rPr lang="en-US" altLang="zh-TW" sz="2200" b="1" dirty="0">
                <a:solidFill>
                  <a:schemeClr val="bg1"/>
                </a:solidFill>
                <a:latin typeface="微軟正黑體" panose="020B0604030504040204" pitchFamily="34" charset="-120"/>
                <a:ea typeface="微軟正黑體" panose="020B0604030504040204" pitchFamily="34" charset="-120"/>
              </a:rPr>
              <a:t>02-2964-6476</a:t>
            </a:r>
          </a:p>
          <a:p>
            <a:pPr algn="ctr">
              <a:lnSpc>
                <a:spcPct val="150000"/>
              </a:lnSpc>
              <a:defRPr/>
            </a:pPr>
            <a:r>
              <a:rPr lang="en-US" altLang="zh-TW" sz="2200" b="1" dirty="0">
                <a:solidFill>
                  <a:schemeClr val="bg1"/>
                </a:solidFill>
                <a:latin typeface="微軟正黑體" panose="020B0604030504040204" pitchFamily="34" charset="-120"/>
                <a:ea typeface="微軟正黑體" panose="020B0604030504040204" pitchFamily="34" charset="-120"/>
              </a:rPr>
              <a:t>02-2964-6357</a:t>
            </a:r>
          </a:p>
        </p:txBody>
      </p:sp>
      <p:sp>
        <p:nvSpPr>
          <p:cNvPr id="26" name="矩形 25"/>
          <p:cNvSpPr/>
          <p:nvPr/>
        </p:nvSpPr>
        <p:spPr>
          <a:xfrm>
            <a:off x="8033099" y="4393714"/>
            <a:ext cx="2518638" cy="892552"/>
          </a:xfrm>
          <a:prstGeom prst="rect">
            <a:avLst/>
          </a:prstGeom>
        </p:spPr>
        <p:txBody>
          <a:bodyPr wrap="none">
            <a:spAutoFit/>
          </a:bodyPr>
          <a:lstStyle/>
          <a:p>
            <a:pPr>
              <a:defRPr/>
            </a:pPr>
            <a:r>
              <a:rPr lang="zh-TW" altLang="en-US" sz="2600" b="1" dirty="0">
                <a:solidFill>
                  <a:schemeClr val="accent4">
                    <a:lumMod val="40000"/>
                    <a:lumOff val="60000"/>
                  </a:schemeClr>
                </a:solidFill>
                <a:latin typeface="微軟正黑體" panose="020B0604030504040204" pitchFamily="34" charset="-120"/>
                <a:ea typeface="微軟正黑體" panose="020B0604030504040204" pitchFamily="34" charset="-120"/>
              </a:rPr>
              <a:t>勞工局義務律師</a:t>
            </a:r>
            <a:endParaRPr lang="en-US" altLang="zh-TW" sz="2600" b="1" dirty="0">
              <a:solidFill>
                <a:schemeClr val="accent4">
                  <a:lumMod val="40000"/>
                  <a:lumOff val="60000"/>
                </a:schemeClr>
              </a:solidFill>
              <a:latin typeface="微軟正黑體" panose="020B0604030504040204" pitchFamily="34" charset="-120"/>
              <a:ea typeface="微軟正黑體" panose="020B0604030504040204" pitchFamily="34" charset="-120"/>
            </a:endParaRPr>
          </a:p>
          <a:p>
            <a:pPr>
              <a:defRPr/>
            </a:pPr>
            <a:r>
              <a:rPr lang="zh-TW" altLang="en-US" sz="2600" b="1" dirty="0">
                <a:solidFill>
                  <a:schemeClr val="accent4">
                    <a:lumMod val="40000"/>
                    <a:lumOff val="60000"/>
                  </a:schemeClr>
                </a:solidFill>
                <a:latin typeface="微軟正黑體" panose="020B0604030504040204" pitchFamily="34" charset="-120"/>
                <a:ea typeface="微軟正黑體" panose="020B0604030504040204" pitchFamily="34" charset="-120"/>
              </a:rPr>
              <a:t>免費諮詢服務</a:t>
            </a:r>
          </a:p>
        </p:txBody>
      </p:sp>
      <p:sp>
        <p:nvSpPr>
          <p:cNvPr id="29" name="矩形 28"/>
          <p:cNvSpPr/>
          <p:nvPr/>
        </p:nvSpPr>
        <p:spPr>
          <a:xfrm>
            <a:off x="8105669" y="4619819"/>
            <a:ext cx="184731" cy="461665"/>
          </a:xfrm>
          <a:prstGeom prst="rect">
            <a:avLst/>
          </a:prstGeom>
        </p:spPr>
        <p:txBody>
          <a:bodyPr wrap="none">
            <a:spAutoFit/>
          </a:bodyPr>
          <a:lstStyle/>
          <a:p>
            <a:pPr>
              <a:defRPr/>
            </a:pPr>
            <a:endParaRPr lang="zh-TW" altLang="en-US" sz="2400" b="1" dirty="0">
              <a:solidFill>
                <a:schemeClr val="accent4">
                  <a:lumMod val="40000"/>
                  <a:lumOff val="60000"/>
                </a:schemeClr>
              </a:solidFill>
              <a:latin typeface="微軟正黑體" panose="020B0604030504040204" pitchFamily="34" charset="-120"/>
              <a:ea typeface="微軟正黑體" panose="020B0604030504040204" pitchFamily="34" charset="-120"/>
            </a:endParaRPr>
          </a:p>
        </p:txBody>
      </p:sp>
      <p:pic>
        <p:nvPicPr>
          <p:cNvPr id="27" name="圖形 12" descr="電話">
            <a:extLst>
              <a:ext uri="{FF2B5EF4-FFF2-40B4-BE49-F238E27FC236}">
                <a16:creationId xmlns:a16="http://schemas.microsoft.com/office/drawing/2014/main" id="{686523B9-C076-43EB-8295-1B14D0B05E87}"/>
              </a:ext>
            </a:extLst>
          </p:cNvPr>
          <p:cNvPicPr>
            <a:picLocks/>
          </p:cNvPicPr>
          <p:nvPr/>
        </p:nvPicPr>
        <p:blipFill>
          <a:blip r:embed="rId10" cstate="print">
            <a:duotone>
              <a:prstClr val="black"/>
              <a:schemeClr val="accent4">
                <a:tint val="45000"/>
                <a:satMod val="400000"/>
              </a:schemeClr>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156094" y="2248584"/>
            <a:ext cx="648072" cy="648072"/>
          </a:xfrm>
          <a:prstGeom prst="rect">
            <a:avLst/>
          </a:prstGeom>
        </p:spPr>
      </p:pic>
      <p:pic>
        <p:nvPicPr>
          <p:cNvPr id="28" name="圖片 27"/>
          <p:cNvPicPr>
            <a:picLocks noChangeAspect="1"/>
          </p:cNvPicPr>
          <p:nvPr/>
        </p:nvPicPr>
        <p:blipFill rotWithShape="1">
          <a:blip r:embed="rId12">
            <a:extLst>
              <a:ext uri="{BEBA8EAE-BF5A-486C-A8C5-ECC9F3942E4B}">
                <a14:imgProps xmlns:a14="http://schemas.microsoft.com/office/drawing/2010/main">
                  <a14:imgLayer r:embed="rId13">
                    <a14:imgEffect>
                      <a14:brightnessContrast bright="100000"/>
                    </a14:imgEffect>
                  </a14:imgLayer>
                </a14:imgProps>
              </a:ext>
            </a:extLst>
          </a:blip>
          <a:srcRect l="3033" r="5052"/>
          <a:stretch/>
        </p:blipFill>
        <p:spPr>
          <a:xfrm>
            <a:off x="8105669" y="2945954"/>
            <a:ext cx="1223926" cy="1070388"/>
          </a:xfrm>
          <a:prstGeom prst="rect">
            <a:avLst/>
          </a:prstGeom>
        </p:spPr>
      </p:pic>
      <p:sp>
        <p:nvSpPr>
          <p:cNvPr id="30" name="矩形 29"/>
          <p:cNvSpPr/>
          <p:nvPr/>
        </p:nvSpPr>
        <p:spPr>
          <a:xfrm>
            <a:off x="8026862" y="2341076"/>
            <a:ext cx="2185214" cy="492443"/>
          </a:xfrm>
          <a:prstGeom prst="rect">
            <a:avLst/>
          </a:prstGeom>
        </p:spPr>
        <p:txBody>
          <a:bodyPr wrap="none">
            <a:spAutoFit/>
          </a:bodyPr>
          <a:lstStyle/>
          <a:p>
            <a:pPr algn="just">
              <a:defRPr/>
            </a:pPr>
            <a:r>
              <a:rPr lang="zh-TW" altLang="en-US" sz="2600" b="1" dirty="0">
                <a:solidFill>
                  <a:schemeClr val="accent4">
                    <a:lumMod val="40000"/>
                    <a:lumOff val="60000"/>
                  </a:schemeClr>
                </a:solidFill>
                <a:latin typeface="微軟正黑體" panose="020B0604030504040204" pitchFamily="34" charset="-120"/>
                <a:ea typeface="微軟正黑體" panose="020B0604030504040204" pitchFamily="34" charset="-120"/>
              </a:rPr>
              <a:t>新北市民專線</a:t>
            </a:r>
          </a:p>
        </p:txBody>
      </p:sp>
      <p:sp>
        <p:nvSpPr>
          <p:cNvPr id="20" name="iconfont-11695-5570308">
            <a:extLst>
              <a:ext uri="{FF2B5EF4-FFF2-40B4-BE49-F238E27FC236}">
                <a16:creationId xmlns:a16="http://schemas.microsoft.com/office/drawing/2014/main" id="{14B1463B-B74D-4CBC-BE1D-FE6A9BCDB9CB}"/>
              </a:ext>
            </a:extLst>
          </p:cNvPr>
          <p:cNvSpPr>
            <a:spLocks/>
          </p:cNvSpPr>
          <p:nvPr/>
        </p:nvSpPr>
        <p:spPr>
          <a:xfrm>
            <a:off x="7251700" y="4548396"/>
            <a:ext cx="583672" cy="583672"/>
          </a:xfrm>
          <a:custGeom>
            <a:avLst/>
            <a:gdLst>
              <a:gd name="connsiteX0" fmla="*/ 292919 w 532904"/>
              <a:gd name="connsiteY0" fmla="*/ 345713 h 533400"/>
              <a:gd name="connsiteX1" fmla="*/ 506239 w 532904"/>
              <a:gd name="connsiteY1" fmla="*/ 345713 h 533400"/>
              <a:gd name="connsiteX2" fmla="*/ 532904 w 532904"/>
              <a:gd name="connsiteY2" fmla="*/ 372389 h 533400"/>
              <a:gd name="connsiteX3" fmla="*/ 532904 w 532904"/>
              <a:gd name="connsiteY3" fmla="*/ 407926 h 533400"/>
              <a:gd name="connsiteX4" fmla="*/ 506239 w 532904"/>
              <a:gd name="connsiteY4" fmla="*/ 434602 h 533400"/>
              <a:gd name="connsiteX5" fmla="*/ 479574 w 532904"/>
              <a:gd name="connsiteY5" fmla="*/ 407926 h 533400"/>
              <a:gd name="connsiteX6" fmla="*/ 479574 w 532904"/>
              <a:gd name="connsiteY6" fmla="*/ 399066 h 533400"/>
              <a:gd name="connsiteX7" fmla="*/ 426196 w 532904"/>
              <a:gd name="connsiteY7" fmla="*/ 399066 h 533400"/>
              <a:gd name="connsiteX8" fmla="*/ 426196 w 532904"/>
              <a:gd name="connsiteY8" fmla="*/ 480047 h 533400"/>
              <a:gd name="connsiteX9" fmla="*/ 444005 w 532904"/>
              <a:gd name="connsiteY9" fmla="*/ 480047 h 533400"/>
              <a:gd name="connsiteX10" fmla="*/ 470670 w 532904"/>
              <a:gd name="connsiteY10" fmla="*/ 506724 h 533400"/>
              <a:gd name="connsiteX11" fmla="*/ 444005 w 532904"/>
              <a:gd name="connsiteY11" fmla="*/ 533400 h 533400"/>
              <a:gd name="connsiteX12" fmla="*/ 355106 w 532904"/>
              <a:gd name="connsiteY12" fmla="*/ 533400 h 533400"/>
              <a:gd name="connsiteX13" fmla="*/ 328441 w 532904"/>
              <a:gd name="connsiteY13" fmla="*/ 506724 h 533400"/>
              <a:gd name="connsiteX14" fmla="*/ 355106 w 532904"/>
              <a:gd name="connsiteY14" fmla="*/ 480047 h 533400"/>
              <a:gd name="connsiteX15" fmla="*/ 372914 w 532904"/>
              <a:gd name="connsiteY15" fmla="*/ 480047 h 533400"/>
              <a:gd name="connsiteX16" fmla="*/ 372914 w 532904"/>
              <a:gd name="connsiteY16" fmla="*/ 399066 h 533400"/>
              <a:gd name="connsiteX17" fmla="*/ 319584 w 532904"/>
              <a:gd name="connsiteY17" fmla="*/ 399066 h 533400"/>
              <a:gd name="connsiteX18" fmla="*/ 319584 w 532904"/>
              <a:gd name="connsiteY18" fmla="*/ 407926 h 533400"/>
              <a:gd name="connsiteX19" fmla="*/ 292919 w 532904"/>
              <a:gd name="connsiteY19" fmla="*/ 434602 h 533400"/>
              <a:gd name="connsiteX20" fmla="*/ 266254 w 532904"/>
              <a:gd name="connsiteY20" fmla="*/ 407926 h 533400"/>
              <a:gd name="connsiteX21" fmla="*/ 266254 w 532904"/>
              <a:gd name="connsiteY21" fmla="*/ 372389 h 533400"/>
              <a:gd name="connsiteX22" fmla="*/ 292919 w 532904"/>
              <a:gd name="connsiteY22" fmla="*/ 345713 h 533400"/>
              <a:gd name="connsiteX23" fmla="*/ 266695 w 532904"/>
              <a:gd name="connsiteY23" fmla="*/ 53340 h 533400"/>
              <a:gd name="connsiteX24" fmla="*/ 160017 w 532904"/>
              <a:gd name="connsiteY24" fmla="*/ 160020 h 533400"/>
              <a:gd name="connsiteX25" fmla="*/ 266695 w 532904"/>
              <a:gd name="connsiteY25" fmla="*/ 266700 h 533400"/>
              <a:gd name="connsiteX26" fmla="*/ 373373 w 532904"/>
              <a:gd name="connsiteY26" fmla="*/ 160020 h 533400"/>
              <a:gd name="connsiteX27" fmla="*/ 266695 w 532904"/>
              <a:gd name="connsiteY27" fmla="*/ 53340 h 533400"/>
              <a:gd name="connsiteX28" fmla="*/ 266695 w 532904"/>
              <a:gd name="connsiteY28" fmla="*/ 0 h 533400"/>
              <a:gd name="connsiteX29" fmla="*/ 426760 w 532904"/>
              <a:gd name="connsiteY29" fmla="*/ 160020 h 533400"/>
              <a:gd name="connsiteX30" fmla="*/ 365468 w 532904"/>
              <a:gd name="connsiteY30" fmla="*/ 285702 h 533400"/>
              <a:gd name="connsiteX31" fmla="*/ 426188 w 532904"/>
              <a:gd name="connsiteY31" fmla="*/ 320040 h 533400"/>
              <a:gd name="connsiteX32" fmla="*/ 261980 w 532904"/>
              <a:gd name="connsiteY32" fmla="*/ 320040 h 533400"/>
              <a:gd name="connsiteX33" fmla="*/ 261980 w 532904"/>
              <a:gd name="connsiteY33" fmla="*/ 320135 h 533400"/>
              <a:gd name="connsiteX34" fmla="*/ 60149 w 532904"/>
              <a:gd name="connsiteY34" fmla="*/ 480060 h 533400"/>
              <a:gd name="connsiteX35" fmla="*/ 250455 w 532904"/>
              <a:gd name="connsiteY35" fmla="*/ 480060 h 533400"/>
              <a:gd name="connsiteX36" fmla="*/ 250074 w 532904"/>
              <a:gd name="connsiteY36" fmla="*/ 486394 h 533400"/>
              <a:gd name="connsiteX37" fmla="*/ 268886 w 532904"/>
              <a:gd name="connsiteY37" fmla="*/ 533400 h 533400"/>
              <a:gd name="connsiteX38" fmla="*/ 0 w 532904"/>
              <a:gd name="connsiteY38" fmla="*/ 533400 h 533400"/>
              <a:gd name="connsiteX39" fmla="*/ 168018 w 532904"/>
              <a:gd name="connsiteY39" fmla="*/ 285702 h 533400"/>
              <a:gd name="connsiteX40" fmla="*/ 106678 w 532904"/>
              <a:gd name="connsiteY40" fmla="*/ 160020 h 533400"/>
              <a:gd name="connsiteX41" fmla="*/ 266695 w 532904"/>
              <a:gd name="connsiteY41"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32904" h="533400">
                <a:moveTo>
                  <a:pt x="292919" y="345713"/>
                </a:moveTo>
                <a:lnTo>
                  <a:pt x="506239" y="345713"/>
                </a:lnTo>
                <a:cubicBezTo>
                  <a:pt x="520857" y="345713"/>
                  <a:pt x="532904" y="357670"/>
                  <a:pt x="532904" y="372389"/>
                </a:cubicBezTo>
                <a:lnTo>
                  <a:pt x="532904" y="407926"/>
                </a:lnTo>
                <a:cubicBezTo>
                  <a:pt x="532904" y="422598"/>
                  <a:pt x="520905" y="434602"/>
                  <a:pt x="506239" y="434602"/>
                </a:cubicBezTo>
                <a:cubicBezTo>
                  <a:pt x="491621" y="434602"/>
                  <a:pt x="479574" y="422598"/>
                  <a:pt x="479574" y="407926"/>
                </a:cubicBezTo>
                <a:lnTo>
                  <a:pt x="479574" y="399066"/>
                </a:lnTo>
                <a:lnTo>
                  <a:pt x="426196" y="399066"/>
                </a:lnTo>
                <a:lnTo>
                  <a:pt x="426196" y="480047"/>
                </a:lnTo>
                <a:lnTo>
                  <a:pt x="444005" y="480047"/>
                </a:lnTo>
                <a:cubicBezTo>
                  <a:pt x="458623" y="480047"/>
                  <a:pt x="470670" y="492052"/>
                  <a:pt x="470670" y="506724"/>
                </a:cubicBezTo>
                <a:cubicBezTo>
                  <a:pt x="470670" y="521348"/>
                  <a:pt x="458623" y="533400"/>
                  <a:pt x="444005" y="533400"/>
                </a:cubicBezTo>
                <a:lnTo>
                  <a:pt x="355106" y="533400"/>
                </a:lnTo>
                <a:cubicBezTo>
                  <a:pt x="340487" y="533400"/>
                  <a:pt x="328441" y="521396"/>
                  <a:pt x="328441" y="506724"/>
                </a:cubicBezTo>
                <a:cubicBezTo>
                  <a:pt x="328441" y="492099"/>
                  <a:pt x="340487" y="480047"/>
                  <a:pt x="355106" y="480047"/>
                </a:cubicBezTo>
                <a:lnTo>
                  <a:pt x="372914" y="480047"/>
                </a:lnTo>
                <a:lnTo>
                  <a:pt x="372914" y="399066"/>
                </a:lnTo>
                <a:lnTo>
                  <a:pt x="319584" y="399066"/>
                </a:lnTo>
                <a:lnTo>
                  <a:pt x="319584" y="407926"/>
                </a:lnTo>
                <a:cubicBezTo>
                  <a:pt x="319584" y="422598"/>
                  <a:pt x="307585" y="434602"/>
                  <a:pt x="292919" y="434602"/>
                </a:cubicBezTo>
                <a:cubicBezTo>
                  <a:pt x="278253" y="434602"/>
                  <a:pt x="266254" y="422598"/>
                  <a:pt x="266254" y="407926"/>
                </a:cubicBezTo>
                <a:lnTo>
                  <a:pt x="266254" y="372389"/>
                </a:lnTo>
                <a:cubicBezTo>
                  <a:pt x="266254" y="357765"/>
                  <a:pt x="278253" y="345713"/>
                  <a:pt x="292919" y="345713"/>
                </a:cubicBezTo>
                <a:close/>
                <a:moveTo>
                  <a:pt x="266695" y="53340"/>
                </a:moveTo>
                <a:cubicBezTo>
                  <a:pt x="207879" y="53340"/>
                  <a:pt x="160017" y="101203"/>
                  <a:pt x="160017" y="160020"/>
                </a:cubicBezTo>
                <a:cubicBezTo>
                  <a:pt x="160017" y="218837"/>
                  <a:pt x="207879" y="266700"/>
                  <a:pt x="266695" y="266700"/>
                </a:cubicBezTo>
                <a:cubicBezTo>
                  <a:pt x="325511" y="266700"/>
                  <a:pt x="373373" y="218837"/>
                  <a:pt x="373373" y="160020"/>
                </a:cubicBezTo>
                <a:cubicBezTo>
                  <a:pt x="373373" y="101203"/>
                  <a:pt x="325511" y="53340"/>
                  <a:pt x="266695" y="53340"/>
                </a:cubicBezTo>
                <a:close/>
                <a:moveTo>
                  <a:pt x="266695" y="0"/>
                </a:moveTo>
                <a:cubicBezTo>
                  <a:pt x="354943" y="0"/>
                  <a:pt x="426712" y="71818"/>
                  <a:pt x="426760" y="160020"/>
                </a:cubicBezTo>
                <a:cubicBezTo>
                  <a:pt x="426760" y="210979"/>
                  <a:pt x="402710" y="256318"/>
                  <a:pt x="365468" y="285702"/>
                </a:cubicBezTo>
                <a:cubicBezTo>
                  <a:pt x="387327" y="294418"/>
                  <a:pt x="407615" y="306086"/>
                  <a:pt x="426188" y="320040"/>
                </a:cubicBezTo>
                <a:lnTo>
                  <a:pt x="261980" y="320040"/>
                </a:lnTo>
                <a:lnTo>
                  <a:pt x="261980" y="320135"/>
                </a:lnTo>
                <a:cubicBezTo>
                  <a:pt x="164827" y="322326"/>
                  <a:pt x="83533" y="389620"/>
                  <a:pt x="60149" y="480060"/>
                </a:cubicBezTo>
                <a:lnTo>
                  <a:pt x="250455" y="480060"/>
                </a:lnTo>
                <a:cubicBezTo>
                  <a:pt x="250265" y="482156"/>
                  <a:pt x="250074" y="484251"/>
                  <a:pt x="250074" y="486394"/>
                </a:cubicBezTo>
                <a:cubicBezTo>
                  <a:pt x="250074" y="504587"/>
                  <a:pt x="257313" y="521160"/>
                  <a:pt x="268886" y="533400"/>
                </a:cubicBezTo>
                <a:lnTo>
                  <a:pt x="0" y="533400"/>
                </a:lnTo>
                <a:cubicBezTo>
                  <a:pt x="0" y="421196"/>
                  <a:pt x="69674" y="325041"/>
                  <a:pt x="168018" y="285702"/>
                </a:cubicBezTo>
                <a:cubicBezTo>
                  <a:pt x="130728" y="256413"/>
                  <a:pt x="106678" y="210979"/>
                  <a:pt x="106678" y="160020"/>
                </a:cubicBezTo>
                <a:cubicBezTo>
                  <a:pt x="106678" y="71818"/>
                  <a:pt x="178448" y="0"/>
                  <a:pt x="266695"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17404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200"/>
        <p:cNvGrpSpPr/>
        <p:nvPr/>
      </p:nvGrpSpPr>
      <p:grpSpPr>
        <a:xfrm>
          <a:off x="0" y="0"/>
          <a:ext cx="0" cy="0"/>
          <a:chOff x="0" y="0"/>
          <a:chExt cx="0" cy="0"/>
        </a:xfrm>
      </p:grpSpPr>
      <p:sp>
        <p:nvSpPr>
          <p:cNvPr id="2203" name="Google Shape;2203;p74"/>
          <p:cNvSpPr txBox="1">
            <a:spLocks noGrp="1"/>
          </p:cNvSpPr>
          <p:nvPr>
            <p:ph type="ctrTitle"/>
          </p:nvPr>
        </p:nvSpPr>
        <p:spPr>
          <a:xfrm>
            <a:off x="7030059" y="491309"/>
            <a:ext cx="4878000" cy="1502000"/>
          </a:xfrm>
          <a:prstGeom prst="rect">
            <a:avLst/>
          </a:prstGeom>
        </p:spPr>
        <p:txBody>
          <a:bodyPr spcFirstLastPara="1" wrap="square" lIns="121900" tIns="121900" rIns="121900" bIns="121900" anchor="b" anchorCtr="0">
            <a:noAutofit/>
          </a:bodyPr>
          <a:lstStyle/>
          <a:p>
            <a:pPr algn="ctr">
              <a:buClr>
                <a:srgbClr val="000000"/>
              </a:buClr>
            </a:pPr>
            <a:r>
              <a:rPr lang="zh-TW" altLang="en-US" sz="8800" dirty="0">
                <a:ln w="6600">
                  <a:solidFill>
                    <a:schemeClr val="accent2"/>
                  </a:solidFill>
                  <a:prstDash val="solid"/>
                </a:ln>
                <a:solidFill>
                  <a:srgbClr val="FFFFFF"/>
                </a:solidFill>
                <a:effectLst>
                  <a:outerShdw dist="38100" dir="2700000" algn="tl" rotWithShape="0">
                    <a:schemeClr val="accent2"/>
                  </a:outerShdw>
                </a:effectLst>
                <a:latin typeface="+mn-lt"/>
                <a:ea typeface="+mn-ea"/>
                <a:cs typeface="+mn-ea"/>
                <a:sym typeface="+mn-lt"/>
              </a:rPr>
              <a:t>隨堂測驗</a:t>
            </a:r>
            <a:endParaRPr sz="8800" dirty="0">
              <a:ln w="6600">
                <a:solidFill>
                  <a:schemeClr val="accent2"/>
                </a:solidFill>
                <a:prstDash val="solid"/>
              </a:ln>
              <a:solidFill>
                <a:srgbClr val="FFFFFF"/>
              </a:solidFill>
              <a:effectLst>
                <a:outerShdw dist="38100" dir="2700000" algn="tl" rotWithShape="0">
                  <a:schemeClr val="accent2"/>
                </a:outerShdw>
              </a:effectLst>
              <a:latin typeface="+mn-lt"/>
              <a:ea typeface="+mn-ea"/>
              <a:cs typeface="+mn-ea"/>
              <a:sym typeface="+mn-lt"/>
            </a:endParaRPr>
          </a:p>
        </p:txBody>
      </p:sp>
      <p:sp>
        <p:nvSpPr>
          <p:cNvPr id="14" name="文字方塊 13">
            <a:extLst>
              <a:ext uri="{FF2B5EF4-FFF2-40B4-BE49-F238E27FC236}">
                <a16:creationId xmlns:a16="http://schemas.microsoft.com/office/drawing/2014/main" id="{2D5B37A5-3EAB-4EAD-A951-B21FEEE82903}"/>
              </a:ext>
            </a:extLst>
          </p:cNvPr>
          <p:cNvSpPr txBox="1"/>
          <p:nvPr/>
        </p:nvSpPr>
        <p:spPr>
          <a:xfrm>
            <a:off x="554265" y="1934709"/>
            <a:ext cx="6710831" cy="4689489"/>
          </a:xfrm>
          <a:prstGeom prst="rect">
            <a:avLst/>
          </a:prstGeom>
          <a:noFill/>
        </p:spPr>
        <p:txBody>
          <a:bodyPr wrap="square">
            <a:spAutoFit/>
          </a:bodyPr>
          <a:lstStyle/>
          <a:p>
            <a:pPr marL="457200" indent="-457200" defTabSz="1219170">
              <a:buClr>
                <a:srgbClr val="000000"/>
              </a:buClr>
              <a:buAutoNum type="arabicPeriod"/>
            </a:pPr>
            <a:r>
              <a:rPr lang="zh-TW" altLang="en-US" sz="1867" b="1" kern="0" dirty="0">
                <a:solidFill>
                  <a:srgbClr val="000000"/>
                </a:solidFill>
                <a:latin typeface="Arial Black" panose="020B0604020202020204"/>
                <a:ea typeface="微軟正黑體"/>
                <a:cs typeface="+mn-ea"/>
                <a:sym typeface="+mn-lt"/>
              </a:rPr>
              <a:t>請問</a:t>
            </a:r>
            <a:r>
              <a:rPr lang="en-US" altLang="zh-TW" sz="1867" b="1" kern="0" dirty="0">
                <a:solidFill>
                  <a:srgbClr val="000000"/>
                </a:solidFill>
                <a:latin typeface="Arial Black" panose="020B0604020202020204"/>
                <a:ea typeface="微軟正黑體"/>
                <a:cs typeface="+mn-ea"/>
                <a:sym typeface="+mn-lt"/>
              </a:rPr>
              <a:t>111</a:t>
            </a:r>
            <a:r>
              <a:rPr lang="zh-TW" altLang="en-US" sz="1867" b="1" kern="0" dirty="0">
                <a:solidFill>
                  <a:srgbClr val="000000"/>
                </a:solidFill>
                <a:latin typeface="Arial Black" panose="020B0604020202020204"/>
                <a:ea typeface="微軟正黑體"/>
                <a:cs typeface="+mn-ea"/>
                <a:sym typeface="+mn-lt"/>
              </a:rPr>
              <a:t>年基本工資的月薪</a:t>
            </a:r>
            <a:r>
              <a:rPr lang="en-US" altLang="zh-TW" sz="1867" b="1" kern="0" dirty="0">
                <a:solidFill>
                  <a:srgbClr val="000000"/>
                </a:solidFill>
                <a:latin typeface="Arial Black" panose="020B0604020202020204"/>
                <a:ea typeface="微軟正黑體"/>
                <a:cs typeface="+mn-ea"/>
                <a:sym typeface="+mn-lt"/>
              </a:rPr>
              <a:t>&amp;</a:t>
            </a:r>
            <a:r>
              <a:rPr lang="zh-TW" altLang="en-US" sz="1867" b="1" kern="0" dirty="0">
                <a:solidFill>
                  <a:srgbClr val="000000"/>
                </a:solidFill>
                <a:latin typeface="Arial Black" panose="020B0604020202020204"/>
                <a:ea typeface="微軟正黑體"/>
                <a:cs typeface="+mn-ea"/>
                <a:sym typeface="+mn-lt"/>
              </a:rPr>
              <a:t>時薪各是多少</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 </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      </a:t>
            </a:r>
            <a:endParaRPr lang="en-US" altLang="zh-TW" sz="1867" b="1" kern="0" dirty="0">
              <a:solidFill>
                <a:srgbClr val="000000"/>
              </a:solidFill>
              <a:latin typeface="Arial Black" panose="020B0604020202020204"/>
              <a:ea typeface="微軟正黑體"/>
              <a:cs typeface="+mn-ea"/>
              <a:sym typeface="+mn-lt"/>
            </a:endParaRPr>
          </a:p>
          <a:p>
            <a:pPr defTabSz="1219170">
              <a:buClr>
                <a:srgbClr val="000000"/>
              </a:buClr>
            </a:pPr>
            <a:r>
              <a:rPr lang="zh-TW" altLang="en-US" sz="1867" b="1" kern="0" dirty="0">
                <a:solidFill>
                  <a:srgbClr val="000000"/>
                </a:solidFill>
                <a:latin typeface="Arial Black" panose="020B0604020202020204"/>
                <a:ea typeface="微軟正黑體"/>
                <a:cs typeface="+mn-ea"/>
                <a:sym typeface="+mn-lt"/>
              </a:rPr>
              <a:t>      </a:t>
            </a:r>
            <a:r>
              <a:rPr lang="en-US" altLang="zh-TW" sz="1867" b="1" kern="0" dirty="0">
                <a:solidFill>
                  <a:srgbClr val="FF0000"/>
                </a:solidFill>
                <a:latin typeface="Arial Black" panose="020B0604020202020204"/>
                <a:ea typeface="微軟正黑體"/>
                <a:cs typeface="+mn-ea"/>
                <a:sym typeface="+mn-lt"/>
              </a:rPr>
              <a:t>25250/168</a:t>
            </a:r>
          </a:p>
          <a:p>
            <a:pPr defTabSz="1219170">
              <a:buClr>
                <a:srgbClr val="000000"/>
              </a:buClr>
            </a:pPr>
            <a:endParaRPr lang="en-US" altLang="zh-TW" sz="1867" b="1" kern="0" dirty="0">
              <a:solidFill>
                <a:srgbClr val="000000"/>
              </a:solidFill>
              <a:latin typeface="Arial Black" panose="020B0604020202020204"/>
              <a:ea typeface="微軟正黑體"/>
              <a:cs typeface="+mn-ea"/>
              <a:sym typeface="+mn-lt"/>
            </a:endParaRPr>
          </a:p>
          <a:p>
            <a:pPr defTabSz="1219170">
              <a:buClr>
                <a:srgbClr val="000000"/>
              </a:buClr>
            </a:pPr>
            <a:r>
              <a:rPr lang="en-US" altLang="zh-TW" sz="1867" b="1" kern="0" dirty="0">
                <a:solidFill>
                  <a:srgbClr val="000000"/>
                </a:solidFill>
                <a:latin typeface="Arial Black" panose="020B0604020202020204"/>
                <a:ea typeface="微軟正黑體"/>
                <a:cs typeface="+mn-ea"/>
                <a:sym typeface="+mn-lt"/>
              </a:rPr>
              <a:t>2.</a:t>
            </a:r>
            <a:r>
              <a:rPr lang="zh-TW" altLang="en-US" sz="1867" b="1" kern="0" dirty="0">
                <a:solidFill>
                  <a:srgbClr val="000000"/>
                </a:solidFill>
                <a:latin typeface="Arial Black" panose="020B0604020202020204"/>
                <a:ea typeface="微軟正黑體"/>
                <a:cs typeface="+mn-ea"/>
                <a:sym typeface="+mn-lt"/>
              </a:rPr>
              <a:t> 阿嘉去應徵餐廳服務生，餐廳老闆除了問及過往工作經驗及與客人的應對能力外，也進一步詢問阿嘉的星座及血型，作為判斷是否具備抗壓性及活潑外向的人格依據，請問餐廳老闆的面試過程有違法嗎 </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為什麼 </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 </a:t>
            </a:r>
            <a:r>
              <a:rPr lang="zh-TW" altLang="en-US" sz="1867" b="1" kern="0" dirty="0">
                <a:solidFill>
                  <a:srgbClr val="FF0000"/>
                </a:solidFill>
                <a:latin typeface="Arial Black" panose="020B0604020202020204"/>
                <a:ea typeface="微軟正黑體"/>
                <a:cs typeface="+mn-ea"/>
                <a:sym typeface="+mn-lt"/>
              </a:rPr>
              <a:t>有，違反就業服務法第</a:t>
            </a:r>
            <a:r>
              <a:rPr lang="en-US" altLang="zh-TW" sz="1867" b="1" kern="0" dirty="0">
                <a:solidFill>
                  <a:srgbClr val="FF0000"/>
                </a:solidFill>
                <a:latin typeface="Arial Black" panose="020B0604020202020204"/>
                <a:ea typeface="微軟正黑體"/>
                <a:cs typeface="+mn-ea"/>
                <a:sym typeface="+mn-lt"/>
              </a:rPr>
              <a:t>5</a:t>
            </a:r>
            <a:r>
              <a:rPr lang="zh-TW" altLang="en-US" sz="1867" b="1" kern="0" dirty="0">
                <a:solidFill>
                  <a:srgbClr val="FF0000"/>
                </a:solidFill>
                <a:latin typeface="Arial Black" panose="020B0604020202020204"/>
                <a:ea typeface="微軟正黑體"/>
                <a:cs typeface="+mn-ea"/>
                <a:sym typeface="+mn-lt"/>
              </a:rPr>
              <a:t>條規定</a:t>
            </a:r>
            <a:endParaRPr lang="en-US" altLang="zh-TW" sz="1867" b="1" kern="0" dirty="0">
              <a:solidFill>
                <a:srgbClr val="FF0000"/>
              </a:solidFill>
              <a:latin typeface="Arial Black" panose="020B0604020202020204"/>
              <a:ea typeface="微軟正黑體"/>
              <a:cs typeface="+mn-ea"/>
              <a:sym typeface="+mn-lt"/>
            </a:endParaRPr>
          </a:p>
          <a:p>
            <a:pPr defTabSz="1219170">
              <a:buClr>
                <a:srgbClr val="000000"/>
              </a:buClr>
            </a:pPr>
            <a:endParaRPr lang="en-US" altLang="zh-TW" sz="1867" b="1" kern="0" dirty="0">
              <a:solidFill>
                <a:srgbClr val="000000"/>
              </a:solidFill>
              <a:latin typeface="Arial Black" panose="020B0604020202020204"/>
              <a:ea typeface="微軟正黑體"/>
              <a:cs typeface="+mn-ea"/>
              <a:sym typeface="+mn-lt"/>
            </a:endParaRPr>
          </a:p>
          <a:p>
            <a:pPr defTabSz="1219170">
              <a:buClr>
                <a:srgbClr val="000000"/>
              </a:buClr>
            </a:pPr>
            <a:r>
              <a:rPr lang="en-US" altLang="zh-TW" sz="1867" b="1" kern="0" dirty="0">
                <a:solidFill>
                  <a:srgbClr val="000000"/>
                </a:solidFill>
                <a:latin typeface="Arial Black" panose="020B0604020202020204"/>
                <a:ea typeface="微軟正黑體"/>
                <a:cs typeface="+mn-ea"/>
                <a:sym typeface="+mn-lt"/>
              </a:rPr>
              <a:t>3.</a:t>
            </a:r>
            <a:r>
              <a:rPr lang="zh-TW" altLang="en-US" sz="1867" b="1" kern="0" dirty="0">
                <a:solidFill>
                  <a:srgbClr val="000000"/>
                </a:solidFill>
                <a:latin typeface="Arial Black" panose="020B0604020202020204"/>
                <a:ea typeface="微軟正黑體"/>
                <a:cs typeface="+mn-ea"/>
                <a:sym typeface="+mn-lt"/>
              </a:rPr>
              <a:t> 雇主說</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「你只是工讀生，所以不需要保勞保</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是非題</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a:t>
            </a:r>
            <a:r>
              <a:rPr lang="en-US" altLang="zh-TW" sz="1867" b="1" kern="0" dirty="0">
                <a:solidFill>
                  <a:srgbClr val="FF0000"/>
                </a:solidFill>
                <a:latin typeface="Arial Black" panose="020B0604020202020204"/>
                <a:ea typeface="微軟正黑體"/>
                <a:cs typeface="+mn-ea"/>
                <a:sym typeface="+mn-lt"/>
              </a:rPr>
              <a:t>X</a:t>
            </a:r>
          </a:p>
          <a:p>
            <a:pPr defTabSz="1219170">
              <a:buClr>
                <a:srgbClr val="000000"/>
              </a:buClr>
            </a:pPr>
            <a:endParaRPr lang="en-US" altLang="zh-TW" sz="1867" b="1" kern="0" dirty="0">
              <a:solidFill>
                <a:srgbClr val="000000"/>
              </a:solidFill>
              <a:latin typeface="Arial Black" panose="020B0604020202020204"/>
              <a:ea typeface="微軟正黑體"/>
              <a:cs typeface="+mn-ea"/>
              <a:sym typeface="+mn-lt"/>
            </a:endParaRPr>
          </a:p>
          <a:p>
            <a:pPr defTabSz="1219170">
              <a:buClr>
                <a:srgbClr val="000000"/>
              </a:buClr>
            </a:pPr>
            <a:r>
              <a:rPr lang="en-US" altLang="zh-TW" sz="1867" b="1" kern="0" dirty="0">
                <a:solidFill>
                  <a:srgbClr val="000000"/>
                </a:solidFill>
                <a:latin typeface="Arial Black" panose="020B0604020202020204"/>
                <a:ea typeface="微軟正黑體"/>
                <a:cs typeface="+mn-ea"/>
                <a:sym typeface="+mn-lt"/>
              </a:rPr>
              <a:t>4.</a:t>
            </a:r>
            <a:r>
              <a:rPr lang="zh-TW" altLang="en-US" sz="1867" b="1" kern="0" dirty="0">
                <a:solidFill>
                  <a:srgbClr val="000000"/>
                </a:solidFill>
                <a:latin typeface="Arial Black" panose="020B0604020202020204"/>
                <a:ea typeface="微軟正黑體"/>
                <a:cs typeface="+mn-ea"/>
                <a:sym typeface="+mn-lt"/>
              </a:rPr>
              <a:t> 雇主訂有工作規則，為維持職場倫理，規定不能遲到早退， 一旦有人遲到或早退超過</a:t>
            </a:r>
            <a:r>
              <a:rPr lang="en-US" altLang="zh-TW" sz="1867" b="1" kern="0" dirty="0">
                <a:solidFill>
                  <a:srgbClr val="000000"/>
                </a:solidFill>
                <a:latin typeface="Arial Black" panose="020B0604020202020204"/>
                <a:ea typeface="微軟正黑體"/>
                <a:cs typeface="+mn-ea"/>
                <a:sym typeface="+mn-lt"/>
              </a:rPr>
              <a:t>10</a:t>
            </a:r>
            <a:r>
              <a:rPr lang="zh-TW" altLang="en-US" sz="1867" b="1" kern="0" dirty="0">
                <a:solidFill>
                  <a:srgbClr val="000000"/>
                </a:solidFill>
                <a:latin typeface="Arial Black" panose="020B0604020202020204"/>
                <a:ea typeface="微軟正黑體"/>
                <a:cs typeface="+mn-ea"/>
                <a:sym typeface="+mn-lt"/>
              </a:rPr>
              <a:t>分鐘，將會被扣除半日薪資</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是非題</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 </a:t>
            </a:r>
            <a:r>
              <a:rPr lang="en-US" altLang="zh-TW" sz="1867" b="1" kern="0" dirty="0">
                <a:solidFill>
                  <a:srgbClr val="FF0000"/>
                </a:solidFill>
                <a:latin typeface="Arial Black" panose="020B0604020202020204"/>
                <a:ea typeface="微軟正黑體"/>
                <a:cs typeface="+mn-ea"/>
                <a:sym typeface="+mn-lt"/>
              </a:rPr>
              <a:t>X</a:t>
            </a:r>
          </a:p>
          <a:p>
            <a:pPr defTabSz="1219170">
              <a:buClr>
                <a:srgbClr val="000000"/>
              </a:buClr>
            </a:pPr>
            <a:endParaRPr lang="en-US" altLang="zh-TW" sz="1867" b="1" kern="0" dirty="0">
              <a:solidFill>
                <a:srgbClr val="000000"/>
              </a:solidFill>
              <a:latin typeface="Arial Black" panose="020B0604020202020204"/>
              <a:ea typeface="微軟正黑體"/>
              <a:cs typeface="+mn-ea"/>
              <a:sym typeface="+mn-lt"/>
            </a:endParaRPr>
          </a:p>
          <a:p>
            <a:pPr defTabSz="1219170">
              <a:buClr>
                <a:srgbClr val="000000"/>
              </a:buClr>
            </a:pPr>
            <a:r>
              <a:rPr lang="en-US" altLang="zh-TW" sz="1867" b="1" kern="0" dirty="0">
                <a:solidFill>
                  <a:srgbClr val="000000"/>
                </a:solidFill>
                <a:latin typeface="Arial Black" panose="020B0604020202020204"/>
                <a:ea typeface="微軟正黑體"/>
                <a:cs typeface="+mn-ea"/>
                <a:sym typeface="+mn-lt"/>
              </a:rPr>
              <a:t>5.</a:t>
            </a:r>
            <a:r>
              <a:rPr lang="zh-TW" altLang="en-US" sz="1867" b="1" kern="0" dirty="0">
                <a:solidFill>
                  <a:srgbClr val="000000"/>
                </a:solidFill>
                <a:latin typeface="Arial Black" panose="020B0604020202020204"/>
                <a:ea typeface="微軟正黑體"/>
                <a:cs typeface="+mn-ea"/>
                <a:sym typeface="+mn-lt"/>
              </a:rPr>
              <a:t> 阿瑞的公司每次訂下午茶，同事詢問了部門每個人的訂單，都故意漏掉阿瑞，請問這是否算是一種職場霸凌</a:t>
            </a:r>
            <a:r>
              <a:rPr lang="en-US" altLang="zh-TW" sz="1867" b="1" kern="0" dirty="0">
                <a:solidFill>
                  <a:srgbClr val="000000"/>
                </a:solidFill>
                <a:latin typeface="Arial Black" panose="020B0604020202020204"/>
                <a:ea typeface="微軟正黑體"/>
                <a:cs typeface="+mn-ea"/>
                <a:sym typeface="+mn-lt"/>
              </a:rPr>
              <a:t>?</a:t>
            </a:r>
            <a:r>
              <a:rPr lang="zh-TW" altLang="en-US" sz="1867" b="1" kern="0" dirty="0">
                <a:solidFill>
                  <a:srgbClr val="000000"/>
                </a:solidFill>
                <a:latin typeface="Arial Black" panose="020B0604020202020204"/>
                <a:ea typeface="微軟正黑體"/>
                <a:cs typeface="+mn-ea"/>
                <a:sym typeface="+mn-lt"/>
              </a:rPr>
              <a:t> </a:t>
            </a:r>
            <a:r>
              <a:rPr lang="en-US" altLang="zh-TW" sz="1867" b="1" kern="0" dirty="0">
                <a:solidFill>
                  <a:srgbClr val="000000"/>
                </a:solidFill>
                <a:cs typeface="+mn-ea"/>
                <a:sym typeface="+mn-lt"/>
              </a:rPr>
              <a:t>(</a:t>
            </a:r>
            <a:r>
              <a:rPr lang="zh-TW" altLang="en-US" sz="1867" b="1" kern="0" dirty="0">
                <a:solidFill>
                  <a:srgbClr val="000000"/>
                </a:solidFill>
                <a:cs typeface="+mn-ea"/>
                <a:sym typeface="+mn-lt"/>
              </a:rPr>
              <a:t>是非題</a:t>
            </a:r>
            <a:r>
              <a:rPr lang="en-US" altLang="zh-TW" sz="1867" b="1" kern="0" dirty="0">
                <a:solidFill>
                  <a:srgbClr val="000000"/>
                </a:solidFill>
                <a:cs typeface="+mn-ea"/>
                <a:sym typeface="+mn-lt"/>
              </a:rPr>
              <a:t>)</a:t>
            </a:r>
            <a:r>
              <a:rPr lang="zh-TW" altLang="en-US" sz="1867" b="1" kern="0" dirty="0">
                <a:solidFill>
                  <a:srgbClr val="000000"/>
                </a:solidFill>
                <a:cs typeface="+mn-ea"/>
                <a:sym typeface="+mn-lt"/>
              </a:rPr>
              <a:t> </a:t>
            </a:r>
            <a:r>
              <a:rPr lang="en-US" altLang="zh-TW" sz="1867" b="1" kern="0" dirty="0">
                <a:solidFill>
                  <a:srgbClr val="FF0000"/>
                </a:solidFill>
                <a:cs typeface="+mn-ea"/>
                <a:sym typeface="+mn-lt"/>
              </a:rPr>
              <a:t>O</a:t>
            </a:r>
            <a:endParaRPr lang="en-US" altLang="zh-TW" sz="1867" b="1" kern="0" dirty="0">
              <a:solidFill>
                <a:srgbClr val="FF0000"/>
              </a:solidFill>
              <a:latin typeface="Arial Black" panose="020B0604020202020204"/>
              <a:ea typeface="微軟正黑體"/>
              <a:cs typeface="+mn-ea"/>
              <a:sym typeface="+mn-lt"/>
            </a:endParaRPr>
          </a:p>
        </p:txBody>
      </p:sp>
      <p:grpSp>
        <p:nvGrpSpPr>
          <p:cNvPr id="8" name="群組 7">
            <a:extLst>
              <a:ext uri="{FF2B5EF4-FFF2-40B4-BE49-F238E27FC236}">
                <a16:creationId xmlns:a16="http://schemas.microsoft.com/office/drawing/2014/main" id="{4E42F40A-97B6-4A4B-A755-88FA9BAE9BF5}"/>
              </a:ext>
            </a:extLst>
          </p:cNvPr>
          <p:cNvGrpSpPr/>
          <p:nvPr/>
        </p:nvGrpSpPr>
        <p:grpSpPr>
          <a:xfrm>
            <a:off x="554265" y="521124"/>
            <a:ext cx="1065860" cy="901573"/>
            <a:chOff x="-1715946" y="3175116"/>
            <a:chExt cx="1719575" cy="1454526"/>
          </a:xfrm>
        </p:grpSpPr>
        <p:grpSp>
          <p:nvGrpSpPr>
            <p:cNvPr id="9" name="Google Shape;851;p48">
              <a:extLst>
                <a:ext uri="{FF2B5EF4-FFF2-40B4-BE49-F238E27FC236}">
                  <a16:creationId xmlns:a16="http://schemas.microsoft.com/office/drawing/2014/main" id="{CA7D79EA-73E5-4453-90FE-91A78102F363}"/>
                </a:ext>
              </a:extLst>
            </p:cNvPr>
            <p:cNvGrpSpPr/>
            <p:nvPr/>
          </p:nvGrpSpPr>
          <p:grpSpPr>
            <a:xfrm rot="-858253">
              <a:off x="-1715946" y="3175116"/>
              <a:ext cx="1719575" cy="1454526"/>
              <a:chOff x="1477075" y="1122475"/>
              <a:chExt cx="237775" cy="201125"/>
            </a:xfrm>
          </p:grpSpPr>
          <p:sp>
            <p:nvSpPr>
              <p:cNvPr id="11" name="Google Shape;852;p48">
                <a:extLst>
                  <a:ext uri="{FF2B5EF4-FFF2-40B4-BE49-F238E27FC236}">
                    <a16:creationId xmlns:a16="http://schemas.microsoft.com/office/drawing/2014/main" id="{89BC7712-B776-4F03-952A-C7A1362FDC6E}"/>
                  </a:ext>
                </a:extLst>
              </p:cNvPr>
              <p:cNvSpPr/>
              <p:nvPr/>
            </p:nvSpPr>
            <p:spPr>
              <a:xfrm>
                <a:off x="1513700" y="1122475"/>
                <a:ext cx="201150" cy="201125"/>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12" name="Google Shape;853;p48">
                <a:extLst>
                  <a:ext uri="{FF2B5EF4-FFF2-40B4-BE49-F238E27FC236}">
                    <a16:creationId xmlns:a16="http://schemas.microsoft.com/office/drawing/2014/main" id="{A6F9A740-5826-4BCB-AF63-51A6054424FD}"/>
                  </a:ext>
                </a:extLst>
              </p:cNvPr>
              <p:cNvSpPr/>
              <p:nvPr/>
            </p:nvSpPr>
            <p:spPr>
              <a:xfrm>
                <a:off x="1477075" y="1122475"/>
                <a:ext cx="201100" cy="201125"/>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chemeClr val="lt2"/>
                  </a:gs>
                  <a:gs pos="100000">
                    <a:schemeClr val="accent3"/>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sp>
          <p:nvSpPr>
            <p:cNvPr id="10" name="open-book_299">
              <a:extLst>
                <a:ext uri="{FF2B5EF4-FFF2-40B4-BE49-F238E27FC236}">
                  <a16:creationId xmlns:a16="http://schemas.microsoft.com/office/drawing/2014/main" id="{5F9A4B91-4713-4FEB-B30D-24A9F504DAF0}"/>
                </a:ext>
              </a:extLst>
            </p:cNvPr>
            <p:cNvSpPr/>
            <p:nvPr/>
          </p:nvSpPr>
          <p:spPr>
            <a:xfrm rot="20568837">
              <a:off x="-1461448" y="3598215"/>
              <a:ext cx="960985" cy="717623"/>
            </a:xfrm>
            <a:custGeom>
              <a:avLst/>
              <a:gdLst>
                <a:gd name="connsiteX0" fmla="*/ 462404 w 602788"/>
                <a:gd name="connsiteY0" fmla="*/ 304764 h 450137"/>
                <a:gd name="connsiteX1" fmla="*/ 531061 w 602788"/>
                <a:gd name="connsiteY1" fmla="*/ 312495 h 450137"/>
                <a:gd name="connsiteX2" fmla="*/ 526755 w 602788"/>
                <a:gd name="connsiteY2" fmla="*/ 325402 h 450137"/>
                <a:gd name="connsiteX3" fmla="*/ 355930 w 602788"/>
                <a:gd name="connsiteY3" fmla="*/ 346914 h 450137"/>
                <a:gd name="connsiteX4" fmla="*/ 348753 w 602788"/>
                <a:gd name="connsiteY4" fmla="*/ 334007 h 450137"/>
                <a:gd name="connsiteX5" fmla="*/ 462404 w 602788"/>
                <a:gd name="connsiteY5" fmla="*/ 304764 h 450137"/>
                <a:gd name="connsiteX6" fmla="*/ 149121 w 602788"/>
                <a:gd name="connsiteY6" fmla="*/ 303384 h 450137"/>
                <a:gd name="connsiteX7" fmla="*/ 262772 w 602788"/>
                <a:gd name="connsiteY7" fmla="*/ 332627 h 450137"/>
                <a:gd name="connsiteX8" fmla="*/ 255595 w 602788"/>
                <a:gd name="connsiteY8" fmla="*/ 345534 h 450137"/>
                <a:gd name="connsiteX9" fmla="*/ 84770 w 602788"/>
                <a:gd name="connsiteY9" fmla="*/ 325456 h 450137"/>
                <a:gd name="connsiteX10" fmla="*/ 80464 w 602788"/>
                <a:gd name="connsiteY10" fmla="*/ 311115 h 450137"/>
                <a:gd name="connsiteX11" fmla="*/ 149121 w 602788"/>
                <a:gd name="connsiteY11" fmla="*/ 303384 h 450137"/>
                <a:gd name="connsiteX12" fmla="*/ 462404 w 602788"/>
                <a:gd name="connsiteY12" fmla="*/ 266141 h 450137"/>
                <a:gd name="connsiteX13" fmla="*/ 531061 w 602788"/>
                <a:gd name="connsiteY13" fmla="*/ 273872 h 450137"/>
                <a:gd name="connsiteX14" fmla="*/ 526755 w 602788"/>
                <a:gd name="connsiteY14" fmla="*/ 286779 h 450137"/>
                <a:gd name="connsiteX15" fmla="*/ 355930 w 602788"/>
                <a:gd name="connsiteY15" fmla="*/ 308291 h 450137"/>
                <a:gd name="connsiteX16" fmla="*/ 348753 w 602788"/>
                <a:gd name="connsiteY16" fmla="*/ 295384 h 450137"/>
                <a:gd name="connsiteX17" fmla="*/ 462404 w 602788"/>
                <a:gd name="connsiteY17" fmla="*/ 266141 h 450137"/>
                <a:gd name="connsiteX18" fmla="*/ 149121 w 602788"/>
                <a:gd name="connsiteY18" fmla="*/ 264762 h 450137"/>
                <a:gd name="connsiteX19" fmla="*/ 262772 w 602788"/>
                <a:gd name="connsiteY19" fmla="*/ 294005 h 450137"/>
                <a:gd name="connsiteX20" fmla="*/ 255595 w 602788"/>
                <a:gd name="connsiteY20" fmla="*/ 306912 h 450137"/>
                <a:gd name="connsiteX21" fmla="*/ 84770 w 602788"/>
                <a:gd name="connsiteY21" fmla="*/ 285400 h 450137"/>
                <a:gd name="connsiteX22" fmla="*/ 80464 w 602788"/>
                <a:gd name="connsiteY22" fmla="*/ 272493 h 450137"/>
                <a:gd name="connsiteX23" fmla="*/ 149121 w 602788"/>
                <a:gd name="connsiteY23" fmla="*/ 264762 h 450137"/>
                <a:gd name="connsiteX24" fmla="*/ 462404 w 602788"/>
                <a:gd name="connsiteY24" fmla="*/ 227519 h 450137"/>
                <a:gd name="connsiteX25" fmla="*/ 531061 w 602788"/>
                <a:gd name="connsiteY25" fmla="*/ 235250 h 450137"/>
                <a:gd name="connsiteX26" fmla="*/ 526755 w 602788"/>
                <a:gd name="connsiteY26" fmla="*/ 248157 h 450137"/>
                <a:gd name="connsiteX27" fmla="*/ 355930 w 602788"/>
                <a:gd name="connsiteY27" fmla="*/ 269669 h 450137"/>
                <a:gd name="connsiteX28" fmla="*/ 348753 w 602788"/>
                <a:gd name="connsiteY28" fmla="*/ 256762 h 450137"/>
                <a:gd name="connsiteX29" fmla="*/ 462404 w 602788"/>
                <a:gd name="connsiteY29" fmla="*/ 227519 h 450137"/>
                <a:gd name="connsiteX30" fmla="*/ 149121 w 602788"/>
                <a:gd name="connsiteY30" fmla="*/ 225909 h 450137"/>
                <a:gd name="connsiteX31" fmla="*/ 262772 w 602788"/>
                <a:gd name="connsiteY31" fmla="*/ 255152 h 450137"/>
                <a:gd name="connsiteX32" fmla="*/ 255595 w 602788"/>
                <a:gd name="connsiteY32" fmla="*/ 268059 h 450137"/>
                <a:gd name="connsiteX33" fmla="*/ 84770 w 602788"/>
                <a:gd name="connsiteY33" fmla="*/ 246547 h 450137"/>
                <a:gd name="connsiteX34" fmla="*/ 80464 w 602788"/>
                <a:gd name="connsiteY34" fmla="*/ 233640 h 450137"/>
                <a:gd name="connsiteX35" fmla="*/ 149121 w 602788"/>
                <a:gd name="connsiteY35" fmla="*/ 225909 h 450137"/>
                <a:gd name="connsiteX36" fmla="*/ 462404 w 602788"/>
                <a:gd name="connsiteY36" fmla="*/ 189417 h 450137"/>
                <a:gd name="connsiteX37" fmla="*/ 531061 w 602788"/>
                <a:gd name="connsiteY37" fmla="*/ 196500 h 450137"/>
                <a:gd name="connsiteX38" fmla="*/ 526755 w 602788"/>
                <a:gd name="connsiteY38" fmla="*/ 210798 h 450137"/>
                <a:gd name="connsiteX39" fmla="*/ 355930 w 602788"/>
                <a:gd name="connsiteY39" fmla="*/ 230816 h 450137"/>
                <a:gd name="connsiteX40" fmla="*/ 348753 w 602788"/>
                <a:gd name="connsiteY40" fmla="*/ 219377 h 450137"/>
                <a:gd name="connsiteX41" fmla="*/ 462404 w 602788"/>
                <a:gd name="connsiteY41" fmla="*/ 189417 h 450137"/>
                <a:gd name="connsiteX42" fmla="*/ 149121 w 602788"/>
                <a:gd name="connsiteY42" fmla="*/ 188683 h 450137"/>
                <a:gd name="connsiteX43" fmla="*/ 262772 w 602788"/>
                <a:gd name="connsiteY43" fmla="*/ 217952 h 450137"/>
                <a:gd name="connsiteX44" fmla="*/ 255595 w 602788"/>
                <a:gd name="connsiteY44" fmla="*/ 229436 h 450137"/>
                <a:gd name="connsiteX45" fmla="*/ 84770 w 602788"/>
                <a:gd name="connsiteY45" fmla="*/ 209340 h 450137"/>
                <a:gd name="connsiteX46" fmla="*/ 80464 w 602788"/>
                <a:gd name="connsiteY46" fmla="*/ 196421 h 450137"/>
                <a:gd name="connsiteX47" fmla="*/ 149121 w 602788"/>
                <a:gd name="connsiteY47" fmla="*/ 188683 h 450137"/>
                <a:gd name="connsiteX48" fmla="*/ 462404 w 602788"/>
                <a:gd name="connsiteY48" fmla="*/ 148664 h 450137"/>
                <a:gd name="connsiteX49" fmla="*/ 531061 w 602788"/>
                <a:gd name="connsiteY49" fmla="*/ 156395 h 450137"/>
                <a:gd name="connsiteX50" fmla="*/ 526755 w 602788"/>
                <a:gd name="connsiteY50" fmla="*/ 169302 h 450137"/>
                <a:gd name="connsiteX51" fmla="*/ 355930 w 602788"/>
                <a:gd name="connsiteY51" fmla="*/ 190814 h 450137"/>
                <a:gd name="connsiteX52" fmla="*/ 348753 w 602788"/>
                <a:gd name="connsiteY52" fmla="*/ 177907 h 450137"/>
                <a:gd name="connsiteX53" fmla="*/ 462404 w 602788"/>
                <a:gd name="connsiteY53" fmla="*/ 148664 h 450137"/>
                <a:gd name="connsiteX54" fmla="*/ 149121 w 602788"/>
                <a:gd name="connsiteY54" fmla="*/ 147806 h 450137"/>
                <a:gd name="connsiteX55" fmla="*/ 262772 w 602788"/>
                <a:gd name="connsiteY55" fmla="*/ 177766 h 450137"/>
                <a:gd name="connsiteX56" fmla="*/ 255595 w 602788"/>
                <a:gd name="connsiteY56" fmla="*/ 189205 h 450137"/>
                <a:gd name="connsiteX57" fmla="*/ 84770 w 602788"/>
                <a:gd name="connsiteY57" fmla="*/ 169187 h 450137"/>
                <a:gd name="connsiteX58" fmla="*/ 80464 w 602788"/>
                <a:gd name="connsiteY58" fmla="*/ 154889 h 450137"/>
                <a:gd name="connsiteX59" fmla="*/ 149121 w 602788"/>
                <a:gd name="connsiteY59" fmla="*/ 147806 h 450137"/>
                <a:gd name="connsiteX60" fmla="*/ 462404 w 602788"/>
                <a:gd name="connsiteY60" fmla="*/ 111421 h 450137"/>
                <a:gd name="connsiteX61" fmla="*/ 531061 w 602788"/>
                <a:gd name="connsiteY61" fmla="*/ 119152 h 450137"/>
                <a:gd name="connsiteX62" fmla="*/ 526755 w 602788"/>
                <a:gd name="connsiteY62" fmla="*/ 132059 h 450137"/>
                <a:gd name="connsiteX63" fmla="*/ 355930 w 602788"/>
                <a:gd name="connsiteY63" fmla="*/ 153571 h 450137"/>
                <a:gd name="connsiteX64" fmla="*/ 348753 w 602788"/>
                <a:gd name="connsiteY64" fmla="*/ 140664 h 450137"/>
                <a:gd name="connsiteX65" fmla="*/ 462404 w 602788"/>
                <a:gd name="connsiteY65" fmla="*/ 111421 h 450137"/>
                <a:gd name="connsiteX66" fmla="*/ 149121 w 602788"/>
                <a:gd name="connsiteY66" fmla="*/ 110563 h 450137"/>
                <a:gd name="connsiteX67" fmla="*/ 262772 w 602788"/>
                <a:gd name="connsiteY67" fmla="*/ 140523 h 450137"/>
                <a:gd name="connsiteX68" fmla="*/ 255595 w 602788"/>
                <a:gd name="connsiteY68" fmla="*/ 151962 h 450137"/>
                <a:gd name="connsiteX69" fmla="*/ 84770 w 602788"/>
                <a:gd name="connsiteY69" fmla="*/ 131944 h 450137"/>
                <a:gd name="connsiteX70" fmla="*/ 80464 w 602788"/>
                <a:gd name="connsiteY70" fmla="*/ 117646 h 450137"/>
                <a:gd name="connsiteX71" fmla="*/ 149121 w 602788"/>
                <a:gd name="connsiteY71" fmla="*/ 110563 h 450137"/>
                <a:gd name="connsiteX72" fmla="*/ 462404 w 602788"/>
                <a:gd name="connsiteY72" fmla="*/ 71777 h 450137"/>
                <a:gd name="connsiteX73" fmla="*/ 531061 w 602788"/>
                <a:gd name="connsiteY73" fmla="*/ 78887 h 450137"/>
                <a:gd name="connsiteX74" fmla="*/ 526755 w 602788"/>
                <a:gd name="connsiteY74" fmla="*/ 93242 h 450137"/>
                <a:gd name="connsiteX75" fmla="*/ 355930 w 602788"/>
                <a:gd name="connsiteY75" fmla="*/ 113338 h 450137"/>
                <a:gd name="connsiteX76" fmla="*/ 348753 w 602788"/>
                <a:gd name="connsiteY76" fmla="*/ 101854 h 450137"/>
                <a:gd name="connsiteX77" fmla="*/ 462404 w 602788"/>
                <a:gd name="connsiteY77" fmla="*/ 71777 h 450137"/>
                <a:gd name="connsiteX78" fmla="*/ 149121 w 602788"/>
                <a:gd name="connsiteY78" fmla="*/ 71189 h 450137"/>
                <a:gd name="connsiteX79" fmla="*/ 262772 w 602788"/>
                <a:gd name="connsiteY79" fmla="*/ 100432 h 450137"/>
                <a:gd name="connsiteX80" fmla="*/ 255595 w 602788"/>
                <a:gd name="connsiteY80" fmla="*/ 113339 h 450137"/>
                <a:gd name="connsiteX81" fmla="*/ 84770 w 602788"/>
                <a:gd name="connsiteY81" fmla="*/ 91827 h 450137"/>
                <a:gd name="connsiteX82" fmla="*/ 80464 w 602788"/>
                <a:gd name="connsiteY82" fmla="*/ 78920 h 450137"/>
                <a:gd name="connsiteX83" fmla="*/ 149121 w 602788"/>
                <a:gd name="connsiteY83" fmla="*/ 71189 h 450137"/>
                <a:gd name="connsiteX84" fmla="*/ 466443 w 602788"/>
                <a:gd name="connsiteY84" fmla="*/ 17203 h 450137"/>
                <a:gd name="connsiteX85" fmla="*/ 317181 w 602788"/>
                <a:gd name="connsiteY85" fmla="*/ 68811 h 450137"/>
                <a:gd name="connsiteX86" fmla="*/ 317181 w 602788"/>
                <a:gd name="connsiteY86" fmla="*/ 279544 h 450137"/>
                <a:gd name="connsiteX87" fmla="*/ 307135 w 602788"/>
                <a:gd name="connsiteY87" fmla="*/ 268075 h 450137"/>
                <a:gd name="connsiteX88" fmla="*/ 307135 w 602788"/>
                <a:gd name="connsiteY88" fmla="*/ 407130 h 450137"/>
                <a:gd name="connsiteX89" fmla="*/ 477925 w 602788"/>
                <a:gd name="connsiteY89" fmla="*/ 368424 h 450137"/>
                <a:gd name="connsiteX90" fmla="*/ 561167 w 602788"/>
                <a:gd name="connsiteY90" fmla="*/ 382760 h 450137"/>
                <a:gd name="connsiteX91" fmla="*/ 561167 w 602788"/>
                <a:gd name="connsiteY91" fmla="*/ 31538 h 450137"/>
                <a:gd name="connsiteX92" fmla="*/ 466443 w 602788"/>
                <a:gd name="connsiteY92" fmla="*/ 17203 h 450137"/>
                <a:gd name="connsiteX93" fmla="*/ 140651 w 602788"/>
                <a:gd name="connsiteY93" fmla="*/ 17203 h 450137"/>
                <a:gd name="connsiteX94" fmla="*/ 45927 w 602788"/>
                <a:gd name="connsiteY94" fmla="*/ 31538 h 450137"/>
                <a:gd name="connsiteX95" fmla="*/ 45927 w 602788"/>
                <a:gd name="connsiteY95" fmla="*/ 382760 h 450137"/>
                <a:gd name="connsiteX96" fmla="*/ 126298 w 602788"/>
                <a:gd name="connsiteY96" fmla="*/ 369858 h 450137"/>
                <a:gd name="connsiteX97" fmla="*/ 301394 w 602788"/>
                <a:gd name="connsiteY97" fmla="*/ 407130 h 450137"/>
                <a:gd name="connsiteX98" fmla="*/ 301394 w 602788"/>
                <a:gd name="connsiteY98" fmla="*/ 268075 h 450137"/>
                <a:gd name="connsiteX99" fmla="*/ 291348 w 602788"/>
                <a:gd name="connsiteY99" fmla="*/ 279544 h 450137"/>
                <a:gd name="connsiteX100" fmla="*/ 291348 w 602788"/>
                <a:gd name="connsiteY100" fmla="*/ 68811 h 450137"/>
                <a:gd name="connsiteX101" fmla="*/ 140651 w 602788"/>
                <a:gd name="connsiteY101" fmla="*/ 17203 h 450137"/>
                <a:gd name="connsiteX102" fmla="*/ 140651 w 602788"/>
                <a:gd name="connsiteY102" fmla="*/ 0 h 450137"/>
                <a:gd name="connsiteX103" fmla="*/ 304264 w 602788"/>
                <a:gd name="connsiteY103" fmla="*/ 57342 h 450137"/>
                <a:gd name="connsiteX104" fmla="*/ 466443 w 602788"/>
                <a:gd name="connsiteY104" fmla="*/ 0 h 450137"/>
                <a:gd name="connsiteX105" fmla="*/ 572649 w 602788"/>
                <a:gd name="connsiteY105" fmla="*/ 18636 h 450137"/>
                <a:gd name="connsiteX106" fmla="*/ 578389 w 602788"/>
                <a:gd name="connsiteY106" fmla="*/ 20070 h 450137"/>
                <a:gd name="connsiteX107" fmla="*/ 578389 w 602788"/>
                <a:gd name="connsiteY107" fmla="*/ 57342 h 450137"/>
                <a:gd name="connsiteX108" fmla="*/ 602788 w 602788"/>
                <a:gd name="connsiteY108" fmla="*/ 74545 h 450137"/>
                <a:gd name="connsiteX109" fmla="*/ 602788 w 602788"/>
                <a:gd name="connsiteY109" fmla="*/ 435801 h 450137"/>
                <a:gd name="connsiteX110" fmla="*/ 341580 w 602788"/>
                <a:gd name="connsiteY110" fmla="*/ 435801 h 450137"/>
                <a:gd name="connsiteX111" fmla="*/ 304264 w 602788"/>
                <a:gd name="connsiteY111" fmla="*/ 450137 h 450137"/>
                <a:gd name="connsiteX112" fmla="*/ 266949 w 602788"/>
                <a:gd name="connsiteY112" fmla="*/ 435801 h 450137"/>
                <a:gd name="connsiteX113" fmla="*/ 0 w 602788"/>
                <a:gd name="connsiteY113" fmla="*/ 435801 h 450137"/>
                <a:gd name="connsiteX114" fmla="*/ 0 w 602788"/>
                <a:gd name="connsiteY114" fmla="*/ 74545 h 450137"/>
                <a:gd name="connsiteX115" fmla="*/ 28704 w 602788"/>
                <a:gd name="connsiteY115" fmla="*/ 55909 h 450137"/>
                <a:gd name="connsiteX116" fmla="*/ 28704 w 602788"/>
                <a:gd name="connsiteY116" fmla="*/ 20070 h 450137"/>
                <a:gd name="connsiteX117" fmla="*/ 34445 w 602788"/>
                <a:gd name="connsiteY117" fmla="*/ 18636 h 450137"/>
                <a:gd name="connsiteX118" fmla="*/ 140651 w 602788"/>
                <a:gd name="connsiteY118" fmla="*/ 0 h 4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602788" h="450137">
                  <a:moveTo>
                    <a:pt x="462404" y="304764"/>
                  </a:moveTo>
                  <a:cubicBezTo>
                    <a:pt x="483779" y="304070"/>
                    <a:pt x="507017" y="306042"/>
                    <a:pt x="531061" y="312495"/>
                  </a:cubicBezTo>
                  <a:lnTo>
                    <a:pt x="526755" y="325402"/>
                  </a:lnTo>
                  <a:cubicBezTo>
                    <a:pt x="437754" y="302456"/>
                    <a:pt x="355930" y="345480"/>
                    <a:pt x="355930" y="346914"/>
                  </a:cubicBezTo>
                  <a:lnTo>
                    <a:pt x="348753" y="334007"/>
                  </a:lnTo>
                  <a:cubicBezTo>
                    <a:pt x="350906" y="332931"/>
                    <a:pt x="398278" y="306848"/>
                    <a:pt x="462404" y="304764"/>
                  </a:cubicBezTo>
                  <a:close/>
                  <a:moveTo>
                    <a:pt x="149121" y="303384"/>
                  </a:moveTo>
                  <a:cubicBezTo>
                    <a:pt x="213247" y="305468"/>
                    <a:pt x="260619" y="331551"/>
                    <a:pt x="262772" y="332627"/>
                  </a:cubicBezTo>
                  <a:lnTo>
                    <a:pt x="255595" y="345534"/>
                  </a:lnTo>
                  <a:cubicBezTo>
                    <a:pt x="255595" y="345534"/>
                    <a:pt x="173771" y="301076"/>
                    <a:pt x="84770" y="325456"/>
                  </a:cubicBezTo>
                  <a:lnTo>
                    <a:pt x="80464" y="311115"/>
                  </a:lnTo>
                  <a:cubicBezTo>
                    <a:pt x="104509" y="304662"/>
                    <a:pt x="127746" y="302690"/>
                    <a:pt x="149121" y="303384"/>
                  </a:cubicBezTo>
                  <a:close/>
                  <a:moveTo>
                    <a:pt x="462404" y="266141"/>
                  </a:moveTo>
                  <a:cubicBezTo>
                    <a:pt x="483779" y="265447"/>
                    <a:pt x="507017" y="267419"/>
                    <a:pt x="531061" y="273872"/>
                  </a:cubicBezTo>
                  <a:lnTo>
                    <a:pt x="526755" y="286779"/>
                  </a:lnTo>
                  <a:cubicBezTo>
                    <a:pt x="437754" y="262399"/>
                    <a:pt x="355930" y="306857"/>
                    <a:pt x="355930" y="308291"/>
                  </a:cubicBezTo>
                  <a:lnTo>
                    <a:pt x="348753" y="295384"/>
                  </a:lnTo>
                  <a:cubicBezTo>
                    <a:pt x="350906" y="294309"/>
                    <a:pt x="398278" y="268225"/>
                    <a:pt x="462404" y="266141"/>
                  </a:cubicBezTo>
                  <a:close/>
                  <a:moveTo>
                    <a:pt x="149121" y="264762"/>
                  </a:moveTo>
                  <a:cubicBezTo>
                    <a:pt x="213247" y="266846"/>
                    <a:pt x="260619" y="292929"/>
                    <a:pt x="262772" y="294005"/>
                  </a:cubicBezTo>
                  <a:lnTo>
                    <a:pt x="255595" y="306912"/>
                  </a:lnTo>
                  <a:cubicBezTo>
                    <a:pt x="255595" y="306912"/>
                    <a:pt x="173771" y="262454"/>
                    <a:pt x="84770" y="285400"/>
                  </a:cubicBezTo>
                  <a:lnTo>
                    <a:pt x="80464" y="272493"/>
                  </a:lnTo>
                  <a:cubicBezTo>
                    <a:pt x="104509" y="266040"/>
                    <a:pt x="127746" y="264068"/>
                    <a:pt x="149121" y="264762"/>
                  </a:cubicBezTo>
                  <a:close/>
                  <a:moveTo>
                    <a:pt x="462404" y="227519"/>
                  </a:moveTo>
                  <a:cubicBezTo>
                    <a:pt x="483779" y="226825"/>
                    <a:pt x="507017" y="228797"/>
                    <a:pt x="531061" y="235250"/>
                  </a:cubicBezTo>
                  <a:lnTo>
                    <a:pt x="526755" y="248157"/>
                  </a:lnTo>
                  <a:cubicBezTo>
                    <a:pt x="437754" y="223777"/>
                    <a:pt x="355930" y="268235"/>
                    <a:pt x="355930" y="269669"/>
                  </a:cubicBezTo>
                  <a:lnTo>
                    <a:pt x="348753" y="256762"/>
                  </a:lnTo>
                  <a:cubicBezTo>
                    <a:pt x="350906" y="255687"/>
                    <a:pt x="398278" y="229603"/>
                    <a:pt x="462404" y="227519"/>
                  </a:cubicBezTo>
                  <a:close/>
                  <a:moveTo>
                    <a:pt x="149121" y="225909"/>
                  </a:moveTo>
                  <a:cubicBezTo>
                    <a:pt x="213247" y="227993"/>
                    <a:pt x="260619" y="254077"/>
                    <a:pt x="262772" y="255152"/>
                  </a:cubicBezTo>
                  <a:lnTo>
                    <a:pt x="255595" y="268059"/>
                  </a:lnTo>
                  <a:cubicBezTo>
                    <a:pt x="255595" y="266625"/>
                    <a:pt x="173771" y="223601"/>
                    <a:pt x="84770" y="246547"/>
                  </a:cubicBezTo>
                  <a:lnTo>
                    <a:pt x="80464" y="233640"/>
                  </a:lnTo>
                  <a:cubicBezTo>
                    <a:pt x="104509" y="227186"/>
                    <a:pt x="127746" y="225215"/>
                    <a:pt x="149121" y="225909"/>
                  </a:cubicBezTo>
                  <a:close/>
                  <a:moveTo>
                    <a:pt x="462404" y="189417"/>
                  </a:moveTo>
                  <a:cubicBezTo>
                    <a:pt x="483779" y="188636"/>
                    <a:pt x="507017" y="190423"/>
                    <a:pt x="531061" y="196500"/>
                  </a:cubicBezTo>
                  <a:lnTo>
                    <a:pt x="526755" y="210798"/>
                  </a:lnTo>
                  <a:cubicBezTo>
                    <a:pt x="437754" y="186491"/>
                    <a:pt x="355930" y="230816"/>
                    <a:pt x="355930" y="230816"/>
                  </a:cubicBezTo>
                  <a:lnTo>
                    <a:pt x="348753" y="219377"/>
                  </a:lnTo>
                  <a:cubicBezTo>
                    <a:pt x="350906" y="217232"/>
                    <a:pt x="398278" y="191763"/>
                    <a:pt x="462404" y="189417"/>
                  </a:cubicBezTo>
                  <a:close/>
                  <a:moveTo>
                    <a:pt x="149121" y="188683"/>
                  </a:moveTo>
                  <a:cubicBezTo>
                    <a:pt x="213247" y="190769"/>
                    <a:pt x="260619" y="216876"/>
                    <a:pt x="262772" y="217952"/>
                  </a:cubicBezTo>
                  <a:lnTo>
                    <a:pt x="255595" y="229436"/>
                  </a:lnTo>
                  <a:cubicBezTo>
                    <a:pt x="255595" y="229436"/>
                    <a:pt x="173771" y="184937"/>
                    <a:pt x="84770" y="209340"/>
                  </a:cubicBezTo>
                  <a:lnTo>
                    <a:pt x="80464" y="196421"/>
                  </a:lnTo>
                  <a:cubicBezTo>
                    <a:pt x="104509" y="189962"/>
                    <a:pt x="127746" y="187988"/>
                    <a:pt x="149121" y="188683"/>
                  </a:cubicBezTo>
                  <a:close/>
                  <a:moveTo>
                    <a:pt x="462404" y="148664"/>
                  </a:moveTo>
                  <a:cubicBezTo>
                    <a:pt x="483779" y="147970"/>
                    <a:pt x="507017" y="149942"/>
                    <a:pt x="531061" y="156395"/>
                  </a:cubicBezTo>
                  <a:lnTo>
                    <a:pt x="526755" y="169302"/>
                  </a:lnTo>
                  <a:cubicBezTo>
                    <a:pt x="437754" y="146356"/>
                    <a:pt x="355930" y="189380"/>
                    <a:pt x="355930" y="190814"/>
                  </a:cubicBezTo>
                  <a:lnTo>
                    <a:pt x="348753" y="177907"/>
                  </a:lnTo>
                  <a:cubicBezTo>
                    <a:pt x="350906" y="176832"/>
                    <a:pt x="398278" y="150748"/>
                    <a:pt x="462404" y="148664"/>
                  </a:cubicBezTo>
                  <a:close/>
                  <a:moveTo>
                    <a:pt x="149121" y="147806"/>
                  </a:moveTo>
                  <a:cubicBezTo>
                    <a:pt x="213247" y="150152"/>
                    <a:pt x="260619" y="175621"/>
                    <a:pt x="262772" y="177766"/>
                  </a:cubicBezTo>
                  <a:lnTo>
                    <a:pt x="255595" y="189205"/>
                  </a:lnTo>
                  <a:cubicBezTo>
                    <a:pt x="255595" y="189205"/>
                    <a:pt x="173771" y="144880"/>
                    <a:pt x="84770" y="169187"/>
                  </a:cubicBezTo>
                  <a:lnTo>
                    <a:pt x="80464" y="154889"/>
                  </a:lnTo>
                  <a:cubicBezTo>
                    <a:pt x="104509" y="148812"/>
                    <a:pt x="127746" y="147025"/>
                    <a:pt x="149121" y="147806"/>
                  </a:cubicBezTo>
                  <a:close/>
                  <a:moveTo>
                    <a:pt x="462404" y="111421"/>
                  </a:moveTo>
                  <a:cubicBezTo>
                    <a:pt x="483779" y="110727"/>
                    <a:pt x="507017" y="112699"/>
                    <a:pt x="531061" y="119152"/>
                  </a:cubicBezTo>
                  <a:lnTo>
                    <a:pt x="526755" y="132059"/>
                  </a:lnTo>
                  <a:cubicBezTo>
                    <a:pt x="437754" y="109113"/>
                    <a:pt x="355930" y="153571"/>
                    <a:pt x="355930" y="153571"/>
                  </a:cubicBezTo>
                  <a:lnTo>
                    <a:pt x="348753" y="140664"/>
                  </a:lnTo>
                  <a:cubicBezTo>
                    <a:pt x="350906" y="139589"/>
                    <a:pt x="398278" y="113505"/>
                    <a:pt x="462404" y="111421"/>
                  </a:cubicBezTo>
                  <a:close/>
                  <a:moveTo>
                    <a:pt x="149121" y="110563"/>
                  </a:moveTo>
                  <a:cubicBezTo>
                    <a:pt x="213247" y="112909"/>
                    <a:pt x="260619" y="138378"/>
                    <a:pt x="262772" y="140523"/>
                  </a:cubicBezTo>
                  <a:lnTo>
                    <a:pt x="255595" y="151962"/>
                  </a:lnTo>
                  <a:cubicBezTo>
                    <a:pt x="255595" y="151962"/>
                    <a:pt x="173771" y="107637"/>
                    <a:pt x="84770" y="131944"/>
                  </a:cubicBezTo>
                  <a:lnTo>
                    <a:pt x="80464" y="117646"/>
                  </a:lnTo>
                  <a:cubicBezTo>
                    <a:pt x="104509" y="111569"/>
                    <a:pt x="127746" y="109782"/>
                    <a:pt x="149121" y="110563"/>
                  </a:cubicBezTo>
                  <a:close/>
                  <a:moveTo>
                    <a:pt x="462404" y="71777"/>
                  </a:moveTo>
                  <a:cubicBezTo>
                    <a:pt x="483779" y="70992"/>
                    <a:pt x="507017" y="72787"/>
                    <a:pt x="531061" y="78887"/>
                  </a:cubicBezTo>
                  <a:lnTo>
                    <a:pt x="526755" y="93242"/>
                  </a:lnTo>
                  <a:cubicBezTo>
                    <a:pt x="437754" y="68839"/>
                    <a:pt x="355930" y="113338"/>
                    <a:pt x="355930" y="113338"/>
                  </a:cubicBezTo>
                  <a:lnTo>
                    <a:pt x="348753" y="101854"/>
                  </a:lnTo>
                  <a:cubicBezTo>
                    <a:pt x="350906" y="99702"/>
                    <a:pt x="398278" y="74133"/>
                    <a:pt x="462404" y="71777"/>
                  </a:cubicBezTo>
                  <a:close/>
                  <a:moveTo>
                    <a:pt x="149121" y="71189"/>
                  </a:moveTo>
                  <a:cubicBezTo>
                    <a:pt x="213247" y="73273"/>
                    <a:pt x="260619" y="99357"/>
                    <a:pt x="262772" y="100432"/>
                  </a:cubicBezTo>
                  <a:lnTo>
                    <a:pt x="255595" y="113339"/>
                  </a:lnTo>
                  <a:cubicBezTo>
                    <a:pt x="255595" y="111905"/>
                    <a:pt x="173771" y="67447"/>
                    <a:pt x="84770" y="91827"/>
                  </a:cubicBezTo>
                  <a:lnTo>
                    <a:pt x="80464" y="78920"/>
                  </a:lnTo>
                  <a:cubicBezTo>
                    <a:pt x="104509" y="72467"/>
                    <a:pt x="127746" y="70495"/>
                    <a:pt x="149121" y="71189"/>
                  </a:cubicBezTo>
                  <a:close/>
                  <a:moveTo>
                    <a:pt x="466443" y="17203"/>
                  </a:moveTo>
                  <a:cubicBezTo>
                    <a:pt x="407599" y="17203"/>
                    <a:pt x="357367" y="34405"/>
                    <a:pt x="317181" y="68811"/>
                  </a:cubicBezTo>
                  <a:lnTo>
                    <a:pt x="317181" y="279544"/>
                  </a:lnTo>
                  <a:lnTo>
                    <a:pt x="307135" y="268075"/>
                  </a:lnTo>
                  <a:lnTo>
                    <a:pt x="307135" y="407130"/>
                  </a:lnTo>
                  <a:cubicBezTo>
                    <a:pt x="328663" y="397095"/>
                    <a:pt x="400423" y="368424"/>
                    <a:pt x="477925" y="368424"/>
                  </a:cubicBezTo>
                  <a:cubicBezTo>
                    <a:pt x="508064" y="368424"/>
                    <a:pt x="536768" y="374158"/>
                    <a:pt x="561167" y="382760"/>
                  </a:cubicBezTo>
                  <a:lnTo>
                    <a:pt x="561167" y="31538"/>
                  </a:lnTo>
                  <a:cubicBezTo>
                    <a:pt x="548250" y="27238"/>
                    <a:pt x="510935" y="17203"/>
                    <a:pt x="466443" y="17203"/>
                  </a:cubicBezTo>
                  <a:close/>
                  <a:moveTo>
                    <a:pt x="140651" y="17203"/>
                  </a:moveTo>
                  <a:cubicBezTo>
                    <a:pt x="96159" y="17203"/>
                    <a:pt x="60279" y="27238"/>
                    <a:pt x="45927" y="31538"/>
                  </a:cubicBezTo>
                  <a:lnTo>
                    <a:pt x="45927" y="382760"/>
                  </a:lnTo>
                  <a:cubicBezTo>
                    <a:pt x="68890" y="374158"/>
                    <a:pt x="96159" y="369858"/>
                    <a:pt x="126298" y="369858"/>
                  </a:cubicBezTo>
                  <a:cubicBezTo>
                    <a:pt x="202365" y="369858"/>
                    <a:pt x="278431" y="398529"/>
                    <a:pt x="301394" y="407130"/>
                  </a:cubicBezTo>
                  <a:lnTo>
                    <a:pt x="301394" y="268075"/>
                  </a:lnTo>
                  <a:lnTo>
                    <a:pt x="291348" y="279544"/>
                  </a:lnTo>
                  <a:lnTo>
                    <a:pt x="291348" y="68811"/>
                  </a:lnTo>
                  <a:cubicBezTo>
                    <a:pt x="249726" y="34405"/>
                    <a:pt x="199494" y="17203"/>
                    <a:pt x="140651" y="17203"/>
                  </a:cubicBezTo>
                  <a:close/>
                  <a:moveTo>
                    <a:pt x="140651" y="0"/>
                  </a:moveTo>
                  <a:cubicBezTo>
                    <a:pt x="203800" y="0"/>
                    <a:pt x="259773" y="20070"/>
                    <a:pt x="304264" y="57342"/>
                  </a:cubicBezTo>
                  <a:cubicBezTo>
                    <a:pt x="348756" y="20070"/>
                    <a:pt x="403294" y="0"/>
                    <a:pt x="466443" y="0"/>
                  </a:cubicBezTo>
                  <a:cubicBezTo>
                    <a:pt x="526722" y="0"/>
                    <a:pt x="571213" y="17203"/>
                    <a:pt x="572649" y="18636"/>
                  </a:cubicBezTo>
                  <a:lnTo>
                    <a:pt x="578389" y="20070"/>
                  </a:lnTo>
                  <a:lnTo>
                    <a:pt x="578389" y="57342"/>
                  </a:lnTo>
                  <a:cubicBezTo>
                    <a:pt x="592742" y="61643"/>
                    <a:pt x="602788" y="65944"/>
                    <a:pt x="602788" y="74545"/>
                  </a:cubicBezTo>
                  <a:lnTo>
                    <a:pt x="602788" y="435801"/>
                  </a:lnTo>
                  <a:lnTo>
                    <a:pt x="341580" y="435801"/>
                  </a:lnTo>
                  <a:cubicBezTo>
                    <a:pt x="332969" y="444403"/>
                    <a:pt x="320052" y="450137"/>
                    <a:pt x="304264" y="450137"/>
                  </a:cubicBezTo>
                  <a:cubicBezTo>
                    <a:pt x="289912" y="450137"/>
                    <a:pt x="275560" y="444403"/>
                    <a:pt x="266949" y="435801"/>
                  </a:cubicBezTo>
                  <a:lnTo>
                    <a:pt x="0" y="435801"/>
                  </a:lnTo>
                  <a:lnTo>
                    <a:pt x="0" y="74545"/>
                  </a:lnTo>
                  <a:cubicBezTo>
                    <a:pt x="0" y="64510"/>
                    <a:pt x="11482" y="58776"/>
                    <a:pt x="28704" y="55909"/>
                  </a:cubicBezTo>
                  <a:lnTo>
                    <a:pt x="28704" y="20070"/>
                  </a:lnTo>
                  <a:lnTo>
                    <a:pt x="34445" y="18636"/>
                  </a:lnTo>
                  <a:cubicBezTo>
                    <a:pt x="35880" y="17203"/>
                    <a:pt x="81807" y="0"/>
                    <a:pt x="1406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1729432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4" name="矩形 3"/>
          <p:cNvSpPr/>
          <p:nvPr>
            <p:custDataLst>
              <p:tags r:id="rId2"/>
            </p:custDataLst>
          </p:nvPr>
        </p:nvSpPr>
        <p:spPr>
          <a:xfrm>
            <a:off x="3389086" y="2571750"/>
            <a:ext cx="7249886" cy="1714500"/>
          </a:xfrm>
          <a:prstGeom prst="rect">
            <a:avLst/>
          </a:prstGeom>
          <a:noFill/>
          <a:ln w="19050" cap="flat" cmpd="sng">
            <a:solidFill>
              <a:srgbClr val="FFFFFF"/>
            </a:solidFill>
            <a:prstDash val="solid"/>
            <a:round/>
            <a:headEnd type="none" w="sm" len="sm"/>
            <a:tailEnd type="none" w="sm" len="sm"/>
          </a:ln>
          <a:extLst>
            <a:ext uri="{909E8E84-426E-40DD-AFC4-6F175D3DCCD1}">
              <a14:hiddenFill xmlns:a14="http://schemas.microsoft.com/office/drawing/2010/main">
                <a:solidFill>
                  <a:schemeClr val="accent2"/>
                </a:solidFill>
              </a14:hiddenFill>
            </a:ext>
          </a:extLst>
        </p:spPr>
        <p:txBody>
          <a:bodyPr spcFirstLastPara="1" wrap="square" lIns="91425" tIns="91425" rIns="91425" bIns="91425" rtlCol="0" anchor="ctr" anchorCtr="0">
            <a:noAutofit/>
          </a:bodyPr>
          <a:lstStyle/>
          <a:p>
            <a:pPr marL="0" indent="0" rtl="0">
              <a:spcBef>
                <a:spcPts val="0"/>
              </a:spcBef>
              <a:spcAft>
                <a:spcPts val="0"/>
              </a:spcAft>
              <a:buNone/>
            </a:pPr>
            <a:r>
              <a:rPr lang="en-US" altLang="zh-TW" sz="4400" b="1" kern="0" dirty="0">
                <a:solidFill>
                  <a:schemeClr val="accent3"/>
                </a:solidFill>
                <a:latin typeface="Arial Black" panose="020B0604020202020204"/>
                <a:ea typeface="微軟正黑體"/>
                <a:cs typeface="+mn-ea"/>
              </a:rPr>
              <a:t>111</a:t>
            </a:r>
            <a:r>
              <a:rPr lang="zh-TW" altLang="en-US" sz="4400" b="1" kern="0" dirty="0">
                <a:solidFill>
                  <a:schemeClr val="accent3"/>
                </a:solidFill>
                <a:latin typeface="Arial Black" panose="020B0604020202020204"/>
                <a:ea typeface="微軟正黑體"/>
                <a:cs typeface="+mn-ea"/>
              </a:rPr>
              <a:t>年基本工資的月薪</a:t>
            </a:r>
            <a:r>
              <a:rPr lang="en-US" altLang="zh-TW" sz="4400" b="1" kern="0" dirty="0">
                <a:solidFill>
                  <a:schemeClr val="accent3"/>
                </a:solidFill>
                <a:latin typeface="Arial Black" panose="020B0604020202020204"/>
                <a:ea typeface="微軟正黑體"/>
                <a:cs typeface="+mn-ea"/>
              </a:rPr>
              <a:t>&amp;</a:t>
            </a:r>
            <a:r>
              <a:rPr lang="zh-TW" altLang="en-US" sz="4400" b="1" kern="0" dirty="0">
                <a:solidFill>
                  <a:schemeClr val="accent3"/>
                </a:solidFill>
                <a:latin typeface="Arial Black" panose="020B0604020202020204"/>
                <a:ea typeface="微軟正黑體"/>
                <a:cs typeface="+mn-ea"/>
              </a:rPr>
              <a:t>時薪各是多少</a:t>
            </a:r>
            <a:r>
              <a:rPr lang="en-US" altLang="zh-TW" sz="4400" b="1" kern="0" dirty="0">
                <a:solidFill>
                  <a:schemeClr val="accent3"/>
                </a:solidFill>
                <a:latin typeface="Arial Black" panose="020B0604020202020204"/>
                <a:ea typeface="微軟正黑體"/>
                <a:cs typeface="+mn-ea"/>
              </a:rPr>
              <a:t>$</a:t>
            </a:r>
            <a:r>
              <a:rPr lang="zh-TW" altLang="en-US" sz="4400" b="1" kern="0" dirty="0">
                <a:solidFill>
                  <a:schemeClr val="accent3"/>
                </a:solidFill>
                <a:latin typeface="Arial Black" panose="020B0604020202020204"/>
                <a:ea typeface="微軟正黑體"/>
                <a:cs typeface="+mn-ea"/>
              </a:rPr>
              <a:t> </a:t>
            </a:r>
            <a:r>
              <a:rPr lang="en-US" altLang="zh-TW" sz="4400" b="1" kern="0" dirty="0">
                <a:solidFill>
                  <a:schemeClr val="accent3"/>
                </a:solidFill>
                <a:latin typeface="Arial Black" panose="020B0604020202020204"/>
                <a:ea typeface="微軟正黑體"/>
                <a:cs typeface="+mn-ea"/>
              </a:rPr>
              <a:t>?</a:t>
            </a:r>
            <a:endParaRPr lang="zh-TW" altLang="en-US" sz="4400" b="1" kern="0" dirty="0">
              <a:solidFill>
                <a:schemeClr val="accent3"/>
              </a:solidFill>
              <a:latin typeface="Arial Black" panose="020B0604020202020204"/>
              <a:ea typeface="微軟正黑體"/>
              <a:cs typeface="+mn-ea"/>
            </a:endParaRPr>
          </a:p>
        </p:txBody>
      </p:sp>
      <p:pic>
        <p:nvPicPr>
          <p:cNvPr id="6" name="圖片 5"/>
          <p:cNvPicPr>
            <a:picLocks/>
          </p:cNvPicPr>
          <p:nvPr>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1303601" y="2527765"/>
            <a:ext cx="1794227" cy="1794227"/>
          </a:xfrm>
          <a:prstGeom prst="rect">
            <a:avLst/>
          </a:prstGeom>
        </p:spPr>
      </p:pic>
      <p:sp>
        <p:nvSpPr>
          <p:cNvPr id="7" name="Google Shape;842;p48">
            <a:extLst>
              <a:ext uri="{FF2B5EF4-FFF2-40B4-BE49-F238E27FC236}">
                <a16:creationId xmlns:a16="http://schemas.microsoft.com/office/drawing/2014/main" id="{56FADB08-E6CA-4EA8-A8E2-E8A72D2CD1C3}"/>
              </a:ext>
            </a:extLst>
          </p:cNvPr>
          <p:cNvSpPr/>
          <p:nvPr/>
        </p:nvSpPr>
        <p:spPr>
          <a:xfrm>
            <a:off x="-652128" y="-3014"/>
            <a:ext cx="1801067" cy="1801067"/>
          </a:xfrm>
          <a:prstGeom prst="ellipse">
            <a:avLst/>
          </a:prstGeom>
          <a:gradFill>
            <a:gsLst>
              <a:gs pos="0">
                <a:schemeClr val="lt2"/>
              </a:gs>
              <a:gs pos="100000">
                <a:schemeClr val="accent1"/>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nvGrpSpPr>
          <p:cNvPr id="8" name="Google Shape;851;p48">
            <a:extLst>
              <a:ext uri="{FF2B5EF4-FFF2-40B4-BE49-F238E27FC236}">
                <a16:creationId xmlns:a16="http://schemas.microsoft.com/office/drawing/2014/main" id="{A41C3AB7-8C90-4AD9-8E14-47D466D3E373}"/>
              </a:ext>
            </a:extLst>
          </p:cNvPr>
          <p:cNvGrpSpPr/>
          <p:nvPr/>
        </p:nvGrpSpPr>
        <p:grpSpPr>
          <a:xfrm rot="-858253">
            <a:off x="347977" y="467344"/>
            <a:ext cx="1017127" cy="860351"/>
            <a:chOff x="1477075" y="1122475"/>
            <a:chExt cx="237775" cy="201125"/>
          </a:xfrm>
        </p:grpSpPr>
        <p:sp>
          <p:nvSpPr>
            <p:cNvPr id="9" name="Google Shape;852;p48">
              <a:extLst>
                <a:ext uri="{FF2B5EF4-FFF2-40B4-BE49-F238E27FC236}">
                  <a16:creationId xmlns:a16="http://schemas.microsoft.com/office/drawing/2014/main" id="{38CD6819-0AF8-4EB1-AED8-F25716577151}"/>
                </a:ext>
              </a:extLst>
            </p:cNvPr>
            <p:cNvSpPr/>
            <p:nvPr/>
          </p:nvSpPr>
          <p:spPr>
            <a:xfrm>
              <a:off x="1513700" y="1122475"/>
              <a:ext cx="201150" cy="201125"/>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chemeClr val="accent3"/>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0" name="Google Shape;853;p48">
              <a:extLst>
                <a:ext uri="{FF2B5EF4-FFF2-40B4-BE49-F238E27FC236}">
                  <a16:creationId xmlns:a16="http://schemas.microsoft.com/office/drawing/2014/main" id="{3B2A1691-E096-4A41-A16A-9601DE73210A}"/>
                </a:ext>
              </a:extLst>
            </p:cNvPr>
            <p:cNvSpPr/>
            <p:nvPr/>
          </p:nvSpPr>
          <p:spPr>
            <a:xfrm>
              <a:off x="1477075" y="1122475"/>
              <a:ext cx="201100" cy="201125"/>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chemeClr val="lt2"/>
                </a:gs>
                <a:gs pos="100000">
                  <a:schemeClr val="accent3"/>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1" name="Google Shape;854;p48">
              <a:extLst>
                <a:ext uri="{FF2B5EF4-FFF2-40B4-BE49-F238E27FC236}">
                  <a16:creationId xmlns:a16="http://schemas.microsoft.com/office/drawing/2014/main" id="{FA7E8BD5-B7C8-4F5E-80B0-22FF92CAD465}"/>
                </a:ext>
              </a:extLst>
            </p:cNvPr>
            <p:cNvSpPr/>
            <p:nvPr/>
          </p:nvSpPr>
          <p:spPr>
            <a:xfrm>
              <a:off x="1553450" y="1147650"/>
              <a:ext cx="48350" cy="48350"/>
            </a:xfrm>
            <a:custGeom>
              <a:avLst/>
              <a:gdLst/>
              <a:ahLst/>
              <a:cxnLst/>
              <a:rect l="l" t="t" r="r" b="b"/>
              <a:pathLst>
                <a:path w="1934" h="1934" extrusionOk="0">
                  <a:moveTo>
                    <a:pt x="967" y="0"/>
                  </a:moveTo>
                  <a:cubicBezTo>
                    <a:pt x="434" y="0"/>
                    <a:pt x="1" y="433"/>
                    <a:pt x="1" y="968"/>
                  </a:cubicBezTo>
                  <a:cubicBezTo>
                    <a:pt x="1" y="1501"/>
                    <a:pt x="434" y="1934"/>
                    <a:pt x="967" y="1934"/>
                  </a:cubicBezTo>
                  <a:cubicBezTo>
                    <a:pt x="1500" y="1934"/>
                    <a:pt x="1933" y="1501"/>
                    <a:pt x="1933" y="968"/>
                  </a:cubicBezTo>
                  <a:cubicBezTo>
                    <a:pt x="1933" y="433"/>
                    <a:pt x="1501" y="0"/>
                    <a:pt x="967" y="0"/>
                  </a:cubicBezTo>
                  <a:close/>
                </a:path>
              </a:pathLst>
            </a:custGeom>
            <a:solidFill>
              <a:schemeClr val="lt1"/>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2" name="Google Shape;855;p48">
              <a:extLst>
                <a:ext uri="{FF2B5EF4-FFF2-40B4-BE49-F238E27FC236}">
                  <a16:creationId xmlns:a16="http://schemas.microsoft.com/office/drawing/2014/main" id="{82278D13-B3FD-48F4-8A0D-05BD72BFC7E9}"/>
                </a:ext>
              </a:extLst>
            </p:cNvPr>
            <p:cNvSpPr/>
            <p:nvPr/>
          </p:nvSpPr>
          <p:spPr>
            <a:xfrm>
              <a:off x="1527250" y="1203250"/>
              <a:ext cx="100750" cy="91900"/>
            </a:xfrm>
            <a:custGeom>
              <a:avLst/>
              <a:gdLst/>
              <a:ahLst/>
              <a:cxnLst/>
              <a:rect l="l" t="t" r="r" b="b"/>
              <a:pathLst>
                <a:path w="4030" h="3676" extrusionOk="0">
                  <a:moveTo>
                    <a:pt x="2015" y="1"/>
                  </a:moveTo>
                  <a:cubicBezTo>
                    <a:pt x="902" y="1"/>
                    <a:pt x="0" y="903"/>
                    <a:pt x="0" y="2015"/>
                  </a:cubicBezTo>
                  <a:lnTo>
                    <a:pt x="0" y="3443"/>
                  </a:lnTo>
                  <a:cubicBezTo>
                    <a:pt x="0" y="3572"/>
                    <a:pt x="104" y="3675"/>
                    <a:pt x="233" y="3675"/>
                  </a:cubicBezTo>
                  <a:lnTo>
                    <a:pt x="3796" y="3675"/>
                  </a:lnTo>
                  <a:cubicBezTo>
                    <a:pt x="3925" y="3675"/>
                    <a:pt x="4030" y="3572"/>
                    <a:pt x="4030" y="3443"/>
                  </a:cubicBezTo>
                  <a:lnTo>
                    <a:pt x="4030" y="2015"/>
                  </a:lnTo>
                  <a:cubicBezTo>
                    <a:pt x="4030" y="903"/>
                    <a:pt x="3128" y="1"/>
                    <a:pt x="2015" y="1"/>
                  </a:cubicBezTo>
                  <a:close/>
                </a:path>
              </a:pathLst>
            </a:custGeom>
            <a:solidFill>
              <a:schemeClr val="lt1"/>
            </a:solidFill>
            <a:ln>
              <a:noFill/>
            </a:ln>
          </p:spPr>
          <p:txBody>
            <a:bodyPr spcFirstLastPara="1" wrap="square" lIns="162533" tIns="162533" rIns="162533" bIns="162533" anchor="ctr" anchorCtr="0">
              <a:noAutofit/>
            </a:bodyPr>
            <a:lstStyle/>
            <a:p>
              <a:pPr defTabSz="1625519">
                <a:buClr>
                  <a:srgbClr val="000000"/>
                </a:buClr>
              </a:pPr>
              <a:endParaRPr sz="2489" kern="0" dirty="0">
                <a:solidFill>
                  <a:srgbClr val="000000"/>
                </a:solidFill>
                <a:latin typeface="Arial Black" panose="020B0604020202020204"/>
                <a:ea typeface="微軟正黑體"/>
                <a:cs typeface="+mn-ea"/>
                <a:sym typeface="+mn-lt"/>
              </a:endParaRPr>
            </a:p>
          </p:txBody>
        </p:sp>
      </p:grpSp>
      <p:sp>
        <p:nvSpPr>
          <p:cNvPr id="13" name="Google Shape;18;p2">
            <a:extLst>
              <a:ext uri="{FF2B5EF4-FFF2-40B4-BE49-F238E27FC236}">
                <a16:creationId xmlns:a16="http://schemas.microsoft.com/office/drawing/2014/main" id="{7F62428F-8865-4932-B2AF-8308EDC837C0}"/>
              </a:ext>
            </a:extLst>
          </p:cNvPr>
          <p:cNvSpPr/>
          <p:nvPr/>
        </p:nvSpPr>
        <p:spPr>
          <a:xfrm rot="18196348">
            <a:off x="-553132" y="4515894"/>
            <a:ext cx="2481435" cy="2481435"/>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4" name="Google Shape;843;p48">
            <a:extLst>
              <a:ext uri="{FF2B5EF4-FFF2-40B4-BE49-F238E27FC236}">
                <a16:creationId xmlns:a16="http://schemas.microsoft.com/office/drawing/2014/main" id="{CA37F058-5E01-4BF4-8057-CA47E585F694}"/>
              </a:ext>
            </a:extLst>
          </p:cNvPr>
          <p:cNvSpPr/>
          <p:nvPr/>
        </p:nvSpPr>
        <p:spPr>
          <a:xfrm>
            <a:off x="1373598" y="5879672"/>
            <a:ext cx="1032000" cy="1032000"/>
          </a:xfrm>
          <a:prstGeom prst="ellipse">
            <a:avLst/>
          </a:prstGeom>
          <a:gradFill>
            <a:gsLst>
              <a:gs pos="0">
                <a:schemeClr val="lt2"/>
              </a:gs>
              <a:gs pos="100000">
                <a:schemeClr val="accent1"/>
              </a:gs>
            </a:gsLst>
            <a:lin ang="10800025"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pic>
        <p:nvPicPr>
          <p:cNvPr id="15" name="Google Shape;841;p48">
            <a:extLst>
              <a:ext uri="{FF2B5EF4-FFF2-40B4-BE49-F238E27FC236}">
                <a16:creationId xmlns:a16="http://schemas.microsoft.com/office/drawing/2014/main" id="{245F126C-F429-413A-A1EF-2B9BB9ACAF4F}"/>
              </a:ext>
            </a:extLst>
          </p:cNvPr>
          <p:cNvPicPr preferRelativeResize="0"/>
          <p:nvPr/>
        </p:nvPicPr>
        <p:blipFill>
          <a:blip r:embed="rId7"/>
          <a:stretch>
            <a:fillRect/>
          </a:stretch>
        </p:blipFill>
        <p:spPr>
          <a:xfrm rot="1179176">
            <a:off x="7637478" y="3845757"/>
            <a:ext cx="6114665" cy="6491857"/>
          </a:xfrm>
          <a:prstGeom prst="rect">
            <a:avLst/>
          </a:prstGeom>
        </p:spPr>
      </p:pic>
      <p:grpSp>
        <p:nvGrpSpPr>
          <p:cNvPr id="16" name="Google Shape;856;p48">
            <a:extLst>
              <a:ext uri="{FF2B5EF4-FFF2-40B4-BE49-F238E27FC236}">
                <a16:creationId xmlns:a16="http://schemas.microsoft.com/office/drawing/2014/main" id="{BDE3688A-17EE-4F6E-8DF0-4D992D3D843F}"/>
              </a:ext>
            </a:extLst>
          </p:cNvPr>
          <p:cNvGrpSpPr/>
          <p:nvPr/>
        </p:nvGrpSpPr>
        <p:grpSpPr>
          <a:xfrm>
            <a:off x="10962217" y="1015999"/>
            <a:ext cx="1198128" cy="1140107"/>
            <a:chOff x="8146588" y="1375956"/>
            <a:chExt cx="673947" cy="641310"/>
          </a:xfrm>
        </p:grpSpPr>
        <p:sp>
          <p:nvSpPr>
            <p:cNvPr id="17" name="Google Shape;857;p48">
              <a:extLst>
                <a:ext uri="{FF2B5EF4-FFF2-40B4-BE49-F238E27FC236}">
                  <a16:creationId xmlns:a16="http://schemas.microsoft.com/office/drawing/2014/main" id="{10A4028C-1A04-4F3E-9A45-F17E50860DC5}"/>
                </a:ext>
              </a:extLst>
            </p:cNvPr>
            <p:cNvSpPr/>
            <p:nvPr/>
          </p:nvSpPr>
          <p:spPr>
            <a:xfrm>
              <a:off x="8146588" y="1375956"/>
              <a:ext cx="560172" cy="543657"/>
            </a:xfrm>
            <a:custGeom>
              <a:avLst/>
              <a:gdLst/>
              <a:ahLst/>
              <a:cxnLst/>
              <a:rect l="l" t="t" r="r" b="b"/>
              <a:pathLst>
                <a:path w="36902" h="35814" extrusionOk="0">
                  <a:moveTo>
                    <a:pt x="31342" y="1"/>
                  </a:moveTo>
                  <a:cubicBezTo>
                    <a:pt x="31091" y="1"/>
                    <a:pt x="30836" y="58"/>
                    <a:pt x="30598" y="178"/>
                  </a:cubicBezTo>
                  <a:lnTo>
                    <a:pt x="1129" y="14977"/>
                  </a:lnTo>
                  <a:cubicBezTo>
                    <a:pt x="343" y="15372"/>
                    <a:pt x="0" y="16312"/>
                    <a:pt x="349" y="17120"/>
                  </a:cubicBezTo>
                  <a:lnTo>
                    <a:pt x="2221" y="21464"/>
                  </a:lnTo>
                  <a:lnTo>
                    <a:pt x="4583" y="25134"/>
                  </a:lnTo>
                  <a:lnTo>
                    <a:pt x="1344" y="29269"/>
                  </a:lnTo>
                  <a:cubicBezTo>
                    <a:pt x="1087" y="29718"/>
                    <a:pt x="1055" y="30263"/>
                    <a:pt x="1258" y="30739"/>
                  </a:cubicBezTo>
                  <a:lnTo>
                    <a:pt x="3428" y="35813"/>
                  </a:lnTo>
                  <a:lnTo>
                    <a:pt x="11343" y="30399"/>
                  </a:lnTo>
                  <a:lnTo>
                    <a:pt x="36902" y="8671"/>
                  </a:lnTo>
                  <a:lnTo>
                    <a:pt x="35560" y="5194"/>
                  </a:lnTo>
                  <a:lnTo>
                    <a:pt x="32745" y="771"/>
                  </a:lnTo>
                  <a:cubicBezTo>
                    <a:pt x="32431" y="277"/>
                    <a:pt x="31894" y="1"/>
                    <a:pt x="31342" y="1"/>
                  </a:cubicBezTo>
                  <a:close/>
                </a:path>
              </a:pathLst>
            </a:custGeom>
            <a:solidFill>
              <a:schemeClr val="accent2"/>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18" name="Google Shape;858;p48">
              <a:extLst>
                <a:ext uri="{FF2B5EF4-FFF2-40B4-BE49-F238E27FC236}">
                  <a16:creationId xmlns:a16="http://schemas.microsoft.com/office/drawing/2014/main" id="{5B5C5582-9064-4AFB-8466-C3E1B668833D}"/>
                </a:ext>
              </a:extLst>
            </p:cNvPr>
            <p:cNvSpPr/>
            <p:nvPr/>
          </p:nvSpPr>
          <p:spPr>
            <a:xfrm>
              <a:off x="8187179" y="1464243"/>
              <a:ext cx="633355" cy="553023"/>
            </a:xfrm>
            <a:custGeom>
              <a:avLst/>
              <a:gdLst/>
              <a:ahLst/>
              <a:cxnLst/>
              <a:rect l="l" t="t" r="r" b="b"/>
              <a:pathLst>
                <a:path w="41723" h="36431" extrusionOk="0">
                  <a:moveTo>
                    <a:pt x="31989" y="1"/>
                  </a:moveTo>
                  <a:cubicBezTo>
                    <a:pt x="31746" y="1"/>
                    <a:pt x="31499" y="54"/>
                    <a:pt x="31264" y="169"/>
                  </a:cubicBezTo>
                  <a:lnTo>
                    <a:pt x="1222" y="14830"/>
                  </a:lnTo>
                  <a:cubicBezTo>
                    <a:pt x="330" y="15265"/>
                    <a:pt x="18" y="16381"/>
                    <a:pt x="555" y="17215"/>
                  </a:cubicBezTo>
                  <a:lnTo>
                    <a:pt x="4126" y="22763"/>
                  </a:lnTo>
                  <a:cubicBezTo>
                    <a:pt x="4532" y="23392"/>
                    <a:pt x="4464" y="24215"/>
                    <a:pt x="3961" y="24771"/>
                  </a:cubicBezTo>
                  <a:lnTo>
                    <a:pt x="978" y="28064"/>
                  </a:lnTo>
                  <a:cubicBezTo>
                    <a:pt x="0" y="29144"/>
                    <a:pt x="797" y="30832"/>
                    <a:pt x="2191" y="30832"/>
                  </a:cubicBezTo>
                  <a:cubicBezTo>
                    <a:pt x="2256" y="30832"/>
                    <a:pt x="2322" y="30829"/>
                    <a:pt x="2389" y="30821"/>
                  </a:cubicBezTo>
                  <a:lnTo>
                    <a:pt x="7556" y="30245"/>
                  </a:lnTo>
                  <a:cubicBezTo>
                    <a:pt x="7618" y="30238"/>
                    <a:pt x="7679" y="30235"/>
                    <a:pt x="7741" y="30235"/>
                  </a:cubicBezTo>
                  <a:cubicBezTo>
                    <a:pt x="8298" y="30235"/>
                    <a:pt x="8824" y="30516"/>
                    <a:pt x="9131" y="30992"/>
                  </a:cubicBezTo>
                  <a:lnTo>
                    <a:pt x="12154" y="35673"/>
                  </a:lnTo>
                  <a:cubicBezTo>
                    <a:pt x="12468" y="36160"/>
                    <a:pt x="13000" y="36431"/>
                    <a:pt x="13546" y="36431"/>
                  </a:cubicBezTo>
                  <a:cubicBezTo>
                    <a:pt x="13789" y="36431"/>
                    <a:pt x="14034" y="36378"/>
                    <a:pt x="14265" y="36266"/>
                  </a:cubicBezTo>
                  <a:lnTo>
                    <a:pt x="40587" y="23554"/>
                  </a:lnTo>
                  <a:cubicBezTo>
                    <a:pt x="41363" y="23178"/>
                    <a:pt x="41722" y="22270"/>
                    <a:pt x="41411" y="21465"/>
                  </a:cubicBezTo>
                  <a:lnTo>
                    <a:pt x="33536" y="1061"/>
                  </a:lnTo>
                  <a:cubicBezTo>
                    <a:pt x="33280" y="399"/>
                    <a:pt x="32650" y="1"/>
                    <a:pt x="31989" y="1"/>
                  </a:cubicBezTo>
                  <a:close/>
                </a:path>
              </a:pathLst>
            </a:custGeom>
            <a:gradFill>
              <a:gsLst>
                <a:gs pos="0">
                  <a:schemeClr val="dk2"/>
                </a:gs>
                <a:gs pos="100000">
                  <a:schemeClr val="lt2"/>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19" name="Google Shape;18;p2">
            <a:extLst>
              <a:ext uri="{FF2B5EF4-FFF2-40B4-BE49-F238E27FC236}">
                <a16:creationId xmlns:a16="http://schemas.microsoft.com/office/drawing/2014/main" id="{0C15CEF0-D064-483C-B8F3-17AB67F85CE9}"/>
              </a:ext>
            </a:extLst>
          </p:cNvPr>
          <p:cNvSpPr/>
          <p:nvPr/>
        </p:nvSpPr>
        <p:spPr>
          <a:xfrm rot="18196348">
            <a:off x="11510833" y="3384994"/>
            <a:ext cx="1463929" cy="1463929"/>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Tree>
    <p:custDataLst>
      <p:tags r:id="rId1"/>
    </p:custDataLst>
    <p:extLst>
      <p:ext uri="{BB962C8B-B14F-4D97-AF65-F5344CB8AC3E}">
        <p14:creationId xmlns:p14="http://schemas.microsoft.com/office/powerpoint/2010/main" val="3491303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圓角 1">
            <a:extLst>
              <a:ext uri="{FF2B5EF4-FFF2-40B4-BE49-F238E27FC236}">
                <a16:creationId xmlns:a16="http://schemas.microsoft.com/office/drawing/2014/main" id="{365E4934-6633-44A4-9731-2BB13B3DE463}"/>
              </a:ext>
            </a:extLst>
          </p:cNvPr>
          <p:cNvSpPr/>
          <p:nvPr/>
        </p:nvSpPr>
        <p:spPr>
          <a:xfrm>
            <a:off x="1739516" y="1844824"/>
            <a:ext cx="8856984" cy="4392488"/>
          </a:xfrm>
          <a:prstGeom prst="roundRect">
            <a:avLst>
              <a:gd name="adj" fmla="val 7415"/>
            </a:avLst>
          </a:prstGeom>
          <a:solidFill>
            <a:schemeClr val="bg1"/>
          </a:solidFill>
          <a:ln>
            <a:solidFill>
              <a:schemeClr val="bg1"/>
            </a:solidFill>
          </a:ln>
          <a:effectLst>
            <a:outerShdw blurRad="2667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dirty="0">
              <a:solidFill>
                <a:srgbClr val="FF682E"/>
              </a:solidFill>
              <a:cs typeface="+mn-ea"/>
              <a:sym typeface="+mn-lt"/>
            </a:endParaRPr>
          </a:p>
        </p:txBody>
      </p:sp>
      <p:sp>
        <p:nvSpPr>
          <p:cNvPr id="4" name="Google Shape;16;p2"/>
          <p:cNvSpPr/>
          <p:nvPr/>
        </p:nvSpPr>
        <p:spPr>
          <a:xfrm>
            <a:off x="2783632" y="790561"/>
            <a:ext cx="6912768" cy="736515"/>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defTabSz="1219170">
              <a:buClr>
                <a:srgbClr val="000000"/>
              </a:buClr>
            </a:pPr>
            <a:endParaRPr sz="1400" kern="0">
              <a:solidFill>
                <a:schemeClr val="accent2"/>
              </a:solidFill>
              <a:cs typeface="+mn-ea"/>
              <a:sym typeface="+mn-lt"/>
            </a:endParaRPr>
          </a:p>
        </p:txBody>
      </p:sp>
      <p:sp>
        <p:nvSpPr>
          <p:cNvPr id="5" name="Google Shape;20;p2"/>
          <p:cNvSpPr/>
          <p:nvPr/>
        </p:nvSpPr>
        <p:spPr>
          <a:xfrm>
            <a:off x="3047259" y="987541"/>
            <a:ext cx="318149" cy="353105"/>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accent2"/>
          </a:solidFill>
          <a:ln>
            <a:noFill/>
          </a:ln>
        </p:spPr>
        <p:txBody>
          <a:bodyPr spcFirstLastPara="1" wrap="square" lIns="91425" tIns="91425" rIns="91425" bIns="91425" anchor="ctr" anchorCtr="0">
            <a:noAutofit/>
          </a:bodyPr>
          <a:lstStyle/>
          <a:p>
            <a:pPr defTabSz="1219170">
              <a:buClr>
                <a:srgbClr val="000000"/>
              </a:buClr>
            </a:pPr>
            <a:endParaRPr sz="1400" kern="0">
              <a:solidFill>
                <a:srgbClr val="ECA200"/>
              </a:solidFill>
              <a:cs typeface="+mn-ea"/>
              <a:sym typeface="+mn-lt"/>
            </a:endParaRPr>
          </a:p>
        </p:txBody>
      </p:sp>
      <p:sp>
        <p:nvSpPr>
          <p:cNvPr id="3" name="副標題 2"/>
          <p:cNvSpPr>
            <a:spLocks noGrp="1"/>
          </p:cNvSpPr>
          <p:nvPr>
            <p:ph type="subTitle" idx="4294967295"/>
          </p:nvPr>
        </p:nvSpPr>
        <p:spPr>
          <a:xfrm>
            <a:off x="3365408" y="918806"/>
            <a:ext cx="6080365" cy="545912"/>
          </a:xfrm>
        </p:spPr>
        <p:txBody>
          <a:bodyPr/>
          <a:lstStyle/>
          <a:p>
            <a:pPr marL="114297" indent="0">
              <a:buNone/>
            </a:pPr>
            <a:r>
              <a:rPr lang="zh-TW" altLang="en-US" sz="2200" b="1" dirty="0">
                <a:solidFill>
                  <a:schemeClr val="accent2"/>
                </a:solidFill>
                <a:latin typeface="+mn-lt"/>
                <a:ea typeface="+mn-ea"/>
                <a:cs typeface="+mn-ea"/>
                <a:sym typeface="+mn-lt"/>
              </a:rPr>
              <a:t>新北市國中勞動權益課程 授課</a:t>
            </a:r>
            <a:r>
              <a:rPr lang="en-US" altLang="zh-TW" sz="2200" b="1" dirty="0">
                <a:solidFill>
                  <a:schemeClr val="accent2"/>
                </a:solidFill>
                <a:latin typeface="+mn-lt"/>
                <a:ea typeface="+mn-ea"/>
                <a:cs typeface="+mn-ea"/>
                <a:sym typeface="+mn-lt"/>
              </a:rPr>
              <a:t>PPT(</a:t>
            </a:r>
            <a:r>
              <a:rPr lang="zh-TW" altLang="en-US" sz="2200" b="1" dirty="0" smtClean="0">
                <a:solidFill>
                  <a:schemeClr val="accent2"/>
                </a:solidFill>
                <a:latin typeface="+mn-lt"/>
                <a:ea typeface="+mn-ea"/>
                <a:cs typeface="+mn-ea"/>
                <a:sym typeface="+mn-lt"/>
              </a:rPr>
              <a:t>個體勞動</a:t>
            </a:r>
            <a:r>
              <a:rPr lang="en-US" altLang="zh-TW" sz="2200" b="1" dirty="0" smtClean="0">
                <a:solidFill>
                  <a:schemeClr val="accent2"/>
                </a:solidFill>
                <a:latin typeface="+mn-lt"/>
                <a:ea typeface="+mn-ea"/>
                <a:cs typeface="+mn-ea"/>
                <a:sym typeface="+mn-lt"/>
              </a:rPr>
              <a:t>)</a:t>
            </a:r>
            <a:endParaRPr lang="zh-TW" altLang="en-US" sz="2200" b="1" dirty="0">
              <a:solidFill>
                <a:schemeClr val="accent2"/>
              </a:solidFill>
              <a:latin typeface="+mn-lt"/>
              <a:ea typeface="+mn-ea"/>
              <a:cs typeface="+mn-ea"/>
              <a:sym typeface="+mn-lt"/>
            </a:endParaRPr>
          </a:p>
        </p:txBody>
      </p:sp>
      <p:sp>
        <p:nvSpPr>
          <p:cNvPr id="7" name="副標題 2"/>
          <p:cNvSpPr txBox="1">
            <a:spLocks/>
          </p:cNvSpPr>
          <p:nvPr/>
        </p:nvSpPr>
        <p:spPr>
          <a:xfrm>
            <a:off x="4164568" y="2832289"/>
            <a:ext cx="5987350" cy="147768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0" indent="0" algn="just" defTabSz="1219170" hangingPunct="0">
              <a:lnSpc>
                <a:spcPct val="150000"/>
              </a:lnSpc>
              <a:buClr>
                <a:srgbClr val="0A0A0A"/>
              </a:buClr>
              <a:buNone/>
            </a:pPr>
            <a:r>
              <a:rPr lang="zh-TW" altLang="en-US" sz="1867" kern="0" dirty="0">
                <a:solidFill>
                  <a:srgbClr val="FFFFFF">
                    <a:lumMod val="50000"/>
                  </a:srgbClr>
                </a:solidFill>
                <a:latin typeface="+mn-lt"/>
                <a:ea typeface="+mn-ea"/>
                <a:cs typeface="+mn-ea"/>
                <a:sym typeface="+mn-lt"/>
              </a:rPr>
              <a:t>陳瑞嘉</a:t>
            </a:r>
            <a:r>
              <a:rPr lang="en-US" altLang="zh-TW" sz="1867" kern="0" dirty="0">
                <a:solidFill>
                  <a:srgbClr val="FFFFFF">
                    <a:lumMod val="50000"/>
                  </a:srgbClr>
                </a:solidFill>
                <a:latin typeface="+mn-lt"/>
                <a:ea typeface="+mn-ea"/>
                <a:cs typeface="+mn-ea"/>
                <a:sym typeface="+mn-lt"/>
              </a:rPr>
              <a:t>(</a:t>
            </a:r>
            <a:r>
              <a:rPr lang="zh-TW" altLang="en-US" sz="1867" kern="0" dirty="0">
                <a:solidFill>
                  <a:srgbClr val="FFFFFF">
                    <a:lumMod val="50000"/>
                  </a:srgbClr>
                </a:solidFill>
                <a:latin typeface="+mn-lt"/>
                <a:ea typeface="+mn-ea"/>
                <a:cs typeface="+mn-ea"/>
                <a:sym typeface="+mn-lt"/>
              </a:rPr>
              <a:t>勞工局長</a:t>
            </a:r>
            <a:r>
              <a:rPr lang="en-US" altLang="zh-TW" sz="1867" kern="0" dirty="0">
                <a:solidFill>
                  <a:srgbClr val="FFFFFF">
                    <a:lumMod val="50000"/>
                  </a:srgbClr>
                </a:solidFill>
                <a:latin typeface="+mn-lt"/>
                <a:ea typeface="+mn-ea"/>
                <a:cs typeface="+mn-ea"/>
                <a:sym typeface="+mn-lt"/>
              </a:rPr>
              <a:t>)</a:t>
            </a:r>
            <a:r>
              <a:rPr lang="zh-TW" altLang="en-US" sz="1867" kern="0" dirty="0">
                <a:solidFill>
                  <a:srgbClr val="FFFFFF">
                    <a:lumMod val="50000"/>
                  </a:srgbClr>
                </a:solidFill>
                <a:latin typeface="+mn-lt"/>
                <a:ea typeface="+mn-ea"/>
                <a:cs typeface="+mn-ea"/>
                <a:sym typeface="+mn-lt"/>
              </a:rPr>
              <a:t>、韓仕賢</a:t>
            </a:r>
            <a:r>
              <a:rPr lang="en-US" altLang="zh-TW" sz="1867" kern="0" dirty="0">
                <a:solidFill>
                  <a:srgbClr val="FFFFFF">
                    <a:lumMod val="50000"/>
                  </a:srgbClr>
                </a:solidFill>
                <a:latin typeface="+mn-lt"/>
                <a:ea typeface="+mn-ea"/>
                <a:cs typeface="+mn-ea"/>
                <a:sym typeface="+mn-lt"/>
              </a:rPr>
              <a:t>(</a:t>
            </a:r>
            <a:r>
              <a:rPr lang="zh-TW" altLang="en-US" sz="1867" kern="0" dirty="0">
                <a:solidFill>
                  <a:srgbClr val="FFFFFF">
                    <a:lumMod val="50000"/>
                  </a:srgbClr>
                </a:solidFill>
                <a:latin typeface="+mn-lt"/>
                <a:ea typeface="+mn-ea"/>
                <a:cs typeface="+mn-ea"/>
                <a:sym typeface="+mn-lt"/>
              </a:rPr>
              <a:t>全國金融業工會聯合總會 秘書長</a:t>
            </a:r>
            <a:r>
              <a:rPr lang="en-US" altLang="zh-TW" sz="1867" kern="0" dirty="0">
                <a:solidFill>
                  <a:srgbClr val="FFFFFF">
                    <a:lumMod val="50000"/>
                  </a:srgbClr>
                </a:solidFill>
                <a:latin typeface="+mn-lt"/>
                <a:ea typeface="+mn-ea"/>
                <a:cs typeface="+mn-ea"/>
                <a:sym typeface="+mn-lt"/>
              </a:rPr>
              <a:t>)</a:t>
            </a:r>
            <a:r>
              <a:rPr lang="zh-TW" altLang="en-US" sz="1867" kern="0" dirty="0">
                <a:solidFill>
                  <a:srgbClr val="FFFFFF">
                    <a:lumMod val="50000"/>
                  </a:srgbClr>
                </a:solidFill>
                <a:latin typeface="+mn-lt"/>
                <a:ea typeface="+mn-ea"/>
                <a:cs typeface="+mn-ea"/>
                <a:sym typeface="+mn-lt"/>
              </a:rPr>
              <a:t>、邱羽凡</a:t>
            </a:r>
            <a:r>
              <a:rPr lang="en-US" altLang="zh-TW" sz="1867" kern="0" dirty="0">
                <a:solidFill>
                  <a:srgbClr val="FFFFFF">
                    <a:lumMod val="50000"/>
                  </a:srgbClr>
                </a:solidFill>
                <a:latin typeface="+mn-lt"/>
                <a:ea typeface="+mn-ea"/>
                <a:cs typeface="+mn-ea"/>
                <a:sym typeface="+mn-lt"/>
              </a:rPr>
              <a:t>(</a:t>
            </a:r>
            <a:r>
              <a:rPr lang="zh-TW" altLang="en-US" sz="1867" kern="0" dirty="0">
                <a:solidFill>
                  <a:srgbClr val="FFFFFF">
                    <a:lumMod val="50000"/>
                  </a:srgbClr>
                </a:solidFill>
                <a:latin typeface="+mn-lt"/>
                <a:ea typeface="+mn-ea"/>
                <a:cs typeface="+mn-ea"/>
                <a:sym typeface="+mn-lt"/>
              </a:rPr>
              <a:t>陽明</a:t>
            </a:r>
            <a:r>
              <a:rPr lang="zh-TW" altLang="en-US" sz="1867" kern="0" dirty="0" smtClean="0">
                <a:solidFill>
                  <a:srgbClr val="FFFFFF">
                    <a:lumMod val="50000"/>
                  </a:srgbClr>
                </a:solidFill>
                <a:latin typeface="+mn-lt"/>
                <a:ea typeface="+mn-ea"/>
                <a:cs typeface="+mn-ea"/>
                <a:sym typeface="+mn-lt"/>
              </a:rPr>
              <a:t>交通大學科技法律研究所 副教授</a:t>
            </a:r>
            <a:r>
              <a:rPr lang="en-US" altLang="zh-TW" sz="1867" kern="0" dirty="0" smtClean="0">
                <a:solidFill>
                  <a:srgbClr val="FFFFFF">
                    <a:lumMod val="50000"/>
                  </a:srgbClr>
                </a:solidFill>
                <a:latin typeface="+mn-lt"/>
                <a:ea typeface="+mn-ea"/>
                <a:cs typeface="+mn-ea"/>
                <a:sym typeface="+mn-lt"/>
              </a:rPr>
              <a:t>)</a:t>
            </a:r>
            <a:r>
              <a:rPr lang="zh-TW" altLang="en-US" sz="1867" kern="0" dirty="0" smtClean="0">
                <a:solidFill>
                  <a:srgbClr val="FFFFFF">
                    <a:lumMod val="50000"/>
                  </a:srgbClr>
                </a:solidFill>
                <a:latin typeface="+mn-lt"/>
                <a:ea typeface="+mn-ea"/>
                <a:cs typeface="+mn-ea"/>
                <a:sym typeface="+mn-lt"/>
              </a:rPr>
              <a:t>、蔡宜芳</a:t>
            </a:r>
            <a:r>
              <a:rPr lang="en-US" altLang="zh-TW" sz="1867" kern="0" dirty="0">
                <a:solidFill>
                  <a:srgbClr val="FFFFFF">
                    <a:lumMod val="50000"/>
                  </a:srgbClr>
                </a:solidFill>
                <a:latin typeface="+mn-lt"/>
                <a:ea typeface="+mn-ea"/>
                <a:cs typeface="+mn-ea"/>
                <a:sym typeface="+mn-lt"/>
              </a:rPr>
              <a:t>(</a:t>
            </a:r>
            <a:r>
              <a:rPr lang="zh-TW" altLang="en-US" sz="1867" kern="0" dirty="0">
                <a:solidFill>
                  <a:srgbClr val="FFFFFF">
                    <a:lumMod val="50000"/>
                  </a:srgbClr>
                </a:solidFill>
                <a:latin typeface="+mn-lt"/>
                <a:ea typeface="+mn-ea"/>
                <a:cs typeface="+mn-ea"/>
                <a:sym typeface="+mn-lt"/>
              </a:rPr>
              <a:t>桃子腳國中 主任</a:t>
            </a:r>
            <a:r>
              <a:rPr lang="en-US" altLang="zh-TW" sz="1867" kern="0" dirty="0">
                <a:solidFill>
                  <a:srgbClr val="FFFFFF">
                    <a:lumMod val="50000"/>
                  </a:srgbClr>
                </a:solidFill>
                <a:latin typeface="+mn-lt"/>
                <a:ea typeface="+mn-ea"/>
                <a:cs typeface="+mn-ea"/>
                <a:sym typeface="+mn-lt"/>
              </a:rPr>
              <a:t>)</a:t>
            </a:r>
            <a:r>
              <a:rPr lang="zh-TW" altLang="en-US" sz="1867" kern="0" dirty="0">
                <a:solidFill>
                  <a:srgbClr val="FFFFFF">
                    <a:lumMod val="50000"/>
                  </a:srgbClr>
                </a:solidFill>
                <a:latin typeface="+mn-lt"/>
                <a:ea typeface="+mn-ea"/>
                <a:cs typeface="+mn-ea"/>
                <a:sym typeface="+mn-lt"/>
              </a:rPr>
              <a:t>、管恆華</a:t>
            </a:r>
            <a:r>
              <a:rPr lang="en-US" altLang="zh-TW" sz="1867" kern="0" dirty="0">
                <a:solidFill>
                  <a:srgbClr val="FFFFFF">
                    <a:lumMod val="50000"/>
                  </a:srgbClr>
                </a:solidFill>
                <a:latin typeface="+mn-lt"/>
                <a:ea typeface="+mn-ea"/>
                <a:cs typeface="+mn-ea"/>
                <a:sym typeface="+mn-lt"/>
              </a:rPr>
              <a:t>(</a:t>
            </a:r>
            <a:r>
              <a:rPr lang="zh-TW" altLang="en-US" sz="1867" kern="0" dirty="0">
                <a:solidFill>
                  <a:srgbClr val="FFFFFF">
                    <a:lumMod val="50000"/>
                  </a:srgbClr>
                </a:solidFill>
                <a:latin typeface="+mn-lt"/>
                <a:ea typeface="+mn-ea"/>
                <a:cs typeface="+mn-ea"/>
                <a:sym typeface="+mn-lt"/>
              </a:rPr>
              <a:t>泰山高中 教師</a:t>
            </a:r>
            <a:r>
              <a:rPr lang="en-US" altLang="zh-TW" sz="1867" kern="0" dirty="0">
                <a:solidFill>
                  <a:srgbClr val="FFFFFF">
                    <a:lumMod val="50000"/>
                  </a:srgbClr>
                </a:solidFill>
                <a:latin typeface="+mn-lt"/>
                <a:ea typeface="+mn-ea"/>
                <a:cs typeface="+mn-ea"/>
                <a:sym typeface="+mn-lt"/>
              </a:rPr>
              <a:t>)</a:t>
            </a:r>
          </a:p>
        </p:txBody>
      </p:sp>
      <p:sp>
        <p:nvSpPr>
          <p:cNvPr id="14" name="副標題 2"/>
          <p:cNvSpPr txBox="1">
            <a:spLocks/>
          </p:cNvSpPr>
          <p:nvPr/>
        </p:nvSpPr>
        <p:spPr>
          <a:xfrm>
            <a:off x="4139169" y="4409618"/>
            <a:ext cx="1531158" cy="538579"/>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0" indent="0" defTabSz="1219170">
              <a:buClr>
                <a:srgbClr val="0A0A0A"/>
              </a:buClr>
              <a:buNone/>
            </a:pPr>
            <a:r>
              <a:rPr lang="en-US" altLang="zh-TW" sz="2000" kern="0" dirty="0">
                <a:solidFill>
                  <a:srgbClr val="FFFFFF">
                    <a:lumMod val="50000"/>
                  </a:srgbClr>
                </a:solidFill>
                <a:latin typeface="+mn-lt"/>
                <a:ea typeface="+mn-ea"/>
                <a:cs typeface="+mn-ea"/>
                <a:sym typeface="+mn-lt"/>
              </a:rPr>
              <a:t>111</a:t>
            </a:r>
            <a:r>
              <a:rPr lang="zh-TW" altLang="en-US" sz="2000" kern="0" dirty="0">
                <a:solidFill>
                  <a:srgbClr val="FFFFFF">
                    <a:lumMod val="50000"/>
                  </a:srgbClr>
                </a:solidFill>
                <a:latin typeface="+mn-lt"/>
                <a:ea typeface="+mn-ea"/>
                <a:cs typeface="+mn-ea"/>
                <a:sym typeface="+mn-lt"/>
              </a:rPr>
              <a:t>年</a:t>
            </a:r>
            <a:r>
              <a:rPr lang="en-US" altLang="zh-TW" sz="2000" kern="0" dirty="0">
                <a:solidFill>
                  <a:srgbClr val="FFFFFF">
                    <a:lumMod val="50000"/>
                  </a:srgbClr>
                </a:solidFill>
                <a:latin typeface="+mn-lt"/>
                <a:ea typeface="+mn-ea"/>
                <a:cs typeface="+mn-ea"/>
                <a:sym typeface="+mn-lt"/>
              </a:rPr>
              <a:t>5</a:t>
            </a:r>
            <a:r>
              <a:rPr lang="zh-TW" altLang="en-US" sz="2000" kern="0" dirty="0">
                <a:solidFill>
                  <a:srgbClr val="FFFFFF">
                    <a:lumMod val="50000"/>
                  </a:srgbClr>
                </a:solidFill>
                <a:latin typeface="+mn-lt"/>
                <a:ea typeface="+mn-ea"/>
                <a:cs typeface="+mn-ea"/>
                <a:sym typeface="+mn-lt"/>
              </a:rPr>
              <a:t>月</a:t>
            </a:r>
          </a:p>
        </p:txBody>
      </p:sp>
      <p:grpSp>
        <p:nvGrpSpPr>
          <p:cNvPr id="9" name="群組 8"/>
          <p:cNvGrpSpPr/>
          <p:nvPr/>
        </p:nvGrpSpPr>
        <p:grpSpPr>
          <a:xfrm>
            <a:off x="4232302" y="2251946"/>
            <a:ext cx="2994220" cy="562111"/>
            <a:chOff x="3435278" y="1688958"/>
            <a:chExt cx="2245665" cy="421583"/>
          </a:xfrm>
        </p:grpSpPr>
        <p:sp>
          <p:nvSpPr>
            <p:cNvPr id="6" name="副標題 2"/>
            <p:cNvSpPr txBox="1">
              <a:spLocks/>
            </p:cNvSpPr>
            <p:nvPr/>
          </p:nvSpPr>
          <p:spPr>
            <a:xfrm>
              <a:off x="3779044" y="1688958"/>
              <a:ext cx="1901899" cy="42158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297" indent="0" defTabSz="1219170">
                <a:buClr>
                  <a:srgbClr val="0A0A0A"/>
                </a:buClr>
                <a:buNone/>
              </a:pPr>
              <a:r>
                <a:rPr lang="zh-TW" altLang="en-US" sz="2133" kern="0" dirty="0">
                  <a:solidFill>
                    <a:srgbClr val="FFFFFF">
                      <a:lumMod val="50000"/>
                    </a:srgbClr>
                  </a:solidFill>
                  <a:latin typeface="+mn-lt"/>
                  <a:ea typeface="+mn-ea"/>
                  <a:cs typeface="+mn-ea"/>
                  <a:sym typeface="+mn-lt"/>
                </a:rPr>
                <a:t>新北市政府勞工局</a:t>
              </a:r>
            </a:p>
          </p:txBody>
        </p:sp>
        <p:pic>
          <p:nvPicPr>
            <p:cNvPr id="22" name="圖片 21">
              <a:extLst>
                <a:ext uri="{FF2B5EF4-FFF2-40B4-BE49-F238E27FC236}">
                  <a16:creationId xmlns:a16="http://schemas.microsoft.com/office/drawing/2014/main" id="{95A0E1C1-8D3C-4FDC-B83D-737F5386855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435278" y="1728787"/>
              <a:ext cx="369977" cy="323025"/>
            </a:xfrm>
            <a:prstGeom prst="rect">
              <a:avLst/>
            </a:prstGeom>
          </p:spPr>
        </p:pic>
      </p:grpSp>
      <p:sp>
        <p:nvSpPr>
          <p:cNvPr id="10" name="副標題 2"/>
          <p:cNvSpPr txBox="1">
            <a:spLocks/>
          </p:cNvSpPr>
          <p:nvPr/>
        </p:nvSpPr>
        <p:spPr>
          <a:xfrm>
            <a:off x="2465447" y="2908489"/>
            <a:ext cx="1531158" cy="609367"/>
          </a:xfrm>
          <a:prstGeom prst="rect">
            <a:avLst/>
          </a:prstGeom>
          <a:noFill/>
          <a:ln>
            <a:noFill/>
          </a:ln>
        </p:spPr>
        <p:txBody>
          <a:bodyPr spcFirstLastPara="1" wrap="none" lIns="91425" tIns="91425" rIns="91425" bIns="91425" anchor="t" anchorCtr="0">
            <a:sp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297" indent="0" defTabSz="1219170">
              <a:buClr>
                <a:srgbClr val="0A0A0A"/>
              </a:buClr>
              <a:buNone/>
            </a:pPr>
            <a:r>
              <a:rPr lang="zh-TW" altLang="en-US" sz="2400" kern="0" dirty="0">
                <a:solidFill>
                  <a:srgbClr val="4A67B4"/>
                </a:solidFill>
                <a:latin typeface="+mn-lt"/>
                <a:ea typeface="+mn-ea"/>
                <a:cs typeface="+mn-ea"/>
                <a:sym typeface="+mn-lt"/>
              </a:rPr>
              <a:t>編輯小組</a:t>
            </a:r>
            <a:endParaRPr lang="en-US" altLang="zh-TW" sz="2400" kern="0" dirty="0">
              <a:solidFill>
                <a:srgbClr val="4A67B4"/>
              </a:solidFill>
              <a:latin typeface="+mn-lt"/>
              <a:ea typeface="+mn-ea"/>
              <a:cs typeface="+mn-ea"/>
              <a:sym typeface="+mn-lt"/>
            </a:endParaRPr>
          </a:p>
        </p:txBody>
      </p:sp>
      <p:sp>
        <p:nvSpPr>
          <p:cNvPr id="12" name="副標題 2"/>
          <p:cNvSpPr txBox="1">
            <a:spLocks/>
          </p:cNvSpPr>
          <p:nvPr/>
        </p:nvSpPr>
        <p:spPr>
          <a:xfrm>
            <a:off x="2465447" y="2217006"/>
            <a:ext cx="1531158" cy="609367"/>
          </a:xfrm>
          <a:prstGeom prst="rect">
            <a:avLst/>
          </a:prstGeom>
          <a:noFill/>
          <a:ln>
            <a:noFill/>
          </a:ln>
        </p:spPr>
        <p:txBody>
          <a:bodyPr spcFirstLastPara="1" wrap="none" lIns="91425" tIns="91425" rIns="91425" bIns="91425" anchor="t" anchorCtr="0">
            <a:sp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297" indent="0" defTabSz="1219170">
              <a:buClr>
                <a:srgbClr val="0A0A0A"/>
              </a:buClr>
              <a:buNone/>
            </a:pPr>
            <a:r>
              <a:rPr lang="zh-TW" altLang="en-US" sz="2400" kern="0" dirty="0">
                <a:solidFill>
                  <a:srgbClr val="4A67B4"/>
                </a:solidFill>
                <a:latin typeface="+mn-lt"/>
                <a:ea typeface="+mn-ea"/>
                <a:cs typeface="+mn-ea"/>
                <a:sym typeface="+mn-lt"/>
              </a:rPr>
              <a:t>出版單位</a:t>
            </a:r>
          </a:p>
        </p:txBody>
      </p:sp>
      <p:sp>
        <p:nvSpPr>
          <p:cNvPr id="13" name="副標題 2"/>
          <p:cNvSpPr txBox="1">
            <a:spLocks/>
          </p:cNvSpPr>
          <p:nvPr/>
        </p:nvSpPr>
        <p:spPr>
          <a:xfrm>
            <a:off x="2465447" y="4374225"/>
            <a:ext cx="1531158" cy="609367"/>
          </a:xfrm>
          <a:prstGeom prst="rect">
            <a:avLst/>
          </a:prstGeom>
          <a:noFill/>
          <a:ln>
            <a:noFill/>
          </a:ln>
        </p:spPr>
        <p:txBody>
          <a:bodyPr spcFirstLastPara="1" wrap="none" lIns="91425" tIns="91425" rIns="91425" bIns="91425" anchor="t" anchorCtr="0">
            <a:sp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297" indent="0" defTabSz="1219170">
              <a:buClr>
                <a:srgbClr val="0A0A0A"/>
              </a:buClr>
              <a:buNone/>
            </a:pPr>
            <a:r>
              <a:rPr lang="zh-TW" altLang="en-US" sz="2400" kern="0" dirty="0">
                <a:solidFill>
                  <a:srgbClr val="4A67B4"/>
                </a:solidFill>
                <a:latin typeface="+mn-lt"/>
                <a:ea typeface="+mn-ea"/>
                <a:cs typeface="+mn-ea"/>
                <a:sym typeface="+mn-lt"/>
              </a:rPr>
              <a:t>出版日期</a:t>
            </a:r>
          </a:p>
        </p:txBody>
      </p:sp>
      <p:sp>
        <p:nvSpPr>
          <p:cNvPr id="124" name="副標題 2"/>
          <p:cNvSpPr txBox="1">
            <a:spLocks/>
          </p:cNvSpPr>
          <p:nvPr/>
        </p:nvSpPr>
        <p:spPr>
          <a:xfrm>
            <a:off x="2465447" y="5085185"/>
            <a:ext cx="1531158" cy="609367"/>
          </a:xfrm>
          <a:prstGeom prst="rect">
            <a:avLst/>
          </a:prstGeom>
          <a:noFill/>
          <a:ln>
            <a:noFill/>
          </a:ln>
        </p:spPr>
        <p:txBody>
          <a:bodyPr spcFirstLastPara="1" wrap="none" lIns="91425" tIns="91425" rIns="91425" bIns="91425" anchor="t" anchorCtr="0">
            <a:sp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297" indent="0" defTabSz="1219170">
              <a:buClr>
                <a:srgbClr val="0A0A0A"/>
              </a:buClr>
              <a:buNone/>
            </a:pPr>
            <a:r>
              <a:rPr lang="zh-TW" altLang="en-US" sz="2400" kern="0" dirty="0">
                <a:solidFill>
                  <a:srgbClr val="4A67B4"/>
                </a:solidFill>
                <a:latin typeface="+mn-lt"/>
                <a:ea typeface="+mn-ea"/>
                <a:cs typeface="+mn-ea"/>
                <a:sym typeface="+mn-lt"/>
              </a:rPr>
              <a:t>版權聲明</a:t>
            </a:r>
          </a:p>
        </p:txBody>
      </p:sp>
      <p:sp>
        <p:nvSpPr>
          <p:cNvPr id="125" name="副標題 2"/>
          <p:cNvSpPr txBox="1">
            <a:spLocks/>
          </p:cNvSpPr>
          <p:nvPr/>
        </p:nvSpPr>
        <p:spPr>
          <a:xfrm>
            <a:off x="4139169" y="5085185"/>
            <a:ext cx="5398532" cy="82173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0" indent="0" defTabSz="1219170">
              <a:buClr>
                <a:srgbClr val="0A0A0A"/>
              </a:buClr>
              <a:buNone/>
            </a:pPr>
            <a:r>
              <a:rPr lang="zh-TW" altLang="en-US" sz="1200" kern="0" dirty="0">
                <a:solidFill>
                  <a:srgbClr val="FFFFFF">
                    <a:lumMod val="50000"/>
                  </a:srgbClr>
                </a:solidFill>
                <a:latin typeface="+mn-lt"/>
                <a:ea typeface="+mn-ea"/>
                <a:cs typeface="+mn-ea"/>
                <a:sym typeface="+mn-lt"/>
              </a:rPr>
              <a:t>本宣導品基於教育目的引用、重製相關創作，其著作權仍歸屬著作人。如果您認為本宣導品有侵害您的權利或有違反著作權法等情事，請儘速通知本局及提供聯絡資料，以利因應處理。</a:t>
            </a:r>
          </a:p>
        </p:txBody>
      </p:sp>
    </p:spTree>
    <p:custDataLst>
      <p:tags r:id="rId1"/>
    </p:custDataLst>
    <p:extLst>
      <p:ext uri="{BB962C8B-B14F-4D97-AF65-F5344CB8AC3E}">
        <p14:creationId xmlns:p14="http://schemas.microsoft.com/office/powerpoint/2010/main" val="2923341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圖形 48">
            <a:extLst>
              <a:ext uri="{FF2B5EF4-FFF2-40B4-BE49-F238E27FC236}">
                <a16:creationId xmlns:a16="http://schemas.microsoft.com/office/drawing/2014/main" id="{1994CF1D-4515-4906-929C-3B41510D3B2B}"/>
              </a:ext>
            </a:extLst>
          </p:cNvPr>
          <p:cNvPicPr>
            <a:picLocks/>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831644" y="2311399"/>
            <a:ext cx="1706244" cy="1706244"/>
          </a:xfrm>
          <a:prstGeom prst="rect">
            <a:avLst/>
          </a:prstGeom>
        </p:spPr>
      </p:pic>
      <p:sp>
        <p:nvSpPr>
          <p:cNvPr id="50" name="文字方塊 49">
            <a:extLst>
              <a:ext uri="{FF2B5EF4-FFF2-40B4-BE49-F238E27FC236}">
                <a16:creationId xmlns:a16="http://schemas.microsoft.com/office/drawing/2014/main" id="{C241AFB7-27DE-4607-97A7-62268035412A}"/>
              </a:ext>
            </a:extLst>
          </p:cNvPr>
          <p:cNvSpPr txBox="1"/>
          <p:nvPr/>
        </p:nvSpPr>
        <p:spPr>
          <a:xfrm>
            <a:off x="3899936" y="4185101"/>
            <a:ext cx="1569660" cy="734945"/>
          </a:xfrm>
          <a:prstGeom prst="rect">
            <a:avLst/>
          </a:prstGeom>
          <a:noFill/>
        </p:spPr>
        <p:txBody>
          <a:bodyPr wrap="none" rtlCol="0">
            <a:spAutoFit/>
          </a:bodyPr>
          <a:lstStyle/>
          <a:p>
            <a:pPr algn="ctr">
              <a:lnSpc>
                <a:spcPts val="2600"/>
              </a:lnSpc>
            </a:pPr>
            <a:r>
              <a:rPr lang="zh-TW" altLang="en-US" b="1" dirty="0">
                <a:solidFill>
                  <a:schemeClr val="bg1"/>
                </a:solidFill>
              </a:rPr>
              <a:t>新北市 </a:t>
            </a:r>
            <a:endParaRPr lang="en-US" altLang="zh-TW" b="1" dirty="0">
              <a:solidFill>
                <a:schemeClr val="bg1"/>
              </a:solidFill>
            </a:endParaRPr>
          </a:p>
          <a:p>
            <a:pPr algn="ctr">
              <a:lnSpc>
                <a:spcPts val="2600"/>
              </a:lnSpc>
            </a:pPr>
            <a:r>
              <a:rPr lang="zh-TW" altLang="en-US" b="1" dirty="0">
                <a:solidFill>
                  <a:schemeClr val="bg1"/>
                </a:solidFill>
              </a:rPr>
              <a:t>國中勞權課程</a:t>
            </a:r>
          </a:p>
        </p:txBody>
      </p:sp>
      <p:sp>
        <p:nvSpPr>
          <p:cNvPr id="51" name="文字方塊 50">
            <a:extLst>
              <a:ext uri="{FF2B5EF4-FFF2-40B4-BE49-F238E27FC236}">
                <a16:creationId xmlns:a16="http://schemas.microsoft.com/office/drawing/2014/main" id="{050DB660-9553-469C-9A1B-3A4A6F953B32}"/>
              </a:ext>
            </a:extLst>
          </p:cNvPr>
          <p:cNvSpPr txBox="1"/>
          <p:nvPr/>
        </p:nvSpPr>
        <p:spPr>
          <a:xfrm>
            <a:off x="6646689" y="4185101"/>
            <a:ext cx="1800493" cy="734945"/>
          </a:xfrm>
          <a:prstGeom prst="rect">
            <a:avLst/>
          </a:prstGeom>
          <a:noFill/>
        </p:spPr>
        <p:txBody>
          <a:bodyPr wrap="none" rtlCol="0">
            <a:spAutoFit/>
          </a:bodyPr>
          <a:lstStyle/>
          <a:p>
            <a:pPr algn="ctr">
              <a:lnSpc>
                <a:spcPts val="2600"/>
              </a:lnSpc>
            </a:pPr>
            <a:r>
              <a:rPr lang="zh-TW" altLang="en-US" b="1" dirty="0">
                <a:solidFill>
                  <a:schemeClr val="bg1"/>
                </a:solidFill>
              </a:rPr>
              <a:t>新北市</a:t>
            </a:r>
            <a:endParaRPr lang="en-US" altLang="zh-TW" b="1" dirty="0">
              <a:solidFill>
                <a:schemeClr val="bg1"/>
              </a:solidFill>
            </a:endParaRPr>
          </a:p>
          <a:p>
            <a:pPr algn="ctr">
              <a:lnSpc>
                <a:spcPts val="2600"/>
              </a:lnSpc>
            </a:pPr>
            <a:r>
              <a:rPr lang="zh-TW" altLang="en-US" b="1" dirty="0">
                <a:solidFill>
                  <a:schemeClr val="bg1"/>
                </a:solidFill>
              </a:rPr>
              <a:t>高中職勞權課程</a:t>
            </a:r>
          </a:p>
        </p:txBody>
      </p:sp>
      <p:pic>
        <p:nvPicPr>
          <p:cNvPr id="53" name="圖形 52">
            <a:extLst>
              <a:ext uri="{FF2B5EF4-FFF2-40B4-BE49-F238E27FC236}">
                <a16:creationId xmlns:a16="http://schemas.microsoft.com/office/drawing/2014/main" id="{5957C761-3F4A-4143-A431-51AB73DB9058}"/>
              </a:ext>
            </a:extLst>
          </p:cNvPr>
          <p:cNvPicPr>
            <a:picLocks/>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693813" y="2311399"/>
            <a:ext cx="1706244" cy="1706244"/>
          </a:xfrm>
          <a:prstGeom prst="rect">
            <a:avLst/>
          </a:prstGeom>
        </p:spPr>
      </p:pic>
      <p:pic>
        <p:nvPicPr>
          <p:cNvPr id="57" name="圖片 56">
            <a:extLst>
              <a:ext uri="{FF2B5EF4-FFF2-40B4-BE49-F238E27FC236}">
                <a16:creationId xmlns:a16="http://schemas.microsoft.com/office/drawing/2014/main" id="{E5B4EA61-ED4A-4367-A9BE-890F8A309172}"/>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658215" y="1282992"/>
            <a:ext cx="875571" cy="548691"/>
          </a:xfrm>
          <a:prstGeom prst="rect">
            <a:avLst/>
          </a:prstGeom>
        </p:spPr>
      </p:pic>
    </p:spTree>
    <p:extLst>
      <p:ext uri="{BB962C8B-B14F-4D97-AF65-F5344CB8AC3E}">
        <p14:creationId xmlns:p14="http://schemas.microsoft.com/office/powerpoint/2010/main" val="2022796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pic>
        <p:nvPicPr>
          <p:cNvPr id="26" name="內容版面配置區 3">
            <a:extLst>
              <a:ext uri="{FF2B5EF4-FFF2-40B4-BE49-F238E27FC236}">
                <a16:creationId xmlns:a16="http://schemas.microsoft.com/office/drawing/2014/main" id="{FB5FAA4B-3C86-47FB-86BA-A252B802A857}"/>
              </a:ext>
            </a:extLst>
          </p:cNvPr>
          <p:cNvPicPr>
            <a:picLocks noChangeAspect="1"/>
          </p:cNvPicPr>
          <p:nvPr/>
        </p:nvPicPr>
        <p:blipFill rotWithShape="1">
          <a:blip r:embed="rId3"/>
          <a:srcRect t="3616"/>
          <a:stretch/>
        </p:blipFill>
        <p:spPr>
          <a:xfrm>
            <a:off x="773526" y="1805634"/>
            <a:ext cx="10492379" cy="4379023"/>
          </a:xfrm>
          <a:prstGeom prst="rect">
            <a:avLst/>
          </a:prstGeom>
          <a:noFill/>
          <a:ln>
            <a:noFill/>
          </a:ln>
        </p:spPr>
      </p:pic>
      <p:grpSp>
        <p:nvGrpSpPr>
          <p:cNvPr id="602" name="Google Shape;602;p41"/>
          <p:cNvGrpSpPr/>
          <p:nvPr/>
        </p:nvGrpSpPr>
        <p:grpSpPr>
          <a:xfrm rot="-562570">
            <a:off x="9841559" y="532749"/>
            <a:ext cx="1049823" cy="887904"/>
            <a:chOff x="1488250" y="1650750"/>
            <a:chExt cx="211450" cy="178850"/>
          </a:xfrm>
        </p:grpSpPr>
        <p:sp>
          <p:nvSpPr>
            <p:cNvPr id="603" name="Google Shape;603;p41"/>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4" name="Google Shape;604;p41"/>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5" name="Google Shape;605;p41"/>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21" name="Google Shape;601;p41"/>
          <p:cNvPicPr preferRelativeResize="0"/>
          <p:nvPr/>
        </p:nvPicPr>
        <p:blipFill>
          <a:blip r:embed="rId4"/>
          <a:stretch>
            <a:fillRect/>
          </a:stretch>
        </p:blipFill>
        <p:spPr>
          <a:xfrm rot="7406413">
            <a:off x="8713946" y="5003324"/>
            <a:ext cx="3748164" cy="2849584"/>
          </a:xfrm>
          <a:prstGeom prst="rect">
            <a:avLst/>
          </a:prstGeom>
        </p:spPr>
      </p:pic>
      <p:sp>
        <p:nvSpPr>
          <p:cNvPr id="22" name="Google Shape;18;p2"/>
          <p:cNvSpPr/>
          <p:nvPr/>
        </p:nvSpPr>
        <p:spPr>
          <a:xfrm rot="21187986">
            <a:off x="11310599" y="2739895"/>
            <a:ext cx="1378213" cy="1378213"/>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3" name="Google Shape;18;p2"/>
          <p:cNvSpPr/>
          <p:nvPr/>
        </p:nvSpPr>
        <p:spPr>
          <a:xfrm rot="21187986">
            <a:off x="315255" y="897748"/>
            <a:ext cx="846101" cy="846101"/>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nvGrpSpPr>
          <p:cNvPr id="30" name="群組 29">
            <a:extLst>
              <a:ext uri="{FF2B5EF4-FFF2-40B4-BE49-F238E27FC236}">
                <a16:creationId xmlns:a16="http://schemas.microsoft.com/office/drawing/2014/main" id="{33A83429-61A2-48FB-9560-D2F82F261A2E}"/>
              </a:ext>
            </a:extLst>
          </p:cNvPr>
          <p:cNvGrpSpPr/>
          <p:nvPr/>
        </p:nvGrpSpPr>
        <p:grpSpPr>
          <a:xfrm rot="1866078">
            <a:off x="737655" y="5582514"/>
            <a:ext cx="942494" cy="850570"/>
            <a:chOff x="13967418" y="321188"/>
            <a:chExt cx="1416109" cy="1277992"/>
          </a:xfrm>
        </p:grpSpPr>
        <p:grpSp>
          <p:nvGrpSpPr>
            <p:cNvPr id="31" name="群組 30">
              <a:extLst>
                <a:ext uri="{FF2B5EF4-FFF2-40B4-BE49-F238E27FC236}">
                  <a16:creationId xmlns:a16="http://schemas.microsoft.com/office/drawing/2014/main" id="{64E5F7DE-462B-4722-A166-1460FE83822C}"/>
                </a:ext>
              </a:extLst>
            </p:cNvPr>
            <p:cNvGrpSpPr/>
            <p:nvPr/>
          </p:nvGrpSpPr>
          <p:grpSpPr>
            <a:xfrm>
              <a:off x="13967418" y="321188"/>
              <a:ext cx="1416109" cy="1277992"/>
              <a:chOff x="12060642" y="1718665"/>
              <a:chExt cx="1676238" cy="1512745"/>
            </a:xfrm>
          </p:grpSpPr>
          <p:sp>
            <p:nvSpPr>
              <p:cNvPr id="33" name="Google Shape;852;p48">
                <a:extLst>
                  <a:ext uri="{FF2B5EF4-FFF2-40B4-BE49-F238E27FC236}">
                    <a16:creationId xmlns:a16="http://schemas.microsoft.com/office/drawing/2014/main" id="{91213E97-4241-487D-9955-B162544C7259}"/>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34" name="Google Shape;853;p48">
                <a:extLst>
                  <a:ext uri="{FF2B5EF4-FFF2-40B4-BE49-F238E27FC236}">
                    <a16:creationId xmlns:a16="http://schemas.microsoft.com/office/drawing/2014/main" id="{2B63E7D0-A9F9-40F0-9307-11464FD9C471}"/>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32" name="school-building_46763">
              <a:extLst>
                <a:ext uri="{FF2B5EF4-FFF2-40B4-BE49-F238E27FC236}">
                  <a16:creationId xmlns:a16="http://schemas.microsoft.com/office/drawing/2014/main" id="{64206CB1-4D0C-43F4-ACA2-4A03BD53F7F6}"/>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2400" dirty="0">
                <a:solidFill>
                  <a:srgbClr val="FFFFFF"/>
                </a:solidFill>
                <a:latin typeface="Arial Black" panose="020B0604020202020204"/>
                <a:ea typeface="微軟正黑體"/>
                <a:cs typeface="+mn-ea"/>
                <a:sym typeface="+mn-lt"/>
              </a:endParaRPr>
            </a:p>
          </p:txBody>
        </p:sp>
      </p:grpSp>
      <p:sp>
        <p:nvSpPr>
          <p:cNvPr id="35" name="標題 1">
            <a:extLst>
              <a:ext uri="{FF2B5EF4-FFF2-40B4-BE49-F238E27FC236}">
                <a16:creationId xmlns:a16="http://schemas.microsoft.com/office/drawing/2014/main" id="{74A6CDF5-AFD8-41F4-8BF0-3F42F97A54CD}"/>
              </a:ext>
            </a:extLst>
          </p:cNvPr>
          <p:cNvSpPr txBox="1">
            <a:spLocks/>
          </p:cNvSpPr>
          <p:nvPr/>
        </p:nvSpPr>
        <p:spPr>
          <a:xfrm>
            <a:off x="3225925" y="149943"/>
            <a:ext cx="5740150" cy="752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r>
              <a:rPr lang="zh-TW" altLang="en-US" sz="3600" kern="0">
                <a:latin typeface="+mn-lt"/>
                <a:ea typeface="+mn-ea"/>
                <a:cs typeface="+mn-ea"/>
                <a:sym typeface="+mn-lt"/>
              </a:rPr>
              <a:t>搭配部定課程的主題或議題</a:t>
            </a:r>
            <a:endParaRPr lang="zh-TW" altLang="en-US" sz="2400" kern="0" dirty="0">
              <a:latin typeface="+mn-lt"/>
              <a:ea typeface="+mn-ea"/>
              <a:cs typeface="+mn-ea"/>
              <a:sym typeface="+mn-lt"/>
            </a:endParaRPr>
          </a:p>
        </p:txBody>
      </p:sp>
      <p:sp>
        <p:nvSpPr>
          <p:cNvPr id="16" name="矩形 15">
            <a:extLst>
              <a:ext uri="{FF2B5EF4-FFF2-40B4-BE49-F238E27FC236}">
                <a16:creationId xmlns:a16="http://schemas.microsoft.com/office/drawing/2014/main" id="{40417094-68EE-412B-8821-8EC2D1F831D8}"/>
              </a:ext>
            </a:extLst>
          </p:cNvPr>
          <p:cNvSpPr/>
          <p:nvPr/>
        </p:nvSpPr>
        <p:spPr>
          <a:xfrm>
            <a:off x="2607080" y="6416770"/>
            <a:ext cx="9455218" cy="276999"/>
          </a:xfrm>
          <a:prstGeom prst="rect">
            <a:avLst/>
          </a:prstGeom>
        </p:spPr>
        <p:txBody>
          <a:bodyPr wrap="square">
            <a:spAutoFit/>
          </a:bodyPr>
          <a:lstStyle/>
          <a:p>
            <a:pPr defTabSz="1219170">
              <a:buClr>
                <a:srgbClr val="000000"/>
              </a:buClr>
            </a:pPr>
            <a:r>
              <a:rPr lang="zh-TW" altLang="en-US" sz="1200" kern="0" dirty="0">
                <a:solidFill>
                  <a:schemeClr val="bg1">
                    <a:lumMod val="50000"/>
                  </a:schemeClr>
                </a:solidFill>
                <a:latin typeface="+mn-ea"/>
                <a:cs typeface="+mn-ea"/>
                <a:sym typeface="+mn-lt"/>
              </a:rPr>
              <a:t>資料來源：</a:t>
            </a:r>
            <a:r>
              <a:rPr lang="en-US" altLang="zh-TW" sz="1200" kern="0" dirty="0">
                <a:solidFill>
                  <a:schemeClr val="bg1">
                    <a:lumMod val="50000"/>
                  </a:schemeClr>
                </a:solidFill>
                <a:latin typeface="+mn-ea"/>
                <a:cs typeface="+mn-ea"/>
                <a:sym typeface="+mn-lt"/>
              </a:rPr>
              <a:t>CIRN </a:t>
            </a:r>
            <a:r>
              <a:rPr lang="zh-TW" altLang="en-US" sz="1200" kern="0" dirty="0">
                <a:solidFill>
                  <a:schemeClr val="bg1">
                    <a:lumMod val="50000"/>
                  </a:schemeClr>
                </a:solidFill>
                <a:latin typeface="+mn-ea"/>
                <a:cs typeface="+mn-ea"/>
                <a:sym typeface="+mn-lt"/>
              </a:rPr>
              <a:t>，</a:t>
            </a:r>
            <a:r>
              <a:rPr lang="en-US" altLang="zh-TW" sz="1200" kern="0" dirty="0">
                <a:solidFill>
                  <a:schemeClr val="bg1">
                    <a:lumMod val="50000"/>
                  </a:schemeClr>
                </a:solidFill>
                <a:latin typeface="+mn-ea"/>
                <a:cs typeface="+mn-ea"/>
                <a:sym typeface="+mn-lt"/>
              </a:rPr>
              <a:t>  </a:t>
            </a:r>
            <a:r>
              <a:rPr lang="zh-TW" altLang="en-US" sz="1200" kern="0" dirty="0">
                <a:solidFill>
                  <a:schemeClr val="bg1">
                    <a:lumMod val="50000"/>
                  </a:schemeClr>
                </a:solidFill>
                <a:latin typeface="+mn-ea"/>
                <a:cs typeface="+mn-ea"/>
                <a:sym typeface="+mn-lt"/>
              </a:rPr>
              <a:t>國中小及普高－部定課程綱要 ，學習重點，</a:t>
            </a:r>
            <a:r>
              <a:rPr lang="en-US" altLang="zh-TW" sz="1200" kern="0" dirty="0">
                <a:solidFill>
                  <a:schemeClr val="bg1">
                    <a:lumMod val="50000"/>
                  </a:schemeClr>
                </a:solidFill>
                <a:latin typeface="+mn-ea"/>
                <a:cs typeface="+mn-ea"/>
                <a:sym typeface="+mn-lt"/>
              </a:rPr>
              <a:t>https://cirn.moe.edu.tw/WebContent/index.aspx?sid=11&amp;mid=6733</a:t>
            </a:r>
            <a:endParaRPr lang="zh-TW" altLang="en-US" sz="1200" kern="0" dirty="0">
              <a:solidFill>
                <a:schemeClr val="bg1">
                  <a:lumMod val="50000"/>
                </a:schemeClr>
              </a:solidFill>
              <a:latin typeface="+mn-ea"/>
              <a:cs typeface="+mn-ea"/>
              <a:sym typeface="+mn-lt"/>
            </a:endParaRPr>
          </a:p>
        </p:txBody>
      </p:sp>
    </p:spTree>
    <p:extLst>
      <p:ext uri="{BB962C8B-B14F-4D97-AF65-F5344CB8AC3E}">
        <p14:creationId xmlns:p14="http://schemas.microsoft.com/office/powerpoint/2010/main" val="20253816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grpSp>
        <p:nvGrpSpPr>
          <p:cNvPr id="602" name="Google Shape;602;p41"/>
          <p:cNvGrpSpPr/>
          <p:nvPr/>
        </p:nvGrpSpPr>
        <p:grpSpPr>
          <a:xfrm rot="-562570">
            <a:off x="9841559" y="532749"/>
            <a:ext cx="1049823" cy="887904"/>
            <a:chOff x="1488250" y="1650750"/>
            <a:chExt cx="211450" cy="178850"/>
          </a:xfrm>
        </p:grpSpPr>
        <p:sp>
          <p:nvSpPr>
            <p:cNvPr id="603" name="Google Shape;603;p41"/>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4" name="Google Shape;604;p41"/>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5" name="Google Shape;605;p41"/>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21" name="Google Shape;601;p41"/>
          <p:cNvPicPr preferRelativeResize="0"/>
          <p:nvPr/>
        </p:nvPicPr>
        <p:blipFill>
          <a:blip r:embed="rId3" cstate="print"/>
          <a:stretch>
            <a:fillRect/>
          </a:stretch>
        </p:blipFill>
        <p:spPr>
          <a:xfrm rot="7406413">
            <a:off x="8713946" y="5003324"/>
            <a:ext cx="3748164" cy="2849584"/>
          </a:xfrm>
          <a:prstGeom prst="rect">
            <a:avLst/>
          </a:prstGeom>
        </p:spPr>
      </p:pic>
      <p:sp>
        <p:nvSpPr>
          <p:cNvPr id="22" name="Google Shape;18;p2"/>
          <p:cNvSpPr/>
          <p:nvPr/>
        </p:nvSpPr>
        <p:spPr>
          <a:xfrm rot="21187986">
            <a:off x="11310599" y="2739895"/>
            <a:ext cx="1378213" cy="1378213"/>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3" name="Google Shape;18;p2"/>
          <p:cNvSpPr/>
          <p:nvPr/>
        </p:nvSpPr>
        <p:spPr>
          <a:xfrm rot="21187986">
            <a:off x="315255" y="897748"/>
            <a:ext cx="846101" cy="846101"/>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5" name="標題 1">
            <a:extLst>
              <a:ext uri="{FF2B5EF4-FFF2-40B4-BE49-F238E27FC236}">
                <a16:creationId xmlns:a16="http://schemas.microsoft.com/office/drawing/2014/main" id="{12B51556-3FA2-4F3C-92D0-FBAA67ACF464}"/>
              </a:ext>
            </a:extLst>
          </p:cNvPr>
          <p:cNvSpPr txBox="1">
            <a:spLocks/>
          </p:cNvSpPr>
          <p:nvPr/>
        </p:nvSpPr>
        <p:spPr>
          <a:xfrm>
            <a:off x="3225925" y="200969"/>
            <a:ext cx="5740150" cy="752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r>
              <a:rPr lang="zh-TW" altLang="en-US" sz="3600" kern="0" dirty="0">
                <a:latin typeface="+mn-lt"/>
                <a:ea typeface="+mn-ea"/>
                <a:cs typeface="+mn-ea"/>
                <a:sym typeface="+mn-lt"/>
              </a:rPr>
              <a:t>搭配部定課程的主題或議題</a:t>
            </a:r>
            <a:endParaRPr lang="zh-TW" altLang="en-US" sz="2400" kern="0" dirty="0">
              <a:latin typeface="+mn-lt"/>
              <a:ea typeface="+mn-ea"/>
              <a:cs typeface="+mn-ea"/>
              <a:sym typeface="+mn-lt"/>
            </a:endParaRPr>
          </a:p>
        </p:txBody>
      </p:sp>
      <p:graphicFrame>
        <p:nvGraphicFramePr>
          <p:cNvPr id="16" name="表格 15"/>
          <p:cNvGraphicFramePr>
            <a:graphicFrameLocks noGrp="1"/>
          </p:cNvGraphicFramePr>
          <p:nvPr/>
        </p:nvGraphicFramePr>
        <p:xfrm>
          <a:off x="1268205" y="1631374"/>
          <a:ext cx="9388890" cy="4342452"/>
        </p:xfrm>
        <a:graphic>
          <a:graphicData uri="http://schemas.openxmlformats.org/drawingml/2006/table">
            <a:tbl>
              <a:tblPr>
                <a:tableStyleId>{5DA37D80-6434-44D0-A028-1B22A696006F}</a:tableStyleId>
              </a:tblPr>
              <a:tblGrid>
                <a:gridCol w="1084470">
                  <a:extLst>
                    <a:ext uri="{9D8B030D-6E8A-4147-A177-3AD203B41FA5}">
                      <a16:colId xmlns:a16="http://schemas.microsoft.com/office/drawing/2014/main" val="20000"/>
                    </a:ext>
                  </a:extLst>
                </a:gridCol>
                <a:gridCol w="1098298">
                  <a:extLst>
                    <a:ext uri="{9D8B030D-6E8A-4147-A177-3AD203B41FA5}">
                      <a16:colId xmlns:a16="http://schemas.microsoft.com/office/drawing/2014/main" val="20001"/>
                    </a:ext>
                  </a:extLst>
                </a:gridCol>
                <a:gridCol w="2511677">
                  <a:extLst>
                    <a:ext uri="{9D8B030D-6E8A-4147-A177-3AD203B41FA5}">
                      <a16:colId xmlns:a16="http://schemas.microsoft.com/office/drawing/2014/main" val="20002"/>
                    </a:ext>
                  </a:extLst>
                </a:gridCol>
                <a:gridCol w="1564815">
                  <a:extLst>
                    <a:ext uri="{9D8B030D-6E8A-4147-A177-3AD203B41FA5}">
                      <a16:colId xmlns:a16="http://schemas.microsoft.com/office/drawing/2014/main" val="20003"/>
                    </a:ext>
                  </a:extLst>
                </a:gridCol>
                <a:gridCol w="1564815">
                  <a:extLst>
                    <a:ext uri="{9D8B030D-6E8A-4147-A177-3AD203B41FA5}">
                      <a16:colId xmlns:a16="http://schemas.microsoft.com/office/drawing/2014/main" val="20004"/>
                    </a:ext>
                  </a:extLst>
                </a:gridCol>
                <a:gridCol w="1564815">
                  <a:extLst>
                    <a:ext uri="{9D8B030D-6E8A-4147-A177-3AD203B41FA5}">
                      <a16:colId xmlns:a16="http://schemas.microsoft.com/office/drawing/2014/main" val="20005"/>
                    </a:ext>
                  </a:extLst>
                </a:gridCol>
              </a:tblGrid>
              <a:tr h="2007176">
                <a:tc rowSpan="2">
                  <a:txBody>
                    <a:bodyPr/>
                    <a:lstStyle/>
                    <a:p>
                      <a:pPr algn="ctr">
                        <a:lnSpc>
                          <a:spcPct val="115000"/>
                        </a:lnSpc>
                        <a:spcAft>
                          <a:spcPts val="0"/>
                        </a:spcAft>
                      </a:pPr>
                      <a:r>
                        <a:rPr lang="en-US" sz="1400" kern="100" dirty="0"/>
                        <a:t>C</a:t>
                      </a:r>
                      <a:br>
                        <a:rPr lang="en-US" sz="1400" kern="100" dirty="0"/>
                      </a:br>
                      <a:r>
                        <a:rPr lang="zh-TW" sz="1400" kern="100" dirty="0"/>
                        <a:t>社會參與</a:t>
                      </a:r>
                      <a:endParaRPr lang="zh-TW" sz="1400" kern="100" dirty="0">
                        <a:latin typeface="Arial"/>
                        <a:ea typeface="新細明體"/>
                        <a:cs typeface="Times New Roman"/>
                      </a:endParaRPr>
                    </a:p>
                  </a:txBody>
                  <a:tcPr marL="63500" marR="63500" marT="63500" marB="63500" anchor="ctr"/>
                </a:tc>
                <a:tc>
                  <a:txBody>
                    <a:bodyPr/>
                    <a:lstStyle/>
                    <a:p>
                      <a:pPr algn="l">
                        <a:lnSpc>
                          <a:spcPct val="115000"/>
                        </a:lnSpc>
                        <a:spcAft>
                          <a:spcPts val="0"/>
                        </a:spcAft>
                      </a:pPr>
                      <a:r>
                        <a:rPr lang="en-US" sz="1400" kern="100" dirty="0"/>
                        <a:t>C1</a:t>
                      </a:r>
                      <a:br>
                        <a:rPr lang="en-US" sz="1400" kern="100" dirty="0"/>
                      </a:br>
                      <a:r>
                        <a:rPr lang="zh-TW" sz="1400" kern="100" dirty="0"/>
                        <a:t>道德實踐</a:t>
                      </a:r>
                    </a:p>
                    <a:p>
                      <a:pPr algn="l">
                        <a:lnSpc>
                          <a:spcPct val="115000"/>
                        </a:lnSpc>
                        <a:spcAft>
                          <a:spcPts val="0"/>
                        </a:spcAft>
                      </a:pPr>
                      <a:r>
                        <a:rPr lang="zh-TW" sz="1400" kern="100" dirty="0"/>
                        <a:t>與</a:t>
                      </a:r>
                    </a:p>
                    <a:p>
                      <a:pPr algn="l">
                        <a:lnSpc>
                          <a:spcPct val="115000"/>
                        </a:lnSpc>
                        <a:spcAft>
                          <a:spcPts val="0"/>
                        </a:spcAft>
                      </a:pPr>
                      <a:r>
                        <a:rPr lang="zh-TW" sz="1400" kern="100" dirty="0"/>
                        <a:t>公民意識</a:t>
                      </a:r>
                      <a:endParaRPr lang="zh-TW" sz="1400" kern="100" dirty="0">
                        <a:latin typeface="Arial"/>
                        <a:ea typeface="新細明體"/>
                        <a:cs typeface="Times New Roman"/>
                      </a:endParaRPr>
                    </a:p>
                  </a:txBody>
                  <a:tcPr marL="63500" marR="63500" marT="63500" marB="63500"/>
                </a:tc>
                <a:tc>
                  <a:txBody>
                    <a:bodyPr/>
                    <a:lstStyle/>
                    <a:p>
                      <a:pPr algn="l">
                        <a:lnSpc>
                          <a:spcPct val="115000"/>
                        </a:lnSpc>
                        <a:spcAft>
                          <a:spcPts val="0"/>
                        </a:spcAft>
                      </a:pPr>
                      <a:r>
                        <a:rPr lang="zh-TW" sz="1400" kern="100" dirty="0"/>
                        <a:t>具備道德實踐的素養，從個人小我到社會公民，循序漸進，養成社會責任感及公民意識，主動關注公共議題並積極多與社會活動，關懷自然生態與人類永續發展，而展現知善、樂善與行善的品德。</a:t>
                      </a:r>
                      <a:endParaRPr lang="zh-TW" sz="1400" kern="100" dirty="0">
                        <a:latin typeface="Arial"/>
                        <a:ea typeface="新細明體"/>
                        <a:cs typeface="Times New Roman"/>
                      </a:endParaRPr>
                    </a:p>
                  </a:txBody>
                  <a:tcPr marL="63500" marR="63500" marT="63500" marB="63500"/>
                </a:tc>
                <a:tc>
                  <a:txBody>
                    <a:bodyPr/>
                    <a:lstStyle/>
                    <a:p>
                      <a:pPr algn="l">
                        <a:lnSpc>
                          <a:spcPct val="115000"/>
                        </a:lnSpc>
                        <a:spcAft>
                          <a:spcPts val="0"/>
                        </a:spcAft>
                      </a:pPr>
                      <a:r>
                        <a:rPr lang="zh-TW" sz="1400" kern="100" dirty="0"/>
                        <a:t>綜</a:t>
                      </a:r>
                      <a:r>
                        <a:rPr lang="en-US" sz="1400" kern="100" dirty="0"/>
                        <a:t>-E-C1</a:t>
                      </a:r>
                      <a:endParaRPr lang="zh-TW" sz="1400" kern="100" dirty="0"/>
                    </a:p>
                    <a:p>
                      <a:pPr algn="l">
                        <a:lnSpc>
                          <a:spcPct val="115000"/>
                        </a:lnSpc>
                        <a:spcAft>
                          <a:spcPts val="0"/>
                        </a:spcAft>
                      </a:pPr>
                      <a:r>
                        <a:rPr lang="zh-TW" sz="1400" kern="100" dirty="0"/>
                        <a:t>關懷生態環境與周遭人事物，體驗服務歷程與樂趣，理解並遵守道德規範，培養公民意識。</a:t>
                      </a:r>
                      <a:endParaRPr lang="zh-TW" sz="1400" kern="100" dirty="0">
                        <a:latin typeface="Arial"/>
                        <a:ea typeface="新細明體"/>
                        <a:cs typeface="Times New Roman"/>
                      </a:endParaRPr>
                    </a:p>
                  </a:txBody>
                  <a:tcPr marL="63500" marR="63500" marT="63500" marB="63500"/>
                </a:tc>
                <a:tc>
                  <a:txBody>
                    <a:bodyPr/>
                    <a:lstStyle/>
                    <a:p>
                      <a:pPr algn="l">
                        <a:lnSpc>
                          <a:spcPct val="115000"/>
                        </a:lnSpc>
                        <a:spcAft>
                          <a:spcPts val="0"/>
                        </a:spcAft>
                      </a:pPr>
                      <a:r>
                        <a:rPr lang="zh-TW" sz="1400" kern="100" dirty="0"/>
                        <a:t>綜</a:t>
                      </a:r>
                      <a:r>
                        <a:rPr lang="en-US" sz="1400" kern="100" dirty="0"/>
                        <a:t>-J-C1</a:t>
                      </a:r>
                      <a:endParaRPr lang="zh-TW" sz="1400" kern="100" dirty="0"/>
                    </a:p>
                    <a:p>
                      <a:pPr algn="l">
                        <a:lnSpc>
                          <a:spcPct val="115000"/>
                        </a:lnSpc>
                        <a:spcAft>
                          <a:spcPts val="0"/>
                        </a:spcAft>
                      </a:pPr>
                      <a:r>
                        <a:rPr lang="zh-TW" sz="1400" kern="100" dirty="0"/>
                        <a:t>探索人與環境的關係，規劃、執行服務學習和戶外學習活動，落實公民關懷並反思環境永續的行棟價值。</a:t>
                      </a:r>
                      <a:endParaRPr lang="zh-TW" sz="1400" kern="100" dirty="0">
                        <a:latin typeface="Arial"/>
                        <a:ea typeface="新細明體"/>
                        <a:cs typeface="Times New Roman"/>
                      </a:endParaRPr>
                    </a:p>
                  </a:txBody>
                  <a:tcPr marL="63500" marR="63500" marT="63500" marB="63500"/>
                </a:tc>
                <a:tc>
                  <a:txBody>
                    <a:bodyPr/>
                    <a:lstStyle/>
                    <a:p>
                      <a:pPr algn="l">
                        <a:lnSpc>
                          <a:spcPct val="115000"/>
                        </a:lnSpc>
                        <a:spcAft>
                          <a:spcPts val="0"/>
                        </a:spcAft>
                      </a:pPr>
                      <a:r>
                        <a:rPr lang="zh-TW" sz="1400" kern="100"/>
                        <a:t>综</a:t>
                      </a:r>
                      <a:r>
                        <a:rPr lang="en-US" sz="1400" kern="100"/>
                        <a:t>S-U-C1</a:t>
                      </a:r>
                      <a:endParaRPr lang="zh-TW" sz="1400" kern="100"/>
                    </a:p>
                    <a:p>
                      <a:pPr algn="l">
                        <a:lnSpc>
                          <a:spcPct val="115000"/>
                        </a:lnSpc>
                        <a:spcAft>
                          <a:spcPts val="0"/>
                        </a:spcAft>
                      </a:pPr>
                      <a:r>
                        <a:rPr lang="zh-TW" sz="1400" kern="100"/>
                        <a:t>具備道德思辨與應用的能力，積極關注公共議題並多與社會服務活動，主動關懷自然生態倫理與永續發展議題。</a:t>
                      </a:r>
                      <a:endParaRPr lang="zh-TW" sz="1400" kern="100">
                        <a:latin typeface="Arial"/>
                        <a:ea typeface="新細明體"/>
                        <a:cs typeface="Times New Roman"/>
                      </a:endParaRPr>
                    </a:p>
                  </a:txBody>
                  <a:tcPr marL="63500" marR="63500" marT="63500" marB="63500"/>
                </a:tc>
                <a:extLst>
                  <a:ext uri="{0D108BD9-81ED-4DB2-BD59-A6C34878D82A}">
                    <a16:rowId xmlns:a16="http://schemas.microsoft.com/office/drawing/2014/main" val="10000"/>
                  </a:ext>
                </a:extLst>
              </a:tr>
              <a:tr h="2091094">
                <a:tc vMerge="1">
                  <a:txBody>
                    <a:bodyPr/>
                    <a:lstStyle/>
                    <a:p>
                      <a:endParaRPr lang="zh-TW" altLang="en-US"/>
                    </a:p>
                  </a:txBody>
                  <a:tcPr/>
                </a:tc>
                <a:tc>
                  <a:txBody>
                    <a:bodyPr/>
                    <a:lstStyle/>
                    <a:p>
                      <a:pPr algn="l">
                        <a:lnSpc>
                          <a:spcPct val="115000"/>
                        </a:lnSpc>
                        <a:spcAft>
                          <a:spcPts val="0"/>
                        </a:spcAft>
                      </a:pPr>
                      <a:r>
                        <a:rPr lang="en-US" sz="1400" kern="100" dirty="0"/>
                        <a:t>C2</a:t>
                      </a:r>
                      <a:br>
                        <a:rPr lang="en-US" sz="1400" kern="100" dirty="0"/>
                      </a:br>
                      <a:r>
                        <a:rPr lang="zh-TW" sz="1400" kern="100" dirty="0"/>
                        <a:t>人際關係</a:t>
                      </a:r>
                    </a:p>
                    <a:p>
                      <a:pPr algn="l">
                        <a:lnSpc>
                          <a:spcPct val="115000"/>
                        </a:lnSpc>
                        <a:spcAft>
                          <a:spcPts val="0"/>
                        </a:spcAft>
                      </a:pPr>
                      <a:r>
                        <a:rPr lang="zh-TW" sz="1400" kern="100" dirty="0"/>
                        <a:t>與</a:t>
                      </a:r>
                      <a:r>
                        <a:rPr lang="en-US" sz="1400" kern="100" dirty="0"/>
                        <a:t/>
                      </a:r>
                      <a:br>
                        <a:rPr lang="en-US" sz="1400" kern="100" dirty="0"/>
                      </a:br>
                      <a:r>
                        <a:rPr lang="zh-TW" sz="1400" kern="100" dirty="0"/>
                        <a:t>團隊合作</a:t>
                      </a:r>
                      <a:endParaRPr lang="zh-TW" sz="1400" kern="100" dirty="0">
                        <a:latin typeface="Arial"/>
                        <a:ea typeface="新細明體"/>
                        <a:cs typeface="Times New Roman"/>
                      </a:endParaRPr>
                    </a:p>
                  </a:txBody>
                  <a:tcPr marL="63500" marR="63500" marT="63500" marB="63500"/>
                </a:tc>
                <a:tc>
                  <a:txBody>
                    <a:bodyPr/>
                    <a:lstStyle/>
                    <a:p>
                      <a:pPr algn="l">
                        <a:lnSpc>
                          <a:spcPct val="115000"/>
                        </a:lnSpc>
                        <a:spcAft>
                          <a:spcPts val="0"/>
                        </a:spcAft>
                      </a:pPr>
                      <a:r>
                        <a:rPr lang="zh-TW" sz="1400" kern="100" dirty="0"/>
                        <a:t>具備友善的人際情懷及與他人建立良好的互動關係，並發展與人溝通協調、包容異己、社會參與及服務等團隊合作的素養。</a:t>
                      </a:r>
                      <a:endParaRPr lang="zh-TW" sz="1400" kern="100" dirty="0">
                        <a:latin typeface="Arial"/>
                        <a:ea typeface="新細明體"/>
                        <a:cs typeface="Times New Roman"/>
                      </a:endParaRPr>
                    </a:p>
                  </a:txBody>
                  <a:tcPr marL="63500" marR="63500" marT="63500" marB="63500"/>
                </a:tc>
                <a:tc>
                  <a:txBody>
                    <a:bodyPr/>
                    <a:lstStyle/>
                    <a:p>
                      <a:pPr algn="l">
                        <a:lnSpc>
                          <a:spcPct val="115000"/>
                        </a:lnSpc>
                        <a:spcAft>
                          <a:spcPts val="0"/>
                        </a:spcAft>
                      </a:pPr>
                      <a:r>
                        <a:rPr lang="zh-TW" sz="1400" kern="100" dirty="0"/>
                        <a:t>綜</a:t>
                      </a:r>
                      <a:r>
                        <a:rPr lang="en-US" sz="1400" kern="100" dirty="0"/>
                        <a:t>-E-C2</a:t>
                      </a:r>
                      <a:endParaRPr lang="zh-TW" sz="1400" kern="100" dirty="0"/>
                    </a:p>
                    <a:p>
                      <a:pPr algn="l">
                        <a:lnSpc>
                          <a:spcPct val="115000"/>
                        </a:lnSpc>
                        <a:spcAft>
                          <a:spcPts val="0"/>
                        </a:spcAft>
                      </a:pPr>
                      <a:r>
                        <a:rPr lang="zh-TW" sz="1400" kern="100" dirty="0"/>
                        <a:t>理解他人感受，樂於與人互動，學習尊重他人，增進人際關係，與團隊成員合作達成團體目標。</a:t>
                      </a:r>
                      <a:endParaRPr lang="zh-TW" sz="1400" kern="100" dirty="0">
                        <a:latin typeface="Arial"/>
                        <a:ea typeface="新細明體"/>
                        <a:cs typeface="Times New Roman"/>
                      </a:endParaRPr>
                    </a:p>
                  </a:txBody>
                  <a:tcPr marL="63500" marR="63500" marT="63500" marB="63500"/>
                </a:tc>
                <a:tc>
                  <a:txBody>
                    <a:bodyPr/>
                    <a:lstStyle/>
                    <a:p>
                      <a:pPr algn="l">
                        <a:lnSpc>
                          <a:spcPct val="115000"/>
                        </a:lnSpc>
                        <a:spcAft>
                          <a:spcPts val="0"/>
                        </a:spcAft>
                      </a:pPr>
                      <a:r>
                        <a:rPr lang="zh-TW" sz="1400" kern="100" dirty="0"/>
                        <a:t>綜</a:t>
                      </a:r>
                      <a:r>
                        <a:rPr lang="en-US" sz="1400" kern="100" dirty="0"/>
                        <a:t>-J-C2</a:t>
                      </a:r>
                      <a:endParaRPr lang="zh-TW" sz="1400" kern="100" dirty="0"/>
                    </a:p>
                    <a:p>
                      <a:pPr algn="l">
                        <a:lnSpc>
                          <a:spcPct val="115000"/>
                        </a:lnSpc>
                        <a:spcAft>
                          <a:spcPts val="0"/>
                        </a:spcAft>
                      </a:pPr>
                      <a:r>
                        <a:rPr lang="zh-TW" sz="1400" kern="100" dirty="0"/>
                        <a:t>運用合宜的人際互動技巧，經營良好的人際關係，發揮正向影響力，培養利他與合群的態度，提升團隊效能，達成共同目標。</a:t>
                      </a:r>
                      <a:endParaRPr lang="zh-TW" sz="1400" kern="100" dirty="0">
                        <a:latin typeface="Arial"/>
                        <a:ea typeface="新細明體"/>
                        <a:cs typeface="Times New Roman"/>
                      </a:endParaRPr>
                    </a:p>
                  </a:txBody>
                  <a:tcPr marL="63500" marR="63500" marT="63500" marB="63500"/>
                </a:tc>
                <a:tc>
                  <a:txBody>
                    <a:bodyPr/>
                    <a:lstStyle/>
                    <a:p>
                      <a:pPr algn="l">
                        <a:lnSpc>
                          <a:spcPct val="115000"/>
                        </a:lnSpc>
                        <a:spcAft>
                          <a:spcPts val="0"/>
                        </a:spcAft>
                      </a:pPr>
                      <a:r>
                        <a:rPr lang="zh-TW" sz="1400" kern="100" dirty="0"/>
                        <a:t>综</a:t>
                      </a:r>
                      <a:r>
                        <a:rPr lang="en-US" sz="1400" kern="100" dirty="0"/>
                        <a:t>S-U-C2</a:t>
                      </a:r>
                      <a:endParaRPr lang="zh-TW" sz="1400" kern="100" dirty="0"/>
                    </a:p>
                    <a:p>
                      <a:pPr algn="l">
                        <a:lnSpc>
                          <a:spcPct val="115000"/>
                        </a:lnSpc>
                        <a:spcAft>
                          <a:spcPts val="0"/>
                        </a:spcAft>
                      </a:pPr>
                      <a:r>
                        <a:rPr lang="zh-TW" sz="1400" kern="100" dirty="0"/>
                        <a:t>具備人際溝通知能，提升在團體生活中共同决策、合作解决問題，學習並善用領導素養，以面對社會變遷的挑</a:t>
                      </a:r>
                    </a:p>
                    <a:p>
                      <a:pPr algn="l">
                        <a:lnSpc>
                          <a:spcPct val="115000"/>
                        </a:lnSpc>
                        <a:spcAft>
                          <a:spcPts val="0"/>
                        </a:spcAft>
                      </a:pPr>
                      <a:r>
                        <a:rPr lang="zh-TW" sz="1400" kern="100" dirty="0"/>
                        <a:t>戰，營造優質的生活。</a:t>
                      </a:r>
                      <a:endParaRPr lang="zh-TW" sz="1400" kern="100" dirty="0">
                        <a:latin typeface="Arial"/>
                        <a:ea typeface="新細明體"/>
                        <a:cs typeface="Times New Roman"/>
                      </a:endParaRPr>
                    </a:p>
                  </a:txBody>
                  <a:tcPr marL="63500" marR="63500" marT="63500" marB="63500"/>
                </a:tc>
                <a:extLst>
                  <a:ext uri="{0D108BD9-81ED-4DB2-BD59-A6C34878D82A}">
                    <a16:rowId xmlns:a16="http://schemas.microsoft.com/office/drawing/2014/main" val="10001"/>
                  </a:ext>
                </a:extLst>
              </a:tr>
            </a:tbl>
          </a:graphicData>
        </a:graphic>
      </p:graphicFrame>
      <p:grpSp>
        <p:nvGrpSpPr>
          <p:cNvPr id="30" name="群組 29">
            <a:extLst>
              <a:ext uri="{FF2B5EF4-FFF2-40B4-BE49-F238E27FC236}">
                <a16:creationId xmlns:a16="http://schemas.microsoft.com/office/drawing/2014/main" id="{3A72CD7B-0304-4BD7-91E4-A2BD1F24C0E4}"/>
              </a:ext>
            </a:extLst>
          </p:cNvPr>
          <p:cNvGrpSpPr/>
          <p:nvPr/>
        </p:nvGrpSpPr>
        <p:grpSpPr>
          <a:xfrm rot="1866078">
            <a:off x="737655" y="5582514"/>
            <a:ext cx="942494" cy="850570"/>
            <a:chOff x="13967418" y="321188"/>
            <a:chExt cx="1416109" cy="1277992"/>
          </a:xfrm>
        </p:grpSpPr>
        <p:grpSp>
          <p:nvGrpSpPr>
            <p:cNvPr id="31" name="群組 30">
              <a:extLst>
                <a:ext uri="{FF2B5EF4-FFF2-40B4-BE49-F238E27FC236}">
                  <a16:creationId xmlns:a16="http://schemas.microsoft.com/office/drawing/2014/main" id="{093F14C7-99A8-4571-BB90-387399EE80CB}"/>
                </a:ext>
              </a:extLst>
            </p:cNvPr>
            <p:cNvGrpSpPr/>
            <p:nvPr/>
          </p:nvGrpSpPr>
          <p:grpSpPr>
            <a:xfrm>
              <a:off x="13967418" y="321188"/>
              <a:ext cx="1416109" cy="1277992"/>
              <a:chOff x="12060642" y="1718665"/>
              <a:chExt cx="1676238" cy="1512745"/>
            </a:xfrm>
          </p:grpSpPr>
          <p:sp>
            <p:nvSpPr>
              <p:cNvPr id="33" name="Google Shape;852;p48">
                <a:extLst>
                  <a:ext uri="{FF2B5EF4-FFF2-40B4-BE49-F238E27FC236}">
                    <a16:creationId xmlns:a16="http://schemas.microsoft.com/office/drawing/2014/main" id="{07ECB3A0-EB97-4B40-9EC2-D5FB89D87744}"/>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34" name="Google Shape;853;p48">
                <a:extLst>
                  <a:ext uri="{FF2B5EF4-FFF2-40B4-BE49-F238E27FC236}">
                    <a16:creationId xmlns:a16="http://schemas.microsoft.com/office/drawing/2014/main" id="{D5C6B81D-8429-424B-B8D7-0114F908D1DA}"/>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32" name="school-building_46763">
              <a:extLst>
                <a:ext uri="{FF2B5EF4-FFF2-40B4-BE49-F238E27FC236}">
                  <a16:creationId xmlns:a16="http://schemas.microsoft.com/office/drawing/2014/main" id="{98D491CB-20EC-4A10-B3C3-DAA7B3BAEB0F}"/>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2400" dirty="0">
                <a:solidFill>
                  <a:srgbClr val="FFFFFF"/>
                </a:solidFill>
                <a:latin typeface="Arial Black" panose="020B0604020202020204"/>
                <a:ea typeface="微軟正黑體"/>
                <a:cs typeface="+mn-ea"/>
                <a:sym typeface="+mn-lt"/>
              </a:endParaRPr>
            </a:p>
          </p:txBody>
        </p:sp>
      </p:grpSp>
      <p:sp>
        <p:nvSpPr>
          <p:cNvPr id="17" name="矩形 16">
            <a:extLst>
              <a:ext uri="{FF2B5EF4-FFF2-40B4-BE49-F238E27FC236}">
                <a16:creationId xmlns:a16="http://schemas.microsoft.com/office/drawing/2014/main" id="{40417094-68EE-412B-8821-8EC2D1F831D8}"/>
              </a:ext>
            </a:extLst>
          </p:cNvPr>
          <p:cNvSpPr/>
          <p:nvPr/>
        </p:nvSpPr>
        <p:spPr>
          <a:xfrm>
            <a:off x="2607080" y="6416770"/>
            <a:ext cx="9455218" cy="276999"/>
          </a:xfrm>
          <a:prstGeom prst="rect">
            <a:avLst/>
          </a:prstGeom>
        </p:spPr>
        <p:txBody>
          <a:bodyPr wrap="square">
            <a:spAutoFit/>
          </a:bodyPr>
          <a:lstStyle/>
          <a:p>
            <a:pPr defTabSz="1219170">
              <a:buClr>
                <a:srgbClr val="000000"/>
              </a:buClr>
            </a:pPr>
            <a:r>
              <a:rPr lang="zh-TW" altLang="en-US" sz="1200" kern="0" dirty="0">
                <a:solidFill>
                  <a:schemeClr val="bg1">
                    <a:lumMod val="50000"/>
                  </a:schemeClr>
                </a:solidFill>
                <a:latin typeface="+mn-ea"/>
                <a:cs typeface="+mn-ea"/>
                <a:sym typeface="+mn-lt"/>
              </a:rPr>
              <a:t>資料來源：</a:t>
            </a:r>
            <a:r>
              <a:rPr lang="en-US" altLang="zh-TW" sz="1200" kern="0" dirty="0">
                <a:solidFill>
                  <a:schemeClr val="bg1">
                    <a:lumMod val="50000"/>
                  </a:schemeClr>
                </a:solidFill>
                <a:latin typeface="+mn-ea"/>
                <a:cs typeface="+mn-ea"/>
                <a:sym typeface="+mn-lt"/>
              </a:rPr>
              <a:t>CIRN </a:t>
            </a:r>
            <a:r>
              <a:rPr lang="zh-TW" altLang="en-US" sz="1200" kern="0" dirty="0">
                <a:solidFill>
                  <a:schemeClr val="bg1">
                    <a:lumMod val="50000"/>
                  </a:schemeClr>
                </a:solidFill>
                <a:latin typeface="+mn-ea"/>
                <a:cs typeface="+mn-ea"/>
                <a:sym typeface="+mn-lt"/>
              </a:rPr>
              <a:t>，</a:t>
            </a:r>
            <a:r>
              <a:rPr lang="en-US" altLang="zh-TW" sz="1200" kern="0" dirty="0">
                <a:solidFill>
                  <a:schemeClr val="bg1">
                    <a:lumMod val="50000"/>
                  </a:schemeClr>
                </a:solidFill>
                <a:latin typeface="+mn-ea"/>
                <a:cs typeface="+mn-ea"/>
                <a:sym typeface="+mn-lt"/>
              </a:rPr>
              <a:t>  </a:t>
            </a:r>
            <a:r>
              <a:rPr lang="zh-TW" altLang="en-US" sz="1200" kern="0" dirty="0">
                <a:solidFill>
                  <a:schemeClr val="bg1">
                    <a:lumMod val="50000"/>
                  </a:schemeClr>
                </a:solidFill>
                <a:latin typeface="+mn-ea"/>
                <a:cs typeface="+mn-ea"/>
                <a:sym typeface="+mn-lt"/>
              </a:rPr>
              <a:t>國中小及普高－部定課程綱要 ，學習重點，</a:t>
            </a:r>
            <a:r>
              <a:rPr lang="en-US" altLang="zh-TW" sz="1200" kern="0" dirty="0">
                <a:solidFill>
                  <a:schemeClr val="bg1">
                    <a:lumMod val="50000"/>
                  </a:schemeClr>
                </a:solidFill>
                <a:latin typeface="+mn-ea"/>
                <a:cs typeface="+mn-ea"/>
                <a:sym typeface="+mn-lt"/>
              </a:rPr>
              <a:t>https://cirn.moe.edu.tw/WebContent/index.aspx?sid=11&amp;mid=6733</a:t>
            </a:r>
            <a:endParaRPr lang="zh-TW" altLang="en-US" sz="1200" kern="0" dirty="0">
              <a:solidFill>
                <a:schemeClr val="bg1">
                  <a:lumMod val="50000"/>
                </a:schemeClr>
              </a:solidFill>
              <a:latin typeface="+mn-ea"/>
              <a:cs typeface="+mn-ea"/>
              <a:sym typeface="+mn-lt"/>
            </a:endParaRPr>
          </a:p>
        </p:txBody>
      </p:sp>
    </p:spTree>
    <p:extLst>
      <p:ext uri="{BB962C8B-B14F-4D97-AF65-F5344CB8AC3E}">
        <p14:creationId xmlns:p14="http://schemas.microsoft.com/office/powerpoint/2010/main" val="3901722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grpSp>
        <p:nvGrpSpPr>
          <p:cNvPr id="602" name="Google Shape;602;p41"/>
          <p:cNvGrpSpPr/>
          <p:nvPr/>
        </p:nvGrpSpPr>
        <p:grpSpPr>
          <a:xfrm rot="-562570">
            <a:off x="9841559" y="532749"/>
            <a:ext cx="1049823" cy="887904"/>
            <a:chOff x="1488250" y="1650750"/>
            <a:chExt cx="211450" cy="178850"/>
          </a:xfrm>
        </p:grpSpPr>
        <p:sp>
          <p:nvSpPr>
            <p:cNvPr id="603" name="Google Shape;603;p41"/>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4" name="Google Shape;604;p41"/>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5" name="Google Shape;605;p41"/>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21" name="Google Shape;601;p41"/>
          <p:cNvPicPr preferRelativeResize="0"/>
          <p:nvPr/>
        </p:nvPicPr>
        <p:blipFill>
          <a:blip r:embed="rId3" cstate="print"/>
          <a:stretch>
            <a:fillRect/>
          </a:stretch>
        </p:blipFill>
        <p:spPr>
          <a:xfrm rot="7406413">
            <a:off x="8713946" y="5003324"/>
            <a:ext cx="3748164" cy="2849584"/>
          </a:xfrm>
          <a:prstGeom prst="rect">
            <a:avLst/>
          </a:prstGeom>
        </p:spPr>
      </p:pic>
      <p:sp>
        <p:nvSpPr>
          <p:cNvPr id="22" name="Google Shape;18;p2"/>
          <p:cNvSpPr/>
          <p:nvPr/>
        </p:nvSpPr>
        <p:spPr>
          <a:xfrm rot="21187986">
            <a:off x="11310599" y="2739895"/>
            <a:ext cx="1378213" cy="1378213"/>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3" name="Google Shape;18;p2"/>
          <p:cNvSpPr/>
          <p:nvPr/>
        </p:nvSpPr>
        <p:spPr>
          <a:xfrm rot="21187986">
            <a:off x="315255" y="897748"/>
            <a:ext cx="846101" cy="846101"/>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35" name="標題 1">
            <a:extLst>
              <a:ext uri="{FF2B5EF4-FFF2-40B4-BE49-F238E27FC236}">
                <a16:creationId xmlns:a16="http://schemas.microsoft.com/office/drawing/2014/main" id="{07B10849-E73B-43E8-8D8D-04B3B07A883D}"/>
              </a:ext>
            </a:extLst>
          </p:cNvPr>
          <p:cNvSpPr txBox="1">
            <a:spLocks/>
          </p:cNvSpPr>
          <p:nvPr/>
        </p:nvSpPr>
        <p:spPr>
          <a:xfrm>
            <a:off x="3225925" y="149943"/>
            <a:ext cx="5740150" cy="752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r>
              <a:rPr lang="zh-TW" altLang="en-US" sz="3600" kern="0">
                <a:latin typeface="+mn-lt"/>
                <a:ea typeface="+mn-ea"/>
                <a:cs typeface="+mn-ea"/>
                <a:sym typeface="+mn-lt"/>
              </a:rPr>
              <a:t>搭配部定課程的主題或議題</a:t>
            </a:r>
            <a:endParaRPr lang="zh-TW" altLang="en-US" sz="2400" kern="0" dirty="0">
              <a:latin typeface="+mn-lt"/>
              <a:ea typeface="+mn-ea"/>
              <a:cs typeface="+mn-ea"/>
              <a:sym typeface="+mn-lt"/>
            </a:endParaRPr>
          </a:p>
        </p:txBody>
      </p:sp>
      <p:graphicFrame>
        <p:nvGraphicFramePr>
          <p:cNvPr id="16" name="表格 15"/>
          <p:cNvGraphicFramePr>
            <a:graphicFrameLocks noGrp="1"/>
          </p:cNvGraphicFramePr>
          <p:nvPr/>
        </p:nvGraphicFramePr>
        <p:xfrm>
          <a:off x="1271587" y="1786161"/>
          <a:ext cx="9599613" cy="4228084"/>
        </p:xfrm>
        <a:graphic>
          <a:graphicData uri="http://schemas.openxmlformats.org/drawingml/2006/table">
            <a:tbl>
              <a:tblPr>
                <a:tableStyleId>{5DA37D80-6434-44D0-A028-1B22A696006F}</a:tableStyleId>
              </a:tblPr>
              <a:tblGrid>
                <a:gridCol w="1499951">
                  <a:extLst>
                    <a:ext uri="{9D8B030D-6E8A-4147-A177-3AD203B41FA5}">
                      <a16:colId xmlns:a16="http://schemas.microsoft.com/office/drawing/2014/main" val="20000"/>
                    </a:ext>
                  </a:extLst>
                </a:gridCol>
                <a:gridCol w="2495034">
                  <a:extLst>
                    <a:ext uri="{9D8B030D-6E8A-4147-A177-3AD203B41FA5}">
                      <a16:colId xmlns:a16="http://schemas.microsoft.com/office/drawing/2014/main" val="20001"/>
                    </a:ext>
                  </a:extLst>
                </a:gridCol>
                <a:gridCol w="5604628">
                  <a:extLst>
                    <a:ext uri="{9D8B030D-6E8A-4147-A177-3AD203B41FA5}">
                      <a16:colId xmlns:a16="http://schemas.microsoft.com/office/drawing/2014/main" val="20002"/>
                    </a:ext>
                  </a:extLst>
                </a:gridCol>
              </a:tblGrid>
              <a:tr h="3976009">
                <a:tc>
                  <a:txBody>
                    <a:bodyPr/>
                    <a:lstStyle/>
                    <a:p>
                      <a:pPr>
                        <a:lnSpc>
                          <a:spcPct val="115000"/>
                        </a:lnSpc>
                        <a:spcAft>
                          <a:spcPts val="0"/>
                        </a:spcAft>
                      </a:pPr>
                      <a:r>
                        <a:rPr lang="en-US" sz="1800" kern="100" dirty="0"/>
                        <a:t>b. </a:t>
                      </a:r>
                      <a:r>
                        <a:rPr lang="zh-TW" sz="1800" kern="100" dirty="0"/>
                        <a:t>自主學習與管理</a:t>
                      </a:r>
                      <a:endParaRPr lang="zh-TW" sz="1800" kern="100" dirty="0">
                        <a:latin typeface="Arial"/>
                        <a:ea typeface="新細明體"/>
                        <a:cs typeface="Times New Roman"/>
                      </a:endParaRPr>
                    </a:p>
                  </a:txBody>
                  <a:tcPr marL="63500" marR="63500" marT="63500" marB="63500" anchor="ctr"/>
                </a:tc>
                <a:tc>
                  <a:txBody>
                    <a:bodyPr/>
                    <a:lstStyle/>
                    <a:p>
                      <a:pPr>
                        <a:lnSpc>
                          <a:spcPct val="115000"/>
                        </a:lnSpc>
                        <a:spcAft>
                          <a:spcPts val="0"/>
                        </a:spcAft>
                      </a:pPr>
                      <a:r>
                        <a:rPr lang="en-US" sz="1800" kern="100" dirty="0"/>
                        <a:t>1b-IV-2  </a:t>
                      </a:r>
                      <a:r>
                        <a:rPr lang="zh-TW" sz="1800" kern="100" dirty="0"/>
                        <a:t>運用問題解決策略</a:t>
                      </a:r>
                      <a:r>
                        <a:rPr lang="zh-TW" altLang="en-US" sz="1800" kern="100" dirty="0"/>
                        <a:t>，</a:t>
                      </a:r>
                      <a:r>
                        <a:rPr lang="zh-TW" sz="1800" kern="100" dirty="0"/>
                        <a:t>處理生活議題</a:t>
                      </a:r>
                      <a:r>
                        <a:rPr lang="zh-TW" altLang="en-US" sz="1800" kern="100" dirty="0"/>
                        <a:t>，</a:t>
                      </a:r>
                      <a:r>
                        <a:rPr lang="zh-TW" sz="1800" kern="100" dirty="0"/>
                        <a:t>進而克服生活逆境。</a:t>
                      </a:r>
                      <a:endParaRPr lang="zh-TW" sz="1800" kern="100" dirty="0">
                        <a:latin typeface="Arial"/>
                        <a:ea typeface="新細明體"/>
                        <a:cs typeface="Times New Roman"/>
                      </a:endParaRPr>
                    </a:p>
                  </a:txBody>
                  <a:tcPr marL="63500" marR="63500" marT="63500" marB="63500" anchor="ctr"/>
                </a:tc>
                <a:tc>
                  <a:txBody>
                    <a:bodyPr/>
                    <a:lstStyle/>
                    <a:p>
                      <a:pPr marL="342900" indent="-342900">
                        <a:lnSpc>
                          <a:spcPct val="115000"/>
                        </a:lnSpc>
                        <a:spcAft>
                          <a:spcPts val="0"/>
                        </a:spcAft>
                        <a:buFont typeface="+mj-lt"/>
                        <a:buAutoNum type="arabicPeriod"/>
                      </a:pPr>
                      <a:r>
                        <a:rPr lang="zh-TW" sz="1800" kern="100" dirty="0"/>
                        <a:t>家</a:t>
                      </a:r>
                      <a:r>
                        <a:rPr lang="en-US" sz="1800" kern="100" dirty="0"/>
                        <a:t>Db-IV-2  </a:t>
                      </a:r>
                      <a:r>
                        <a:rPr lang="zh-TW" sz="1800" kern="100" dirty="0"/>
                        <a:t>家庭的發展、變化與逆境調適</a:t>
                      </a:r>
                      <a:r>
                        <a:rPr lang="zh-TW" altLang="en-US" sz="1800" kern="100" dirty="0"/>
                        <a:t>，</a:t>
                      </a:r>
                      <a:r>
                        <a:rPr lang="zh-TW" sz="1800" kern="100" dirty="0"/>
                        <a:t>以及家人衝突的因應。</a:t>
                      </a:r>
                      <a:endParaRPr lang="en-US" altLang="zh-TW" sz="1800" kern="100" dirty="0"/>
                    </a:p>
                    <a:p>
                      <a:pPr marL="342900" indent="-342900">
                        <a:lnSpc>
                          <a:spcPct val="115000"/>
                        </a:lnSpc>
                        <a:spcAft>
                          <a:spcPts val="0"/>
                        </a:spcAft>
                        <a:buFont typeface="+mj-lt"/>
                        <a:buAutoNum type="arabicPeriod"/>
                      </a:pPr>
                      <a:r>
                        <a:rPr lang="zh-TW" sz="1800" kern="100" dirty="0"/>
                        <a:t>童</a:t>
                      </a:r>
                      <a:r>
                        <a:rPr lang="en-US" sz="1800" kern="100" dirty="0"/>
                        <a:t>C-IV-1  </a:t>
                      </a:r>
                      <a:r>
                        <a:rPr lang="zh-TW" sz="1800" kern="100" dirty="0"/>
                        <a:t>戶外休閒活動的安全、風險管理與緊急事件的處理。</a:t>
                      </a:r>
                    </a:p>
                    <a:p>
                      <a:pPr marL="342900" indent="-342900">
                        <a:lnSpc>
                          <a:spcPct val="115000"/>
                        </a:lnSpc>
                        <a:spcAft>
                          <a:spcPts val="0"/>
                        </a:spcAft>
                        <a:buFont typeface="+mj-lt"/>
                        <a:buAutoNum type="arabicPeriod"/>
                      </a:pPr>
                      <a:r>
                        <a:rPr lang="zh-TW" sz="1800" kern="100" dirty="0"/>
                        <a:t>輔</a:t>
                      </a:r>
                      <a:r>
                        <a:rPr lang="en-US" sz="1800" kern="100" dirty="0"/>
                        <a:t>Ca-IV-1  </a:t>
                      </a:r>
                      <a:r>
                        <a:rPr lang="zh-TW" sz="1800" kern="100" dirty="0"/>
                        <a:t>生涯發展、生涯轉折與生命意義的探索。</a:t>
                      </a:r>
                    </a:p>
                    <a:p>
                      <a:pPr marL="342900" indent="-342900">
                        <a:lnSpc>
                          <a:spcPct val="115000"/>
                        </a:lnSpc>
                        <a:spcAft>
                          <a:spcPts val="0"/>
                        </a:spcAft>
                        <a:buFont typeface="+mj-lt"/>
                        <a:buAutoNum type="arabicPeriod"/>
                      </a:pPr>
                      <a:r>
                        <a:rPr lang="zh-TW" sz="1800" kern="100" dirty="0"/>
                        <a:t>輔</a:t>
                      </a:r>
                      <a:r>
                        <a:rPr lang="en-US" sz="1800" kern="100" dirty="0"/>
                        <a:t>Db-IV-1  </a:t>
                      </a:r>
                      <a:r>
                        <a:rPr lang="zh-TW" sz="1800" kern="100" dirty="0"/>
                        <a:t>生活議題的問題解決、危機因應與克服困境的 方法。</a:t>
                      </a:r>
                      <a:endParaRPr lang="en-US" altLang="zh-TW" sz="1800" kern="100" dirty="0"/>
                    </a:p>
                    <a:p>
                      <a:pPr marL="342900" indent="-342900">
                        <a:lnSpc>
                          <a:spcPct val="115000"/>
                        </a:lnSpc>
                        <a:spcAft>
                          <a:spcPts val="0"/>
                        </a:spcAft>
                        <a:buFont typeface="+mj-lt"/>
                        <a:buAutoNum type="arabicPeriod"/>
                      </a:pPr>
                      <a:r>
                        <a:rPr lang="zh-TW" altLang="zh-TW" sz="1800" kern="100" dirty="0"/>
                        <a:t>童</a:t>
                      </a:r>
                      <a:r>
                        <a:rPr lang="en-US" altLang="zh-TW" sz="1800" kern="100" dirty="0"/>
                        <a:t>Bb-IV-3  </a:t>
                      </a:r>
                      <a:r>
                        <a:rPr lang="zh-TW" altLang="zh-TW" sz="1800" kern="100" dirty="0"/>
                        <a:t>服務活動的反思與多元能力的展現。</a:t>
                      </a:r>
                    </a:p>
                    <a:p>
                      <a:pPr marL="342900" indent="-342900">
                        <a:lnSpc>
                          <a:spcPct val="115000"/>
                        </a:lnSpc>
                        <a:spcAft>
                          <a:spcPts val="0"/>
                        </a:spcAft>
                        <a:buFont typeface="+mj-lt"/>
                        <a:buAutoNum type="arabicPeriod"/>
                      </a:pPr>
                      <a:r>
                        <a:rPr lang="zh-TW" altLang="zh-TW" sz="1800" kern="100" dirty="0"/>
                        <a:t>輔</a:t>
                      </a:r>
                      <a:r>
                        <a:rPr lang="en-US" altLang="zh-TW" sz="1800" kern="100" dirty="0"/>
                        <a:t>Ca-IV-1  </a:t>
                      </a:r>
                      <a:r>
                        <a:rPr lang="zh-TW" altLang="zh-TW" sz="1800" kern="100" dirty="0"/>
                        <a:t>生涯發展、生涯轉折與生命意義的探索。</a:t>
                      </a:r>
                    </a:p>
                    <a:p>
                      <a:pPr marL="342900" indent="-342900">
                        <a:lnSpc>
                          <a:spcPct val="115000"/>
                        </a:lnSpc>
                        <a:spcAft>
                          <a:spcPts val="0"/>
                        </a:spcAft>
                        <a:buFont typeface="+mj-lt"/>
                        <a:buAutoNum type="arabicPeriod"/>
                      </a:pPr>
                      <a:r>
                        <a:rPr lang="zh-TW" altLang="zh-TW" sz="1800" kern="100" dirty="0"/>
                        <a:t>輔</a:t>
                      </a:r>
                      <a:r>
                        <a:rPr lang="en-US" altLang="zh-TW" sz="1800" kern="100" dirty="0"/>
                        <a:t>Cb-IV-2  </a:t>
                      </a:r>
                      <a:r>
                        <a:rPr lang="zh-TW" altLang="zh-TW" sz="1800" kern="100" dirty="0"/>
                        <a:t>工作意義、工作態度、工作世界、突破傳統的性別職業框架、勇於探索未來的發展。</a:t>
                      </a:r>
                    </a:p>
                  </a:txBody>
                  <a:tcPr marL="63500" marR="63500" marT="63500" marB="63500"/>
                </a:tc>
                <a:extLst>
                  <a:ext uri="{0D108BD9-81ED-4DB2-BD59-A6C34878D82A}">
                    <a16:rowId xmlns:a16="http://schemas.microsoft.com/office/drawing/2014/main" val="10000"/>
                  </a:ext>
                </a:extLst>
              </a:tr>
            </a:tbl>
          </a:graphicData>
        </a:graphic>
      </p:graphicFrame>
      <p:grpSp>
        <p:nvGrpSpPr>
          <p:cNvPr id="30" name="群組 29">
            <a:extLst>
              <a:ext uri="{FF2B5EF4-FFF2-40B4-BE49-F238E27FC236}">
                <a16:creationId xmlns:a16="http://schemas.microsoft.com/office/drawing/2014/main" id="{64E48EE6-2CAE-4F63-AD53-5C74C3935FD0}"/>
              </a:ext>
            </a:extLst>
          </p:cNvPr>
          <p:cNvGrpSpPr/>
          <p:nvPr/>
        </p:nvGrpSpPr>
        <p:grpSpPr>
          <a:xfrm rot="1866078">
            <a:off x="737655" y="5582514"/>
            <a:ext cx="942494" cy="850570"/>
            <a:chOff x="13967418" y="321188"/>
            <a:chExt cx="1416109" cy="1277992"/>
          </a:xfrm>
        </p:grpSpPr>
        <p:grpSp>
          <p:nvGrpSpPr>
            <p:cNvPr id="31" name="群組 30">
              <a:extLst>
                <a:ext uri="{FF2B5EF4-FFF2-40B4-BE49-F238E27FC236}">
                  <a16:creationId xmlns:a16="http://schemas.microsoft.com/office/drawing/2014/main" id="{1BD57BA2-C004-4033-9673-0ACEC5A53523}"/>
                </a:ext>
              </a:extLst>
            </p:cNvPr>
            <p:cNvGrpSpPr/>
            <p:nvPr/>
          </p:nvGrpSpPr>
          <p:grpSpPr>
            <a:xfrm>
              <a:off x="13967418" y="321188"/>
              <a:ext cx="1416109" cy="1277992"/>
              <a:chOff x="12060642" y="1718665"/>
              <a:chExt cx="1676238" cy="1512745"/>
            </a:xfrm>
          </p:grpSpPr>
          <p:sp>
            <p:nvSpPr>
              <p:cNvPr id="33" name="Google Shape;852;p48">
                <a:extLst>
                  <a:ext uri="{FF2B5EF4-FFF2-40B4-BE49-F238E27FC236}">
                    <a16:creationId xmlns:a16="http://schemas.microsoft.com/office/drawing/2014/main" id="{2C98BED4-2368-4DB3-B38E-62B73EBDA60D}"/>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34" name="Google Shape;853;p48">
                <a:extLst>
                  <a:ext uri="{FF2B5EF4-FFF2-40B4-BE49-F238E27FC236}">
                    <a16:creationId xmlns:a16="http://schemas.microsoft.com/office/drawing/2014/main" id="{B9B16499-A4B7-4954-B5DC-A98456FFB10E}"/>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32" name="school-building_46763">
              <a:extLst>
                <a:ext uri="{FF2B5EF4-FFF2-40B4-BE49-F238E27FC236}">
                  <a16:creationId xmlns:a16="http://schemas.microsoft.com/office/drawing/2014/main" id="{ACEEA1F2-71F6-418A-9FB6-A811C75934BA}"/>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2400" dirty="0">
                <a:solidFill>
                  <a:srgbClr val="FFFFFF"/>
                </a:solidFill>
                <a:latin typeface="Arial Black" panose="020B0604020202020204"/>
                <a:ea typeface="微軟正黑體"/>
                <a:cs typeface="+mn-ea"/>
                <a:sym typeface="+mn-lt"/>
              </a:endParaRPr>
            </a:p>
          </p:txBody>
        </p:sp>
      </p:grpSp>
      <p:sp>
        <p:nvSpPr>
          <p:cNvPr id="17" name="矩形 16">
            <a:extLst>
              <a:ext uri="{FF2B5EF4-FFF2-40B4-BE49-F238E27FC236}">
                <a16:creationId xmlns:a16="http://schemas.microsoft.com/office/drawing/2014/main" id="{40417094-68EE-412B-8821-8EC2D1F831D8}"/>
              </a:ext>
            </a:extLst>
          </p:cNvPr>
          <p:cNvSpPr/>
          <p:nvPr/>
        </p:nvSpPr>
        <p:spPr>
          <a:xfrm>
            <a:off x="2607080" y="6416770"/>
            <a:ext cx="9455218" cy="276999"/>
          </a:xfrm>
          <a:prstGeom prst="rect">
            <a:avLst/>
          </a:prstGeom>
        </p:spPr>
        <p:txBody>
          <a:bodyPr wrap="square">
            <a:spAutoFit/>
          </a:bodyPr>
          <a:lstStyle/>
          <a:p>
            <a:pPr defTabSz="1219170">
              <a:buClr>
                <a:srgbClr val="000000"/>
              </a:buClr>
            </a:pPr>
            <a:r>
              <a:rPr lang="zh-TW" altLang="en-US" sz="1200" kern="0" dirty="0">
                <a:solidFill>
                  <a:schemeClr val="bg1">
                    <a:lumMod val="50000"/>
                  </a:schemeClr>
                </a:solidFill>
                <a:latin typeface="+mn-ea"/>
                <a:cs typeface="+mn-ea"/>
                <a:sym typeface="+mn-lt"/>
              </a:rPr>
              <a:t>資料來源：</a:t>
            </a:r>
            <a:r>
              <a:rPr lang="en-US" altLang="zh-TW" sz="1200" kern="0" dirty="0">
                <a:solidFill>
                  <a:schemeClr val="bg1">
                    <a:lumMod val="50000"/>
                  </a:schemeClr>
                </a:solidFill>
                <a:latin typeface="+mn-ea"/>
                <a:cs typeface="+mn-ea"/>
                <a:sym typeface="+mn-lt"/>
              </a:rPr>
              <a:t>CIRN </a:t>
            </a:r>
            <a:r>
              <a:rPr lang="zh-TW" altLang="en-US" sz="1200" kern="0" dirty="0">
                <a:solidFill>
                  <a:schemeClr val="bg1">
                    <a:lumMod val="50000"/>
                  </a:schemeClr>
                </a:solidFill>
                <a:latin typeface="+mn-ea"/>
                <a:cs typeface="+mn-ea"/>
                <a:sym typeface="+mn-lt"/>
              </a:rPr>
              <a:t>，</a:t>
            </a:r>
            <a:r>
              <a:rPr lang="en-US" altLang="zh-TW" sz="1200" kern="0" dirty="0">
                <a:solidFill>
                  <a:schemeClr val="bg1">
                    <a:lumMod val="50000"/>
                  </a:schemeClr>
                </a:solidFill>
                <a:latin typeface="+mn-ea"/>
                <a:cs typeface="+mn-ea"/>
                <a:sym typeface="+mn-lt"/>
              </a:rPr>
              <a:t>  </a:t>
            </a:r>
            <a:r>
              <a:rPr lang="zh-TW" altLang="en-US" sz="1200" kern="0" dirty="0">
                <a:solidFill>
                  <a:schemeClr val="bg1">
                    <a:lumMod val="50000"/>
                  </a:schemeClr>
                </a:solidFill>
                <a:latin typeface="+mn-ea"/>
                <a:cs typeface="+mn-ea"/>
                <a:sym typeface="+mn-lt"/>
              </a:rPr>
              <a:t>國中小及普高－部定課程綱要 ，學習重點，</a:t>
            </a:r>
            <a:r>
              <a:rPr lang="en-US" altLang="zh-TW" sz="1200" kern="0" dirty="0">
                <a:solidFill>
                  <a:schemeClr val="bg1">
                    <a:lumMod val="50000"/>
                  </a:schemeClr>
                </a:solidFill>
                <a:latin typeface="+mn-ea"/>
                <a:cs typeface="+mn-ea"/>
                <a:sym typeface="+mn-lt"/>
              </a:rPr>
              <a:t>https://cirn.moe.edu.tw/WebContent/index.aspx?sid=11&amp;mid=6733</a:t>
            </a:r>
            <a:endParaRPr lang="zh-TW" altLang="en-US" sz="1200" kern="0" dirty="0">
              <a:solidFill>
                <a:schemeClr val="bg1">
                  <a:lumMod val="50000"/>
                </a:schemeClr>
              </a:solidFill>
              <a:latin typeface="+mn-ea"/>
              <a:cs typeface="+mn-ea"/>
              <a:sym typeface="+mn-lt"/>
            </a:endParaRPr>
          </a:p>
        </p:txBody>
      </p:sp>
    </p:spTree>
    <p:extLst>
      <p:ext uri="{BB962C8B-B14F-4D97-AF65-F5344CB8AC3E}">
        <p14:creationId xmlns:p14="http://schemas.microsoft.com/office/powerpoint/2010/main" val="326774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grpSp>
        <p:nvGrpSpPr>
          <p:cNvPr id="602" name="Google Shape;602;p41"/>
          <p:cNvGrpSpPr/>
          <p:nvPr/>
        </p:nvGrpSpPr>
        <p:grpSpPr>
          <a:xfrm rot="-562570">
            <a:off x="9841559" y="532749"/>
            <a:ext cx="1049823" cy="887904"/>
            <a:chOff x="1488250" y="1650750"/>
            <a:chExt cx="211450" cy="178850"/>
          </a:xfrm>
        </p:grpSpPr>
        <p:sp>
          <p:nvSpPr>
            <p:cNvPr id="603" name="Google Shape;603;p41"/>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4" name="Google Shape;604;p41"/>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05" name="Google Shape;605;p41"/>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pic>
        <p:nvPicPr>
          <p:cNvPr id="21" name="Google Shape;601;p41"/>
          <p:cNvPicPr preferRelativeResize="0"/>
          <p:nvPr/>
        </p:nvPicPr>
        <p:blipFill>
          <a:blip r:embed="rId3" cstate="print"/>
          <a:stretch>
            <a:fillRect/>
          </a:stretch>
        </p:blipFill>
        <p:spPr>
          <a:xfrm rot="7406413">
            <a:off x="8713946" y="5003324"/>
            <a:ext cx="3748164" cy="2849584"/>
          </a:xfrm>
          <a:prstGeom prst="rect">
            <a:avLst/>
          </a:prstGeom>
        </p:spPr>
      </p:pic>
      <p:sp>
        <p:nvSpPr>
          <p:cNvPr id="22" name="Google Shape;18;p2"/>
          <p:cNvSpPr/>
          <p:nvPr/>
        </p:nvSpPr>
        <p:spPr>
          <a:xfrm rot="21187986">
            <a:off x="11310599" y="2739895"/>
            <a:ext cx="1378213" cy="1378213"/>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3" name="Google Shape;18;p2"/>
          <p:cNvSpPr/>
          <p:nvPr/>
        </p:nvSpPr>
        <p:spPr>
          <a:xfrm rot="21187986">
            <a:off x="315255" y="897748"/>
            <a:ext cx="846101" cy="846101"/>
          </a:xfrm>
          <a:prstGeom prst="ellipse">
            <a:avLst/>
          </a:prstGeom>
          <a:gradFill flip="none" rotWithShape="1">
            <a:gsLst>
              <a:gs pos="73000">
                <a:srgbClr val="E8652D"/>
              </a:gs>
              <a:gs pos="45000">
                <a:srgbClr val="E97E1B"/>
              </a:gs>
              <a:gs pos="15000">
                <a:srgbClr val="ECA200">
                  <a:lumMod val="50000"/>
                  <a:lumOff val="50000"/>
                </a:srgbClr>
              </a:gs>
              <a:gs pos="100000">
                <a:srgbClr val="E64C40"/>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 name="標題 1"/>
          <p:cNvSpPr>
            <a:spLocks noGrp="1"/>
          </p:cNvSpPr>
          <p:nvPr>
            <p:ph type="title"/>
          </p:nvPr>
        </p:nvSpPr>
        <p:spPr>
          <a:xfrm>
            <a:off x="3225925" y="149943"/>
            <a:ext cx="5740150" cy="752400"/>
          </a:xfrm>
        </p:spPr>
        <p:txBody>
          <a:bodyPr/>
          <a:lstStyle/>
          <a:p>
            <a:r>
              <a:rPr lang="zh-TW" altLang="en-US" sz="3600" dirty="0">
                <a:latin typeface="+mn-lt"/>
                <a:ea typeface="+mn-ea"/>
                <a:cs typeface="+mn-ea"/>
                <a:sym typeface="+mn-lt"/>
              </a:rPr>
              <a:t>搭配部定課程的主題或議題</a:t>
            </a:r>
            <a:endParaRPr lang="zh-TW" altLang="en-US" sz="2400" dirty="0">
              <a:latin typeface="+mn-lt"/>
              <a:ea typeface="+mn-ea"/>
              <a:cs typeface="+mn-ea"/>
              <a:sym typeface="+mn-lt"/>
            </a:endParaRPr>
          </a:p>
        </p:txBody>
      </p:sp>
      <p:grpSp>
        <p:nvGrpSpPr>
          <p:cNvPr id="30" name="群組 29">
            <a:extLst>
              <a:ext uri="{FF2B5EF4-FFF2-40B4-BE49-F238E27FC236}">
                <a16:creationId xmlns:a16="http://schemas.microsoft.com/office/drawing/2014/main" id="{CBF423B4-4363-4239-AB21-0708F2D94790}"/>
              </a:ext>
            </a:extLst>
          </p:cNvPr>
          <p:cNvGrpSpPr/>
          <p:nvPr/>
        </p:nvGrpSpPr>
        <p:grpSpPr>
          <a:xfrm rot="1866078">
            <a:off x="737655" y="5582514"/>
            <a:ext cx="942494" cy="850570"/>
            <a:chOff x="13967418" y="321188"/>
            <a:chExt cx="1416109" cy="1277992"/>
          </a:xfrm>
        </p:grpSpPr>
        <p:grpSp>
          <p:nvGrpSpPr>
            <p:cNvPr id="31" name="群組 30">
              <a:extLst>
                <a:ext uri="{FF2B5EF4-FFF2-40B4-BE49-F238E27FC236}">
                  <a16:creationId xmlns:a16="http://schemas.microsoft.com/office/drawing/2014/main" id="{6CCA0E4A-43BF-4CA3-B003-25D822C012B9}"/>
                </a:ext>
              </a:extLst>
            </p:cNvPr>
            <p:cNvGrpSpPr/>
            <p:nvPr/>
          </p:nvGrpSpPr>
          <p:grpSpPr>
            <a:xfrm>
              <a:off x="13967418" y="321188"/>
              <a:ext cx="1416109" cy="1277992"/>
              <a:chOff x="12060642" y="1718665"/>
              <a:chExt cx="1676238" cy="1512745"/>
            </a:xfrm>
          </p:grpSpPr>
          <p:sp>
            <p:nvSpPr>
              <p:cNvPr id="33" name="Google Shape;852;p48">
                <a:extLst>
                  <a:ext uri="{FF2B5EF4-FFF2-40B4-BE49-F238E27FC236}">
                    <a16:creationId xmlns:a16="http://schemas.microsoft.com/office/drawing/2014/main" id="{C2C22F73-811C-4CAD-81C5-DDF53D5E92D9}"/>
                  </a:ext>
                </a:extLst>
              </p:cNvPr>
              <p:cNvSpPr/>
              <p:nvPr/>
            </p:nvSpPr>
            <p:spPr>
              <a:xfrm rot="20741747">
                <a:off x="12282175" y="1718665"/>
                <a:ext cx="1454705" cy="1454527"/>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34" name="Google Shape;853;p48">
                <a:extLst>
                  <a:ext uri="{FF2B5EF4-FFF2-40B4-BE49-F238E27FC236}">
                    <a16:creationId xmlns:a16="http://schemas.microsoft.com/office/drawing/2014/main" id="{4C052C46-F206-46A0-95BD-6D1812A327A7}"/>
                  </a:ext>
                </a:extLst>
              </p:cNvPr>
              <p:cNvSpPr/>
              <p:nvPr/>
            </p:nvSpPr>
            <p:spPr>
              <a:xfrm rot="20741747">
                <a:off x="12060642" y="1776884"/>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grpSp>
        <p:sp>
          <p:nvSpPr>
            <p:cNvPr id="32" name="school-building_46763">
              <a:extLst>
                <a:ext uri="{FF2B5EF4-FFF2-40B4-BE49-F238E27FC236}">
                  <a16:creationId xmlns:a16="http://schemas.microsoft.com/office/drawing/2014/main" id="{609E9006-8746-4816-B575-080B08D90F91}"/>
                </a:ext>
              </a:extLst>
            </p:cNvPr>
            <p:cNvSpPr/>
            <p:nvPr/>
          </p:nvSpPr>
          <p:spPr>
            <a:xfrm rot="20697055">
              <a:off x="14141732" y="545251"/>
              <a:ext cx="908988" cy="852570"/>
            </a:xfrm>
            <a:custGeom>
              <a:avLst/>
              <a:gdLst>
                <a:gd name="T0" fmla="*/ 485 w 500"/>
                <a:gd name="T1" fmla="*/ 334 h 373"/>
                <a:gd name="T2" fmla="*/ 471 w 500"/>
                <a:gd name="T3" fmla="*/ 151 h 373"/>
                <a:gd name="T4" fmla="*/ 385 w 500"/>
                <a:gd name="T5" fmla="*/ 182 h 373"/>
                <a:gd name="T6" fmla="*/ 358 w 500"/>
                <a:gd name="T7" fmla="*/ 211 h 373"/>
                <a:gd name="T8" fmla="*/ 350 w 500"/>
                <a:gd name="T9" fmla="*/ 221 h 373"/>
                <a:gd name="T10" fmla="*/ 341 w 500"/>
                <a:gd name="T11" fmla="*/ 334 h 373"/>
                <a:gd name="T12" fmla="*/ 349 w 500"/>
                <a:gd name="T13" fmla="*/ 210 h 373"/>
                <a:gd name="T14" fmla="*/ 337 w 500"/>
                <a:gd name="T15" fmla="*/ 196 h 373"/>
                <a:gd name="T16" fmla="*/ 153 w 500"/>
                <a:gd name="T17" fmla="*/ 197 h 373"/>
                <a:gd name="T18" fmla="*/ 142 w 500"/>
                <a:gd name="T19" fmla="*/ 212 h 373"/>
                <a:gd name="T20" fmla="*/ 151 w 500"/>
                <a:gd name="T21" fmla="*/ 334 h 373"/>
                <a:gd name="T22" fmla="*/ 143 w 500"/>
                <a:gd name="T23" fmla="*/ 223 h 373"/>
                <a:gd name="T24" fmla="*/ 134 w 500"/>
                <a:gd name="T25" fmla="*/ 217 h 373"/>
                <a:gd name="T26" fmla="*/ 114 w 500"/>
                <a:gd name="T27" fmla="*/ 182 h 373"/>
                <a:gd name="T28" fmla="*/ 20 w 500"/>
                <a:gd name="T29" fmla="*/ 151 h 373"/>
                <a:gd name="T30" fmla="*/ 7 w 500"/>
                <a:gd name="T31" fmla="*/ 334 h 373"/>
                <a:gd name="T32" fmla="*/ 0 w 500"/>
                <a:gd name="T33" fmla="*/ 373 h 373"/>
                <a:gd name="T34" fmla="*/ 500 w 500"/>
                <a:gd name="T35" fmla="*/ 334 h 373"/>
                <a:gd name="T36" fmla="*/ 66 w 500"/>
                <a:gd name="T37" fmla="*/ 314 h 373"/>
                <a:gd name="T38" fmla="*/ 21 w 500"/>
                <a:gd name="T39" fmla="*/ 289 h 373"/>
                <a:gd name="T40" fmla="*/ 66 w 500"/>
                <a:gd name="T41" fmla="*/ 314 h 373"/>
                <a:gd name="T42" fmla="*/ 21 w 500"/>
                <a:gd name="T43" fmla="*/ 275 h 373"/>
                <a:gd name="T44" fmla="*/ 66 w 500"/>
                <a:gd name="T45" fmla="*/ 251 h 373"/>
                <a:gd name="T46" fmla="*/ 84 w 500"/>
                <a:gd name="T47" fmla="*/ 314 h 373"/>
                <a:gd name="T48" fmla="*/ 129 w 500"/>
                <a:gd name="T49" fmla="*/ 289 h 373"/>
                <a:gd name="T50" fmla="*/ 84 w 500"/>
                <a:gd name="T51" fmla="*/ 314 h 373"/>
                <a:gd name="T52" fmla="*/ 84 w 500"/>
                <a:gd name="T53" fmla="*/ 251 h 373"/>
                <a:gd name="T54" fmla="*/ 129 w 500"/>
                <a:gd name="T55" fmla="*/ 275 h 373"/>
                <a:gd name="T56" fmla="*/ 245 w 500"/>
                <a:gd name="T57" fmla="*/ 157 h 373"/>
                <a:gd name="T58" fmla="*/ 245 w 500"/>
                <a:gd name="T59" fmla="*/ 192 h 373"/>
                <a:gd name="T60" fmla="*/ 245 w 500"/>
                <a:gd name="T61" fmla="*/ 157 h 373"/>
                <a:gd name="T62" fmla="*/ 307 w 500"/>
                <a:gd name="T63" fmla="*/ 334 h 373"/>
                <a:gd name="T64" fmla="*/ 181 w 500"/>
                <a:gd name="T65" fmla="*/ 222 h 373"/>
                <a:gd name="T66" fmla="*/ 172 w 500"/>
                <a:gd name="T67" fmla="*/ 334 h 373"/>
                <a:gd name="T68" fmla="*/ 180 w 500"/>
                <a:gd name="T69" fmla="*/ 212 h 373"/>
                <a:gd name="T70" fmla="*/ 312 w 500"/>
                <a:gd name="T71" fmla="*/ 206 h 373"/>
                <a:gd name="T72" fmla="*/ 317 w 500"/>
                <a:gd name="T73" fmla="*/ 210 h 373"/>
                <a:gd name="T74" fmla="*/ 402 w 500"/>
                <a:gd name="T75" fmla="*/ 311 h 373"/>
                <a:gd name="T76" fmla="*/ 358 w 500"/>
                <a:gd name="T77" fmla="*/ 287 h 373"/>
                <a:gd name="T78" fmla="*/ 402 w 500"/>
                <a:gd name="T79" fmla="*/ 311 h 373"/>
                <a:gd name="T80" fmla="*/ 358 w 500"/>
                <a:gd name="T81" fmla="*/ 272 h 373"/>
                <a:gd name="T82" fmla="*/ 402 w 500"/>
                <a:gd name="T83" fmla="*/ 248 h 373"/>
                <a:gd name="T84" fmla="*/ 466 w 500"/>
                <a:gd name="T85" fmla="*/ 311 h 373"/>
                <a:gd name="T86" fmla="*/ 421 w 500"/>
                <a:gd name="T87" fmla="*/ 287 h 373"/>
                <a:gd name="T88" fmla="*/ 466 w 500"/>
                <a:gd name="T89" fmla="*/ 311 h 373"/>
                <a:gd name="T90" fmla="*/ 421 w 500"/>
                <a:gd name="T91" fmla="*/ 272 h 373"/>
                <a:gd name="T92" fmla="*/ 466 w 500"/>
                <a:gd name="T93" fmla="*/ 248 h 373"/>
                <a:gd name="T94" fmla="*/ 244 w 500"/>
                <a:gd name="T95" fmla="*/ 85 h 373"/>
                <a:gd name="T96" fmla="*/ 241 w 500"/>
                <a:gd name="T97" fmla="*/ 12 h 373"/>
                <a:gd name="T98" fmla="*/ 247 w 500"/>
                <a:gd name="T99" fmla="*/ 14 h 373"/>
                <a:gd name="T100" fmla="*/ 307 w 500"/>
                <a:gd name="T101" fmla="*/ 12 h 373"/>
                <a:gd name="T102" fmla="*/ 277 w 500"/>
                <a:gd name="T103" fmla="*/ 46 h 373"/>
                <a:gd name="T104" fmla="*/ 247 w 500"/>
                <a:gd name="T105" fmla="*/ 85 h 373"/>
                <a:gd name="T106" fmla="*/ 244 w 500"/>
                <a:gd name="T107" fmla="*/ 85 h 373"/>
                <a:gd name="T108" fmla="*/ 376 w 500"/>
                <a:gd name="T109" fmla="*/ 212 h 373"/>
                <a:gd name="T110" fmla="*/ 123 w 500"/>
                <a:gd name="T111" fmla="*/ 212 h 373"/>
                <a:gd name="T112" fmla="*/ 244 w 500"/>
                <a:gd name="T113" fmla="*/ 8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373">
                  <a:moveTo>
                    <a:pt x="485" y="334"/>
                  </a:moveTo>
                  <a:lnTo>
                    <a:pt x="485" y="334"/>
                  </a:lnTo>
                  <a:lnTo>
                    <a:pt x="485" y="232"/>
                  </a:lnTo>
                  <a:lnTo>
                    <a:pt x="471" y="151"/>
                  </a:lnTo>
                  <a:lnTo>
                    <a:pt x="343" y="151"/>
                  </a:lnTo>
                  <a:lnTo>
                    <a:pt x="385" y="182"/>
                  </a:lnTo>
                  <a:lnTo>
                    <a:pt x="385" y="231"/>
                  </a:lnTo>
                  <a:lnTo>
                    <a:pt x="358" y="211"/>
                  </a:lnTo>
                  <a:lnTo>
                    <a:pt x="358" y="221"/>
                  </a:lnTo>
                  <a:lnTo>
                    <a:pt x="350" y="221"/>
                  </a:lnTo>
                  <a:lnTo>
                    <a:pt x="350" y="334"/>
                  </a:lnTo>
                  <a:lnTo>
                    <a:pt x="341" y="334"/>
                  </a:lnTo>
                  <a:lnTo>
                    <a:pt x="341" y="210"/>
                  </a:lnTo>
                  <a:lnTo>
                    <a:pt x="349" y="210"/>
                  </a:lnTo>
                  <a:lnTo>
                    <a:pt x="349" y="196"/>
                  </a:lnTo>
                  <a:lnTo>
                    <a:pt x="337" y="196"/>
                  </a:lnTo>
                  <a:lnTo>
                    <a:pt x="244" y="127"/>
                  </a:lnTo>
                  <a:lnTo>
                    <a:pt x="153" y="197"/>
                  </a:lnTo>
                  <a:lnTo>
                    <a:pt x="142" y="197"/>
                  </a:lnTo>
                  <a:lnTo>
                    <a:pt x="142" y="212"/>
                  </a:lnTo>
                  <a:lnTo>
                    <a:pt x="151" y="212"/>
                  </a:lnTo>
                  <a:lnTo>
                    <a:pt x="151" y="334"/>
                  </a:lnTo>
                  <a:lnTo>
                    <a:pt x="143" y="334"/>
                  </a:lnTo>
                  <a:lnTo>
                    <a:pt x="143" y="223"/>
                  </a:lnTo>
                  <a:lnTo>
                    <a:pt x="134" y="223"/>
                  </a:lnTo>
                  <a:lnTo>
                    <a:pt x="134" y="217"/>
                  </a:lnTo>
                  <a:lnTo>
                    <a:pt x="114" y="233"/>
                  </a:lnTo>
                  <a:lnTo>
                    <a:pt x="114" y="182"/>
                  </a:lnTo>
                  <a:lnTo>
                    <a:pt x="153" y="151"/>
                  </a:lnTo>
                  <a:lnTo>
                    <a:pt x="20" y="151"/>
                  </a:lnTo>
                  <a:lnTo>
                    <a:pt x="7" y="232"/>
                  </a:lnTo>
                  <a:lnTo>
                    <a:pt x="7" y="334"/>
                  </a:lnTo>
                  <a:lnTo>
                    <a:pt x="0" y="334"/>
                  </a:lnTo>
                  <a:lnTo>
                    <a:pt x="0" y="373"/>
                  </a:lnTo>
                  <a:lnTo>
                    <a:pt x="500" y="373"/>
                  </a:lnTo>
                  <a:lnTo>
                    <a:pt x="500" y="334"/>
                  </a:lnTo>
                  <a:lnTo>
                    <a:pt x="485" y="334"/>
                  </a:lnTo>
                  <a:close/>
                  <a:moveTo>
                    <a:pt x="66" y="314"/>
                  </a:moveTo>
                  <a:lnTo>
                    <a:pt x="21" y="314"/>
                  </a:lnTo>
                  <a:lnTo>
                    <a:pt x="21" y="289"/>
                  </a:lnTo>
                  <a:lnTo>
                    <a:pt x="66" y="289"/>
                  </a:lnTo>
                  <a:lnTo>
                    <a:pt x="66" y="314"/>
                  </a:lnTo>
                  <a:close/>
                  <a:moveTo>
                    <a:pt x="66" y="275"/>
                  </a:moveTo>
                  <a:lnTo>
                    <a:pt x="21" y="275"/>
                  </a:lnTo>
                  <a:lnTo>
                    <a:pt x="21" y="251"/>
                  </a:lnTo>
                  <a:lnTo>
                    <a:pt x="66" y="251"/>
                  </a:lnTo>
                  <a:lnTo>
                    <a:pt x="66" y="275"/>
                  </a:lnTo>
                  <a:close/>
                  <a:moveTo>
                    <a:pt x="84" y="314"/>
                  </a:moveTo>
                  <a:lnTo>
                    <a:pt x="84" y="289"/>
                  </a:lnTo>
                  <a:lnTo>
                    <a:pt x="129" y="289"/>
                  </a:lnTo>
                  <a:lnTo>
                    <a:pt x="129" y="314"/>
                  </a:lnTo>
                  <a:lnTo>
                    <a:pt x="84" y="314"/>
                  </a:lnTo>
                  <a:close/>
                  <a:moveTo>
                    <a:pt x="84" y="275"/>
                  </a:moveTo>
                  <a:lnTo>
                    <a:pt x="84" y="251"/>
                  </a:lnTo>
                  <a:lnTo>
                    <a:pt x="129" y="251"/>
                  </a:lnTo>
                  <a:lnTo>
                    <a:pt x="129" y="275"/>
                  </a:lnTo>
                  <a:lnTo>
                    <a:pt x="84" y="275"/>
                  </a:lnTo>
                  <a:close/>
                  <a:moveTo>
                    <a:pt x="245" y="157"/>
                  </a:moveTo>
                  <a:cubicBezTo>
                    <a:pt x="255" y="157"/>
                    <a:pt x="263" y="165"/>
                    <a:pt x="263" y="175"/>
                  </a:cubicBezTo>
                  <a:cubicBezTo>
                    <a:pt x="263" y="184"/>
                    <a:pt x="255" y="192"/>
                    <a:pt x="245" y="192"/>
                  </a:cubicBezTo>
                  <a:cubicBezTo>
                    <a:pt x="236" y="192"/>
                    <a:pt x="228" y="184"/>
                    <a:pt x="228" y="175"/>
                  </a:cubicBezTo>
                  <a:cubicBezTo>
                    <a:pt x="228" y="165"/>
                    <a:pt x="236" y="157"/>
                    <a:pt x="245" y="157"/>
                  </a:cubicBezTo>
                  <a:close/>
                  <a:moveTo>
                    <a:pt x="317" y="334"/>
                  </a:moveTo>
                  <a:lnTo>
                    <a:pt x="307" y="334"/>
                  </a:lnTo>
                  <a:lnTo>
                    <a:pt x="307" y="222"/>
                  </a:lnTo>
                  <a:lnTo>
                    <a:pt x="181" y="222"/>
                  </a:lnTo>
                  <a:lnTo>
                    <a:pt x="181" y="334"/>
                  </a:lnTo>
                  <a:lnTo>
                    <a:pt x="172" y="334"/>
                  </a:lnTo>
                  <a:lnTo>
                    <a:pt x="172" y="212"/>
                  </a:lnTo>
                  <a:lnTo>
                    <a:pt x="180" y="212"/>
                  </a:lnTo>
                  <a:lnTo>
                    <a:pt x="180" y="206"/>
                  </a:lnTo>
                  <a:lnTo>
                    <a:pt x="312" y="206"/>
                  </a:lnTo>
                  <a:lnTo>
                    <a:pt x="312" y="210"/>
                  </a:lnTo>
                  <a:lnTo>
                    <a:pt x="317" y="210"/>
                  </a:lnTo>
                  <a:lnTo>
                    <a:pt x="317" y="334"/>
                  </a:lnTo>
                  <a:close/>
                  <a:moveTo>
                    <a:pt x="402" y="311"/>
                  </a:moveTo>
                  <a:lnTo>
                    <a:pt x="358" y="311"/>
                  </a:lnTo>
                  <a:lnTo>
                    <a:pt x="358" y="287"/>
                  </a:lnTo>
                  <a:lnTo>
                    <a:pt x="402" y="287"/>
                  </a:lnTo>
                  <a:lnTo>
                    <a:pt x="402" y="311"/>
                  </a:lnTo>
                  <a:close/>
                  <a:moveTo>
                    <a:pt x="402" y="272"/>
                  </a:moveTo>
                  <a:lnTo>
                    <a:pt x="358" y="272"/>
                  </a:lnTo>
                  <a:lnTo>
                    <a:pt x="358" y="248"/>
                  </a:lnTo>
                  <a:lnTo>
                    <a:pt x="402" y="248"/>
                  </a:lnTo>
                  <a:lnTo>
                    <a:pt x="402" y="272"/>
                  </a:lnTo>
                  <a:close/>
                  <a:moveTo>
                    <a:pt x="466" y="311"/>
                  </a:moveTo>
                  <a:lnTo>
                    <a:pt x="421" y="311"/>
                  </a:lnTo>
                  <a:lnTo>
                    <a:pt x="421" y="287"/>
                  </a:lnTo>
                  <a:lnTo>
                    <a:pt x="466" y="287"/>
                  </a:lnTo>
                  <a:lnTo>
                    <a:pt x="466" y="311"/>
                  </a:lnTo>
                  <a:close/>
                  <a:moveTo>
                    <a:pt x="466" y="272"/>
                  </a:moveTo>
                  <a:lnTo>
                    <a:pt x="421" y="272"/>
                  </a:lnTo>
                  <a:lnTo>
                    <a:pt x="421" y="248"/>
                  </a:lnTo>
                  <a:lnTo>
                    <a:pt x="466" y="248"/>
                  </a:lnTo>
                  <a:lnTo>
                    <a:pt x="466" y="272"/>
                  </a:lnTo>
                  <a:close/>
                  <a:moveTo>
                    <a:pt x="244" y="85"/>
                  </a:moveTo>
                  <a:lnTo>
                    <a:pt x="241" y="85"/>
                  </a:lnTo>
                  <a:lnTo>
                    <a:pt x="241" y="12"/>
                  </a:lnTo>
                  <a:lnTo>
                    <a:pt x="247" y="12"/>
                  </a:lnTo>
                  <a:lnTo>
                    <a:pt x="247" y="14"/>
                  </a:lnTo>
                  <a:cubicBezTo>
                    <a:pt x="253" y="16"/>
                    <a:pt x="268" y="21"/>
                    <a:pt x="277" y="12"/>
                  </a:cubicBezTo>
                  <a:cubicBezTo>
                    <a:pt x="288" y="0"/>
                    <a:pt x="307" y="12"/>
                    <a:pt x="307" y="12"/>
                  </a:cubicBezTo>
                  <a:lnTo>
                    <a:pt x="307" y="46"/>
                  </a:lnTo>
                  <a:cubicBezTo>
                    <a:pt x="307" y="46"/>
                    <a:pt x="291" y="33"/>
                    <a:pt x="277" y="46"/>
                  </a:cubicBezTo>
                  <a:cubicBezTo>
                    <a:pt x="266" y="55"/>
                    <a:pt x="253" y="50"/>
                    <a:pt x="247" y="47"/>
                  </a:cubicBezTo>
                  <a:lnTo>
                    <a:pt x="247" y="85"/>
                  </a:lnTo>
                  <a:lnTo>
                    <a:pt x="247" y="85"/>
                  </a:lnTo>
                  <a:lnTo>
                    <a:pt x="244" y="85"/>
                  </a:lnTo>
                  <a:lnTo>
                    <a:pt x="376" y="184"/>
                  </a:lnTo>
                  <a:lnTo>
                    <a:pt x="376" y="212"/>
                  </a:lnTo>
                  <a:lnTo>
                    <a:pt x="242" y="113"/>
                  </a:lnTo>
                  <a:lnTo>
                    <a:pt x="123" y="212"/>
                  </a:lnTo>
                  <a:lnTo>
                    <a:pt x="123" y="184"/>
                  </a:lnTo>
                  <a:lnTo>
                    <a:pt x="244" y="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2400" dirty="0">
                <a:solidFill>
                  <a:srgbClr val="FFFFFF"/>
                </a:solidFill>
                <a:latin typeface="Arial Black" panose="020B0604020202020204"/>
                <a:ea typeface="微軟正黑體"/>
                <a:cs typeface="+mn-ea"/>
                <a:sym typeface="+mn-lt"/>
              </a:endParaRPr>
            </a:p>
          </p:txBody>
        </p:sp>
      </p:grpSp>
      <p:graphicFrame>
        <p:nvGraphicFramePr>
          <p:cNvPr id="16" name="表格 15"/>
          <p:cNvGraphicFramePr>
            <a:graphicFrameLocks noGrp="1"/>
          </p:cNvGraphicFramePr>
          <p:nvPr/>
        </p:nvGraphicFramePr>
        <p:xfrm>
          <a:off x="1270000" y="2604580"/>
          <a:ext cx="9575800" cy="2019808"/>
        </p:xfrm>
        <a:graphic>
          <a:graphicData uri="http://schemas.openxmlformats.org/drawingml/2006/table">
            <a:tbl>
              <a:tblPr>
                <a:tableStyleId>{5DA37D80-6434-44D0-A028-1B22A696006F}</a:tableStyleId>
              </a:tblPr>
              <a:tblGrid>
                <a:gridCol w="2097547">
                  <a:extLst>
                    <a:ext uri="{9D8B030D-6E8A-4147-A177-3AD203B41FA5}">
                      <a16:colId xmlns:a16="http://schemas.microsoft.com/office/drawing/2014/main" val="20000"/>
                    </a:ext>
                  </a:extLst>
                </a:gridCol>
                <a:gridCol w="4011153">
                  <a:extLst>
                    <a:ext uri="{9D8B030D-6E8A-4147-A177-3AD203B41FA5}">
                      <a16:colId xmlns:a16="http://schemas.microsoft.com/office/drawing/2014/main" val="20001"/>
                    </a:ext>
                  </a:extLst>
                </a:gridCol>
                <a:gridCol w="3467100">
                  <a:extLst>
                    <a:ext uri="{9D8B030D-6E8A-4147-A177-3AD203B41FA5}">
                      <a16:colId xmlns:a16="http://schemas.microsoft.com/office/drawing/2014/main" val="20002"/>
                    </a:ext>
                  </a:extLst>
                </a:gridCol>
              </a:tblGrid>
              <a:tr h="1642004">
                <a:tc>
                  <a:txBody>
                    <a:bodyPr/>
                    <a:lstStyle/>
                    <a:p>
                      <a:pPr>
                        <a:lnSpc>
                          <a:spcPct val="115000"/>
                        </a:lnSpc>
                        <a:spcAft>
                          <a:spcPts val="0"/>
                        </a:spcAft>
                      </a:pPr>
                      <a:r>
                        <a:rPr lang="en-US" sz="1800" kern="100" dirty="0"/>
                        <a:t>c.</a:t>
                      </a:r>
                      <a:r>
                        <a:rPr lang="zh-TW" sz="1800" kern="100" dirty="0"/>
                        <a:t>生涯規劃與發展</a:t>
                      </a:r>
                      <a:endParaRPr lang="zh-TW" sz="1800" kern="100" dirty="0">
                        <a:latin typeface="Arial"/>
                        <a:ea typeface="新細明體"/>
                        <a:cs typeface="Times New Roman"/>
                      </a:endParaRPr>
                    </a:p>
                  </a:txBody>
                  <a:tcPr marL="63500" marR="63500" marT="63500" marB="63500" anchor="ctr"/>
                </a:tc>
                <a:tc>
                  <a:txBody>
                    <a:bodyPr/>
                    <a:lstStyle/>
                    <a:p>
                      <a:pPr>
                        <a:lnSpc>
                          <a:spcPct val="115000"/>
                        </a:lnSpc>
                        <a:spcAft>
                          <a:spcPts val="0"/>
                        </a:spcAft>
                      </a:pPr>
                      <a:r>
                        <a:rPr lang="en-US" sz="1800" kern="100" dirty="0"/>
                        <a:t>lc-IV-3  </a:t>
                      </a:r>
                      <a:r>
                        <a:rPr lang="zh-TW" sz="1800" kern="100" dirty="0"/>
                        <a:t>用生涯規劃方法與資源</a:t>
                      </a:r>
                      <a:r>
                        <a:rPr lang="en-US" sz="1800" kern="100" dirty="0"/>
                        <a:t>,</a:t>
                      </a:r>
                      <a:r>
                        <a:rPr lang="zh-TW" sz="1800" kern="100" dirty="0"/>
                        <a:t>培養生涯抉擇能力</a:t>
                      </a:r>
                      <a:r>
                        <a:rPr lang="en-US" sz="1800" kern="100" dirty="0"/>
                        <a:t>,</a:t>
                      </a:r>
                      <a:r>
                        <a:rPr lang="zh-TW" sz="1800" kern="100" dirty="0"/>
                        <a:t>以發展個人生涯進路。</a:t>
                      </a:r>
                      <a:endParaRPr lang="zh-TW" sz="1800" kern="100" dirty="0">
                        <a:latin typeface="Arial"/>
                        <a:ea typeface="新細明體"/>
                        <a:cs typeface="Times New Roman"/>
                      </a:endParaRPr>
                    </a:p>
                  </a:txBody>
                  <a:tcPr marL="63500" marR="63500" marT="63500" marB="63500" anchor="ctr"/>
                </a:tc>
                <a:tc>
                  <a:txBody>
                    <a:bodyPr/>
                    <a:lstStyle/>
                    <a:p>
                      <a:pPr marL="342900" indent="-342900">
                        <a:lnSpc>
                          <a:spcPct val="115000"/>
                        </a:lnSpc>
                        <a:spcAft>
                          <a:spcPts val="0"/>
                        </a:spcAft>
                        <a:buFont typeface="+mj-lt"/>
                        <a:buAutoNum type="arabicPeriod"/>
                      </a:pPr>
                      <a:r>
                        <a:rPr lang="zh-TW" sz="1800" kern="100" dirty="0"/>
                        <a:t>家</a:t>
                      </a:r>
                      <a:r>
                        <a:rPr lang="en-US" sz="1800" kern="100" dirty="0"/>
                        <a:t>Ca-IV-1  </a:t>
                      </a:r>
                      <a:r>
                        <a:rPr lang="zh-TW" sz="1800" kern="100" dirty="0"/>
                        <a:t>個人與家庭生活的金錢時間管理。</a:t>
                      </a:r>
                    </a:p>
                    <a:p>
                      <a:pPr marL="342900" indent="-342900">
                        <a:lnSpc>
                          <a:spcPct val="115000"/>
                        </a:lnSpc>
                        <a:spcAft>
                          <a:spcPts val="0"/>
                        </a:spcAft>
                        <a:buFont typeface="+mj-lt"/>
                        <a:buAutoNum type="arabicPeriod"/>
                      </a:pPr>
                      <a:r>
                        <a:rPr lang="zh-TW" sz="1800" kern="100" dirty="0"/>
                        <a:t>輔</a:t>
                      </a:r>
                      <a:r>
                        <a:rPr lang="en-US" sz="1800" kern="100" dirty="0"/>
                        <a:t>Cc-IV-1  </a:t>
                      </a:r>
                      <a:r>
                        <a:rPr lang="zh-TW" sz="1800" kern="100" dirty="0"/>
                        <a:t>生涯進路的規劃與資源運用。</a:t>
                      </a:r>
                    </a:p>
                    <a:p>
                      <a:pPr marL="342900" indent="-342900">
                        <a:lnSpc>
                          <a:spcPct val="115000"/>
                        </a:lnSpc>
                        <a:spcAft>
                          <a:spcPts val="0"/>
                        </a:spcAft>
                        <a:buFont typeface="+mj-lt"/>
                        <a:buAutoNum type="arabicPeriod"/>
                      </a:pPr>
                      <a:r>
                        <a:rPr lang="zh-TW" sz="1800" kern="100" dirty="0"/>
                        <a:t>輔</a:t>
                      </a:r>
                      <a:r>
                        <a:rPr lang="en-US" sz="1800" kern="100" dirty="0"/>
                        <a:t>C-IV-2 </a:t>
                      </a:r>
                      <a:r>
                        <a:rPr lang="zh-TW" sz="1800" kern="100" dirty="0"/>
                        <a:t>生涯決策、行動與調適。</a:t>
                      </a:r>
                      <a:endParaRPr lang="zh-TW" sz="1800" kern="100" dirty="0">
                        <a:latin typeface="Arial"/>
                        <a:ea typeface="新細明體"/>
                        <a:cs typeface="Times New Roman"/>
                      </a:endParaRPr>
                    </a:p>
                  </a:txBody>
                  <a:tcPr marL="63500" marR="63500" marT="63500" marB="63500"/>
                </a:tc>
                <a:extLst>
                  <a:ext uri="{0D108BD9-81ED-4DB2-BD59-A6C34878D82A}">
                    <a16:rowId xmlns:a16="http://schemas.microsoft.com/office/drawing/2014/main" val="10000"/>
                  </a:ext>
                </a:extLst>
              </a:tr>
            </a:tbl>
          </a:graphicData>
        </a:graphic>
      </p:graphicFrame>
      <p:sp>
        <p:nvSpPr>
          <p:cNvPr id="17" name="矩形 16">
            <a:extLst>
              <a:ext uri="{FF2B5EF4-FFF2-40B4-BE49-F238E27FC236}">
                <a16:creationId xmlns:a16="http://schemas.microsoft.com/office/drawing/2014/main" id="{40417094-68EE-412B-8821-8EC2D1F831D8}"/>
              </a:ext>
            </a:extLst>
          </p:cNvPr>
          <p:cNvSpPr/>
          <p:nvPr/>
        </p:nvSpPr>
        <p:spPr>
          <a:xfrm>
            <a:off x="2607080" y="6416770"/>
            <a:ext cx="9455218" cy="276999"/>
          </a:xfrm>
          <a:prstGeom prst="rect">
            <a:avLst/>
          </a:prstGeom>
        </p:spPr>
        <p:txBody>
          <a:bodyPr wrap="square">
            <a:spAutoFit/>
          </a:bodyPr>
          <a:lstStyle/>
          <a:p>
            <a:pPr defTabSz="1219170">
              <a:buClr>
                <a:srgbClr val="000000"/>
              </a:buClr>
            </a:pPr>
            <a:r>
              <a:rPr lang="zh-TW" altLang="en-US" sz="1200" kern="0" dirty="0">
                <a:solidFill>
                  <a:schemeClr val="bg1">
                    <a:lumMod val="50000"/>
                  </a:schemeClr>
                </a:solidFill>
                <a:latin typeface="+mn-ea"/>
                <a:cs typeface="+mn-ea"/>
                <a:sym typeface="+mn-lt"/>
              </a:rPr>
              <a:t>資料來源：</a:t>
            </a:r>
            <a:r>
              <a:rPr lang="en-US" altLang="zh-TW" sz="1200" kern="0" dirty="0">
                <a:solidFill>
                  <a:schemeClr val="bg1">
                    <a:lumMod val="50000"/>
                  </a:schemeClr>
                </a:solidFill>
                <a:latin typeface="+mn-ea"/>
                <a:cs typeface="+mn-ea"/>
                <a:sym typeface="+mn-lt"/>
              </a:rPr>
              <a:t>CIRN </a:t>
            </a:r>
            <a:r>
              <a:rPr lang="zh-TW" altLang="en-US" sz="1200" kern="0" dirty="0">
                <a:solidFill>
                  <a:schemeClr val="bg1">
                    <a:lumMod val="50000"/>
                  </a:schemeClr>
                </a:solidFill>
                <a:latin typeface="+mn-ea"/>
                <a:cs typeface="+mn-ea"/>
                <a:sym typeface="+mn-lt"/>
              </a:rPr>
              <a:t>，</a:t>
            </a:r>
            <a:r>
              <a:rPr lang="en-US" altLang="zh-TW" sz="1200" kern="0" dirty="0">
                <a:solidFill>
                  <a:schemeClr val="bg1">
                    <a:lumMod val="50000"/>
                  </a:schemeClr>
                </a:solidFill>
                <a:latin typeface="+mn-ea"/>
                <a:cs typeface="+mn-ea"/>
                <a:sym typeface="+mn-lt"/>
              </a:rPr>
              <a:t>  </a:t>
            </a:r>
            <a:r>
              <a:rPr lang="zh-TW" altLang="en-US" sz="1200" kern="0" dirty="0">
                <a:solidFill>
                  <a:schemeClr val="bg1">
                    <a:lumMod val="50000"/>
                  </a:schemeClr>
                </a:solidFill>
                <a:latin typeface="+mn-ea"/>
                <a:cs typeface="+mn-ea"/>
                <a:sym typeface="+mn-lt"/>
              </a:rPr>
              <a:t>國中小及普高－部定課程綱要 ，學習重點，</a:t>
            </a:r>
            <a:r>
              <a:rPr lang="en-US" altLang="zh-TW" sz="1200" kern="0" dirty="0">
                <a:solidFill>
                  <a:schemeClr val="bg1">
                    <a:lumMod val="50000"/>
                  </a:schemeClr>
                </a:solidFill>
                <a:latin typeface="+mn-ea"/>
                <a:cs typeface="+mn-ea"/>
                <a:sym typeface="+mn-lt"/>
              </a:rPr>
              <a:t>https://cirn.moe.edu.tw/WebContent/index.aspx?sid=11&amp;mid=6733</a:t>
            </a:r>
            <a:endParaRPr lang="zh-TW" altLang="en-US" sz="1200" kern="0" dirty="0">
              <a:solidFill>
                <a:schemeClr val="bg1">
                  <a:lumMod val="50000"/>
                </a:schemeClr>
              </a:solidFill>
              <a:latin typeface="+mn-ea"/>
              <a:cs typeface="+mn-ea"/>
              <a:sym typeface="+mn-lt"/>
            </a:endParaRPr>
          </a:p>
        </p:txBody>
      </p:sp>
    </p:spTree>
    <p:extLst>
      <p:ext uri="{BB962C8B-B14F-4D97-AF65-F5344CB8AC3E}">
        <p14:creationId xmlns:p14="http://schemas.microsoft.com/office/powerpoint/2010/main" val="22295866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27" name="Google Shape;627;p42"/>
          <p:cNvSpPr txBox="1">
            <a:spLocks noGrp="1"/>
          </p:cNvSpPr>
          <p:nvPr>
            <p:ph type="title"/>
          </p:nvPr>
        </p:nvSpPr>
        <p:spPr>
          <a:xfrm>
            <a:off x="3985893" y="161200"/>
            <a:ext cx="4220215" cy="752400"/>
          </a:xfrm>
          <a:prstGeom prst="rect">
            <a:avLst/>
          </a:prstGeom>
        </p:spPr>
        <p:txBody>
          <a:bodyPr spcFirstLastPara="1" wrap="square" lIns="121900" tIns="121900" rIns="121900" bIns="121900" anchor="ctr" anchorCtr="0">
            <a:noAutofit/>
          </a:bodyPr>
          <a:lstStyle/>
          <a:p>
            <a:pPr lvl="0"/>
            <a:r>
              <a:rPr lang="zh-TW" altLang="en-US" sz="3600" dirty="0">
                <a:latin typeface="+mn-lt"/>
                <a:ea typeface="+mn-ea"/>
                <a:cs typeface="+mn-ea"/>
                <a:sym typeface="+mn-lt"/>
              </a:rPr>
              <a:t>個體勞動</a:t>
            </a:r>
            <a:r>
              <a:rPr lang="en-US" altLang="zh-TW" sz="3600" dirty="0">
                <a:latin typeface="+mn-lt"/>
                <a:ea typeface="+mn-ea"/>
                <a:cs typeface="+mn-ea"/>
                <a:sym typeface="+mn-lt"/>
              </a:rPr>
              <a:t>-</a:t>
            </a:r>
            <a:r>
              <a:rPr lang="zh-TW" altLang="en-US" sz="3600" dirty="0">
                <a:latin typeface="+mn-lt"/>
                <a:ea typeface="+mn-ea"/>
                <a:cs typeface="+mn-ea"/>
                <a:sym typeface="+mn-lt"/>
              </a:rPr>
              <a:t>教學目標</a:t>
            </a:r>
          </a:p>
        </p:txBody>
      </p:sp>
      <p:grpSp>
        <p:nvGrpSpPr>
          <p:cNvPr id="645" name="Google Shape;645;p42"/>
          <p:cNvGrpSpPr/>
          <p:nvPr/>
        </p:nvGrpSpPr>
        <p:grpSpPr>
          <a:xfrm>
            <a:off x="808882" y="5511564"/>
            <a:ext cx="1138132" cy="1008336"/>
            <a:chOff x="1399025" y="2076850"/>
            <a:chExt cx="943725" cy="836100"/>
          </a:xfrm>
        </p:grpSpPr>
        <p:sp>
          <p:nvSpPr>
            <p:cNvPr id="646" name="Google Shape;646;p42"/>
            <p:cNvSpPr/>
            <p:nvPr/>
          </p:nvSpPr>
          <p:spPr>
            <a:xfrm>
              <a:off x="1415050" y="2076850"/>
              <a:ext cx="927700" cy="836100"/>
            </a:xfrm>
            <a:custGeom>
              <a:avLst/>
              <a:gdLst/>
              <a:ahLst/>
              <a:cxnLst/>
              <a:rect l="l" t="t" r="r" b="b"/>
              <a:pathLst>
                <a:path w="37108" h="33444" extrusionOk="0">
                  <a:moveTo>
                    <a:pt x="10840" y="1"/>
                  </a:moveTo>
                  <a:cubicBezTo>
                    <a:pt x="10782" y="1"/>
                    <a:pt x="10723" y="7"/>
                    <a:pt x="10665" y="20"/>
                  </a:cubicBezTo>
                  <a:lnTo>
                    <a:pt x="9858" y="200"/>
                  </a:lnTo>
                  <a:lnTo>
                    <a:pt x="9929" y="1064"/>
                  </a:lnTo>
                  <a:lnTo>
                    <a:pt x="0" y="17920"/>
                  </a:lnTo>
                  <a:lnTo>
                    <a:pt x="9635" y="23529"/>
                  </a:lnTo>
                  <a:lnTo>
                    <a:pt x="10511" y="29352"/>
                  </a:lnTo>
                  <a:lnTo>
                    <a:pt x="10787" y="30590"/>
                  </a:lnTo>
                  <a:lnTo>
                    <a:pt x="11502" y="30590"/>
                  </a:lnTo>
                  <a:cubicBezTo>
                    <a:pt x="11603" y="30590"/>
                    <a:pt x="11702" y="30571"/>
                    <a:pt x="11796" y="30535"/>
                  </a:cubicBezTo>
                  <a:lnTo>
                    <a:pt x="17685" y="28214"/>
                  </a:lnTo>
                  <a:lnTo>
                    <a:pt x="25990" y="33444"/>
                  </a:lnTo>
                  <a:lnTo>
                    <a:pt x="26843" y="33294"/>
                  </a:lnTo>
                  <a:cubicBezTo>
                    <a:pt x="27076" y="33253"/>
                    <a:pt x="27280" y="33112"/>
                    <a:pt x="27399" y="32907"/>
                  </a:cubicBezTo>
                  <a:lnTo>
                    <a:pt x="36887" y="16622"/>
                  </a:lnTo>
                  <a:cubicBezTo>
                    <a:pt x="37108" y="16244"/>
                    <a:pt x="36985" y="15758"/>
                    <a:pt x="36610" y="15531"/>
                  </a:cubicBezTo>
                  <a:lnTo>
                    <a:pt x="11257" y="117"/>
                  </a:lnTo>
                  <a:cubicBezTo>
                    <a:pt x="11131" y="40"/>
                    <a:pt x="10986" y="1"/>
                    <a:pt x="1084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47" name="Google Shape;647;p42"/>
            <p:cNvSpPr/>
            <p:nvPr/>
          </p:nvSpPr>
          <p:spPr>
            <a:xfrm>
              <a:off x="1399025" y="2080575"/>
              <a:ext cx="921075" cy="832375"/>
            </a:xfrm>
            <a:custGeom>
              <a:avLst/>
              <a:gdLst/>
              <a:ahLst/>
              <a:cxnLst/>
              <a:rect l="l" t="t" r="r" b="b"/>
              <a:pathLst>
                <a:path w="36843" h="33295" extrusionOk="0">
                  <a:moveTo>
                    <a:pt x="10808" y="1"/>
                  </a:moveTo>
                  <a:cubicBezTo>
                    <a:pt x="10469" y="1"/>
                    <a:pt x="10139" y="175"/>
                    <a:pt x="9955" y="488"/>
                  </a:cubicBezTo>
                  <a:lnTo>
                    <a:pt x="278" y="16915"/>
                  </a:lnTo>
                  <a:cubicBezTo>
                    <a:pt x="0" y="17387"/>
                    <a:pt x="158" y="17996"/>
                    <a:pt x="632" y="18271"/>
                  </a:cubicBezTo>
                  <a:lnTo>
                    <a:pt x="8998" y="23142"/>
                  </a:lnTo>
                  <a:cubicBezTo>
                    <a:pt x="9257" y="23293"/>
                    <a:pt x="9433" y="23553"/>
                    <a:pt x="9478" y="23849"/>
                  </a:cubicBezTo>
                  <a:lnTo>
                    <a:pt x="10344" y="29602"/>
                  </a:lnTo>
                  <a:cubicBezTo>
                    <a:pt x="10419" y="30103"/>
                    <a:pt x="10850" y="30445"/>
                    <a:pt x="11321" y="30445"/>
                  </a:cubicBezTo>
                  <a:cubicBezTo>
                    <a:pt x="11443" y="30445"/>
                    <a:pt x="11567" y="30422"/>
                    <a:pt x="11689" y="30373"/>
                  </a:cubicBezTo>
                  <a:lnTo>
                    <a:pt x="17001" y="28250"/>
                  </a:lnTo>
                  <a:cubicBezTo>
                    <a:pt x="17119" y="28202"/>
                    <a:pt x="17243" y="28179"/>
                    <a:pt x="17367" y="28179"/>
                  </a:cubicBezTo>
                  <a:cubicBezTo>
                    <a:pt x="17546" y="28179"/>
                    <a:pt x="17724" y="28227"/>
                    <a:pt x="17881" y="28322"/>
                  </a:cubicBezTo>
                  <a:lnTo>
                    <a:pt x="25834" y="33151"/>
                  </a:lnTo>
                  <a:cubicBezTo>
                    <a:pt x="25995" y="33249"/>
                    <a:pt x="26172" y="33295"/>
                    <a:pt x="26347" y="33295"/>
                  </a:cubicBezTo>
                  <a:cubicBezTo>
                    <a:pt x="26687" y="33295"/>
                    <a:pt x="27020" y="33119"/>
                    <a:pt x="27203" y="32802"/>
                  </a:cubicBezTo>
                  <a:lnTo>
                    <a:pt x="36572" y="16630"/>
                  </a:lnTo>
                  <a:cubicBezTo>
                    <a:pt x="36842" y="16163"/>
                    <a:pt x="36690" y="15568"/>
                    <a:pt x="36231" y="15288"/>
                  </a:cubicBezTo>
                  <a:lnTo>
                    <a:pt x="11321" y="145"/>
                  </a:lnTo>
                  <a:cubicBezTo>
                    <a:pt x="11160" y="47"/>
                    <a:pt x="10983" y="1"/>
                    <a:pt x="10808"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grpSp>
        <p:nvGrpSpPr>
          <p:cNvPr id="648" name="Google Shape;648;p42"/>
          <p:cNvGrpSpPr/>
          <p:nvPr/>
        </p:nvGrpSpPr>
        <p:grpSpPr>
          <a:xfrm rot="-858227">
            <a:off x="408072" y="5860075"/>
            <a:ext cx="689981" cy="583629"/>
            <a:chOff x="1477075" y="1122475"/>
            <a:chExt cx="237775" cy="201125"/>
          </a:xfrm>
        </p:grpSpPr>
        <p:sp>
          <p:nvSpPr>
            <p:cNvPr id="649" name="Google Shape;649;p42"/>
            <p:cNvSpPr/>
            <p:nvPr/>
          </p:nvSpPr>
          <p:spPr>
            <a:xfrm>
              <a:off x="1513700" y="1122475"/>
              <a:ext cx="201150" cy="201125"/>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50" name="Google Shape;650;p42"/>
            <p:cNvSpPr/>
            <p:nvPr/>
          </p:nvSpPr>
          <p:spPr>
            <a:xfrm>
              <a:off x="1477075" y="1122475"/>
              <a:ext cx="201100" cy="201125"/>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chemeClr val="lt2"/>
                </a:gs>
                <a:gs pos="100000">
                  <a:schemeClr val="accent3"/>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51" name="Google Shape;651;p42"/>
            <p:cNvSpPr/>
            <p:nvPr/>
          </p:nvSpPr>
          <p:spPr>
            <a:xfrm>
              <a:off x="1553450" y="1147650"/>
              <a:ext cx="48350" cy="48350"/>
            </a:xfrm>
            <a:custGeom>
              <a:avLst/>
              <a:gdLst/>
              <a:ahLst/>
              <a:cxnLst/>
              <a:rect l="l" t="t" r="r" b="b"/>
              <a:pathLst>
                <a:path w="1934" h="1934" extrusionOk="0">
                  <a:moveTo>
                    <a:pt x="967" y="0"/>
                  </a:moveTo>
                  <a:cubicBezTo>
                    <a:pt x="434" y="0"/>
                    <a:pt x="1" y="433"/>
                    <a:pt x="1" y="968"/>
                  </a:cubicBezTo>
                  <a:cubicBezTo>
                    <a:pt x="1" y="1501"/>
                    <a:pt x="434" y="1934"/>
                    <a:pt x="967" y="1934"/>
                  </a:cubicBezTo>
                  <a:cubicBezTo>
                    <a:pt x="1500" y="1934"/>
                    <a:pt x="1933" y="1501"/>
                    <a:pt x="1933" y="968"/>
                  </a:cubicBezTo>
                  <a:cubicBezTo>
                    <a:pt x="1933" y="433"/>
                    <a:pt x="1501" y="0"/>
                    <a:pt x="96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52" name="Google Shape;652;p42"/>
            <p:cNvSpPr/>
            <p:nvPr/>
          </p:nvSpPr>
          <p:spPr>
            <a:xfrm>
              <a:off x="1527250" y="1203250"/>
              <a:ext cx="100750" cy="91900"/>
            </a:xfrm>
            <a:custGeom>
              <a:avLst/>
              <a:gdLst/>
              <a:ahLst/>
              <a:cxnLst/>
              <a:rect l="l" t="t" r="r" b="b"/>
              <a:pathLst>
                <a:path w="4030" h="3676" extrusionOk="0">
                  <a:moveTo>
                    <a:pt x="2015" y="1"/>
                  </a:moveTo>
                  <a:cubicBezTo>
                    <a:pt x="902" y="1"/>
                    <a:pt x="0" y="903"/>
                    <a:pt x="0" y="2015"/>
                  </a:cubicBezTo>
                  <a:lnTo>
                    <a:pt x="0" y="3443"/>
                  </a:lnTo>
                  <a:cubicBezTo>
                    <a:pt x="0" y="3572"/>
                    <a:pt x="104" y="3675"/>
                    <a:pt x="233" y="3675"/>
                  </a:cubicBezTo>
                  <a:lnTo>
                    <a:pt x="3796" y="3675"/>
                  </a:lnTo>
                  <a:cubicBezTo>
                    <a:pt x="3925" y="3675"/>
                    <a:pt x="4030" y="3572"/>
                    <a:pt x="4030" y="3443"/>
                  </a:cubicBezTo>
                  <a:lnTo>
                    <a:pt x="4030" y="2015"/>
                  </a:lnTo>
                  <a:cubicBezTo>
                    <a:pt x="4030" y="903"/>
                    <a:pt x="3128" y="1"/>
                    <a:pt x="201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grpSp>
        <p:nvGrpSpPr>
          <p:cNvPr id="4" name="群組 3">
            <a:extLst>
              <a:ext uri="{FF2B5EF4-FFF2-40B4-BE49-F238E27FC236}">
                <a16:creationId xmlns:a16="http://schemas.microsoft.com/office/drawing/2014/main" id="{78FB00C9-7DAD-4630-A81A-0111B5C70C89}"/>
              </a:ext>
            </a:extLst>
          </p:cNvPr>
          <p:cNvGrpSpPr/>
          <p:nvPr/>
        </p:nvGrpSpPr>
        <p:grpSpPr>
          <a:xfrm>
            <a:off x="958939" y="1958744"/>
            <a:ext cx="4743309" cy="1703912"/>
            <a:chOff x="846204" y="1469058"/>
            <a:chExt cx="3557482" cy="1277934"/>
          </a:xfrm>
        </p:grpSpPr>
        <p:sp>
          <p:nvSpPr>
            <p:cNvPr id="39" name="Google Shape;630;p42">
              <a:extLst>
                <a:ext uri="{FF2B5EF4-FFF2-40B4-BE49-F238E27FC236}">
                  <a16:creationId xmlns:a16="http://schemas.microsoft.com/office/drawing/2014/main" id="{B4DA4B30-E2EE-4810-8924-2487CB6E9276}"/>
                </a:ext>
              </a:extLst>
            </p:cNvPr>
            <p:cNvSpPr>
              <a:spLocks/>
            </p:cNvSpPr>
            <p:nvPr/>
          </p:nvSpPr>
          <p:spPr>
            <a:xfrm>
              <a:off x="846204" y="1469058"/>
              <a:ext cx="3557482" cy="1277934"/>
            </a:xfrm>
            <a:prstGeom prst="roundRect">
              <a:avLst>
                <a:gd name="adj" fmla="val 50000"/>
              </a:avLst>
            </a:prstGeom>
            <a:solidFill>
              <a:schemeClr val="bg1"/>
            </a:solidFill>
            <a:ln>
              <a:noFill/>
            </a:ln>
            <a:effectLst>
              <a:outerShdw blurRad="139700" dist="127000" dir="5400000" sx="97000" sy="97000" algn="t" rotWithShape="0">
                <a:prstClr val="black">
                  <a:alpha val="40000"/>
                </a:prstClr>
              </a:outerShdw>
            </a:effectLst>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40" name="Google Shape;621;p42">
              <a:extLst>
                <a:ext uri="{FF2B5EF4-FFF2-40B4-BE49-F238E27FC236}">
                  <a16:creationId xmlns:a16="http://schemas.microsoft.com/office/drawing/2014/main" id="{F8583AD3-8197-4701-BD87-3DBECF84CB47}"/>
                </a:ext>
              </a:extLst>
            </p:cNvPr>
            <p:cNvSpPr txBox="1">
              <a:spLocks/>
            </p:cNvSpPr>
            <p:nvPr/>
          </p:nvSpPr>
          <p:spPr>
            <a:xfrm>
              <a:off x="1238525" y="1775666"/>
              <a:ext cx="2772840" cy="664718"/>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pPr algn="ctr" defTabSz="1219170">
                <a:buClr>
                  <a:srgbClr val="0A0A0A"/>
                </a:buClr>
              </a:pPr>
              <a:r>
                <a:rPr lang="zh-TW" altLang="en-US" sz="3200" kern="0" dirty="0">
                  <a:solidFill>
                    <a:srgbClr val="4A67B4"/>
                  </a:solidFill>
                  <a:latin typeface="Arial Black" panose="020B0604020202020204"/>
                  <a:ea typeface="微軟正黑體"/>
                  <a:cs typeface="+mn-ea"/>
                  <a:sym typeface="+mn-lt"/>
                </a:rPr>
                <a:t>建立</a:t>
              </a:r>
              <a:endParaRPr lang="en-US" altLang="zh-TW" sz="3200" kern="0" dirty="0">
                <a:solidFill>
                  <a:srgbClr val="4A67B4"/>
                </a:solidFill>
                <a:latin typeface="Arial Black" panose="020B0604020202020204"/>
                <a:ea typeface="微軟正黑體"/>
                <a:cs typeface="+mn-ea"/>
                <a:sym typeface="+mn-lt"/>
              </a:endParaRPr>
            </a:p>
            <a:p>
              <a:pPr algn="ctr" defTabSz="1219170">
                <a:buClr>
                  <a:srgbClr val="0A0A0A"/>
                </a:buClr>
              </a:pPr>
              <a:r>
                <a:rPr lang="zh-TW" altLang="en-US" sz="3200" kern="0" dirty="0">
                  <a:solidFill>
                    <a:srgbClr val="4A67B4"/>
                  </a:solidFill>
                  <a:latin typeface="Arial Black" panose="020B0604020202020204"/>
                  <a:ea typeface="微軟正黑體"/>
                  <a:cs typeface="+mn-ea"/>
                  <a:sym typeface="+mn-lt"/>
                </a:rPr>
                <a:t>勞動法的基本認識</a:t>
              </a:r>
            </a:p>
          </p:txBody>
        </p:sp>
      </p:grpSp>
      <p:grpSp>
        <p:nvGrpSpPr>
          <p:cNvPr id="43" name="群組 42">
            <a:extLst>
              <a:ext uri="{FF2B5EF4-FFF2-40B4-BE49-F238E27FC236}">
                <a16:creationId xmlns:a16="http://schemas.microsoft.com/office/drawing/2014/main" id="{E94C88DE-6B46-45EE-93E9-5A1E4A972E2E}"/>
              </a:ext>
            </a:extLst>
          </p:cNvPr>
          <p:cNvGrpSpPr/>
          <p:nvPr/>
        </p:nvGrpSpPr>
        <p:grpSpPr>
          <a:xfrm>
            <a:off x="5037614" y="3033399"/>
            <a:ext cx="1052029" cy="1052029"/>
            <a:chOff x="10113195" y="5318154"/>
            <a:chExt cx="971600" cy="971600"/>
          </a:xfrm>
        </p:grpSpPr>
        <p:sp>
          <p:nvSpPr>
            <p:cNvPr id="44" name="Google Shape;628;p42">
              <a:extLst>
                <a:ext uri="{FF2B5EF4-FFF2-40B4-BE49-F238E27FC236}">
                  <a16:creationId xmlns:a16="http://schemas.microsoft.com/office/drawing/2014/main" id="{7A27C9F3-C882-418E-ABA9-EFB9C9579EAD}"/>
                </a:ext>
              </a:extLst>
            </p:cNvPr>
            <p:cNvSpPr/>
            <p:nvPr/>
          </p:nvSpPr>
          <p:spPr>
            <a:xfrm>
              <a:off x="10183195" y="5388154"/>
              <a:ext cx="831600" cy="831600"/>
            </a:xfrm>
            <a:prstGeom prst="ellipse">
              <a:avLst/>
            </a:prstGeom>
            <a:gradFill>
              <a:gsLst>
                <a:gs pos="100000">
                  <a:srgbClr val="F6801E"/>
                </a:gs>
                <a:gs pos="0">
                  <a:srgbClr val="FFC000"/>
                </a:gs>
              </a:gsLst>
              <a:lin ang="5400700"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45" name="Google Shape;653;p42">
              <a:extLst>
                <a:ext uri="{FF2B5EF4-FFF2-40B4-BE49-F238E27FC236}">
                  <a16:creationId xmlns:a16="http://schemas.microsoft.com/office/drawing/2014/main" id="{04EA362B-542F-4F3C-8F8B-04A131E25570}"/>
                </a:ext>
              </a:extLst>
            </p:cNvPr>
            <p:cNvSpPr/>
            <p:nvPr/>
          </p:nvSpPr>
          <p:spPr>
            <a:xfrm>
              <a:off x="10113195" y="5318154"/>
              <a:ext cx="971600" cy="971600"/>
            </a:xfrm>
            <a:prstGeom prst="ellipse">
              <a:avLst/>
            </a:prstGeom>
            <a:noFill/>
            <a:ln w="19050" cap="flat" cmpd="sng">
              <a:solidFill>
                <a:srgbClr val="FFC000"/>
              </a:solidFill>
              <a:prstDash val="solid"/>
              <a:round/>
              <a:headEnd type="none" w="sm" len="sm"/>
              <a:tailEnd type="none" w="sm" len="sm"/>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46" name="Google Shape;658;p42">
              <a:extLst>
                <a:ext uri="{FF2B5EF4-FFF2-40B4-BE49-F238E27FC236}">
                  <a16:creationId xmlns:a16="http://schemas.microsoft.com/office/drawing/2014/main" id="{5009F339-46D3-42D3-B943-A72A72B91737}"/>
                </a:ext>
              </a:extLst>
            </p:cNvPr>
            <p:cNvSpPr txBox="1">
              <a:spLocks/>
            </p:cNvSpPr>
            <p:nvPr/>
          </p:nvSpPr>
          <p:spPr>
            <a:xfrm rot="1415">
              <a:off x="10113195" y="5448338"/>
              <a:ext cx="971600" cy="703200"/>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pPr algn="ctr" defTabSz="1219170">
                <a:buClr>
                  <a:srgbClr val="0A0A0A"/>
                </a:buClr>
              </a:pPr>
              <a:r>
                <a:rPr lang="en" sz="4133" kern="0" dirty="0">
                  <a:solidFill>
                    <a:srgbClr val="FFFFFF"/>
                  </a:solidFill>
                  <a:latin typeface="Arial Black" panose="020B0604020202020204"/>
                  <a:ea typeface="微軟正黑體"/>
                  <a:cs typeface="+mn-ea"/>
                  <a:sym typeface="+mn-lt"/>
                </a:rPr>
                <a:t>01</a:t>
              </a:r>
            </a:p>
          </p:txBody>
        </p:sp>
      </p:grpSp>
      <p:grpSp>
        <p:nvGrpSpPr>
          <p:cNvPr id="3" name="群組 2">
            <a:extLst>
              <a:ext uri="{FF2B5EF4-FFF2-40B4-BE49-F238E27FC236}">
                <a16:creationId xmlns:a16="http://schemas.microsoft.com/office/drawing/2014/main" id="{11805EDC-1773-4D0A-9BE5-D76D6088DA09}"/>
              </a:ext>
            </a:extLst>
          </p:cNvPr>
          <p:cNvGrpSpPr/>
          <p:nvPr/>
        </p:nvGrpSpPr>
        <p:grpSpPr>
          <a:xfrm>
            <a:off x="6486104" y="1958744"/>
            <a:ext cx="4743309" cy="1703912"/>
            <a:chOff x="4661378" y="1469058"/>
            <a:chExt cx="3557482" cy="1277934"/>
          </a:xfrm>
        </p:grpSpPr>
        <p:sp>
          <p:nvSpPr>
            <p:cNvPr id="47" name="Google Shape;630;p42">
              <a:extLst>
                <a:ext uri="{FF2B5EF4-FFF2-40B4-BE49-F238E27FC236}">
                  <a16:creationId xmlns:a16="http://schemas.microsoft.com/office/drawing/2014/main" id="{0163BD21-00F5-4401-BADB-2741C03FF11E}"/>
                </a:ext>
              </a:extLst>
            </p:cNvPr>
            <p:cNvSpPr>
              <a:spLocks/>
            </p:cNvSpPr>
            <p:nvPr/>
          </p:nvSpPr>
          <p:spPr>
            <a:xfrm>
              <a:off x="4661378" y="1469058"/>
              <a:ext cx="3557482" cy="1277934"/>
            </a:xfrm>
            <a:prstGeom prst="roundRect">
              <a:avLst>
                <a:gd name="adj" fmla="val 50000"/>
              </a:avLst>
            </a:prstGeom>
            <a:solidFill>
              <a:schemeClr val="bg1"/>
            </a:solidFill>
            <a:ln>
              <a:noFill/>
            </a:ln>
            <a:effectLst>
              <a:outerShdw blurRad="139700" dist="127000" dir="5400000" sx="97000" sy="97000" algn="t" rotWithShape="0">
                <a:prstClr val="black">
                  <a:alpha val="40000"/>
                </a:prstClr>
              </a:outerShdw>
            </a:effectLst>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48" name="Google Shape;621;p42">
              <a:extLst>
                <a:ext uri="{FF2B5EF4-FFF2-40B4-BE49-F238E27FC236}">
                  <a16:creationId xmlns:a16="http://schemas.microsoft.com/office/drawing/2014/main" id="{9AAA484A-BB96-4BB8-BDED-9C3DDCF513BC}"/>
                </a:ext>
              </a:extLst>
            </p:cNvPr>
            <p:cNvSpPr txBox="1">
              <a:spLocks/>
            </p:cNvSpPr>
            <p:nvPr/>
          </p:nvSpPr>
          <p:spPr>
            <a:xfrm>
              <a:off x="5053699" y="1775666"/>
              <a:ext cx="2772840" cy="664718"/>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pPr algn="ctr" defTabSz="1219170">
                <a:buClr>
                  <a:srgbClr val="0A0A0A"/>
                </a:buClr>
              </a:pPr>
              <a:r>
                <a:rPr lang="zh-TW" altLang="en-US" sz="3200" kern="0" dirty="0">
                  <a:solidFill>
                    <a:srgbClr val="4A67B4"/>
                  </a:solidFill>
                  <a:latin typeface="Arial Black" panose="020B0604020202020204"/>
                  <a:ea typeface="微軟正黑體"/>
                  <a:cs typeface="+mn-ea"/>
                  <a:sym typeface="+mn-lt"/>
                </a:rPr>
                <a:t>培養</a:t>
              </a:r>
              <a:endParaRPr lang="en-US" altLang="zh-TW" sz="3200" kern="0" dirty="0">
                <a:solidFill>
                  <a:srgbClr val="4A67B4"/>
                </a:solidFill>
                <a:latin typeface="Arial Black" panose="020B0604020202020204"/>
                <a:ea typeface="微軟正黑體"/>
                <a:cs typeface="+mn-ea"/>
                <a:sym typeface="+mn-lt"/>
              </a:endParaRPr>
            </a:p>
            <a:p>
              <a:pPr algn="ctr" defTabSz="1219170">
                <a:buClr>
                  <a:srgbClr val="0A0A0A"/>
                </a:buClr>
              </a:pPr>
              <a:r>
                <a:rPr lang="zh-TW" altLang="en-US" sz="3200" kern="0" dirty="0">
                  <a:solidFill>
                    <a:srgbClr val="4A67B4"/>
                  </a:solidFill>
                  <a:latin typeface="Arial Black" panose="020B0604020202020204"/>
                  <a:ea typeface="微軟正黑體"/>
                  <a:cs typeface="+mn-ea"/>
                  <a:sym typeface="+mn-lt"/>
                </a:rPr>
                <a:t>在學期間勞動意識</a:t>
              </a:r>
            </a:p>
          </p:txBody>
        </p:sp>
      </p:grpSp>
      <p:grpSp>
        <p:nvGrpSpPr>
          <p:cNvPr id="5" name="群組 4">
            <a:extLst>
              <a:ext uri="{FF2B5EF4-FFF2-40B4-BE49-F238E27FC236}">
                <a16:creationId xmlns:a16="http://schemas.microsoft.com/office/drawing/2014/main" id="{6B18A7B5-C28E-4116-B37F-7AADEF3B68B2}"/>
              </a:ext>
            </a:extLst>
          </p:cNvPr>
          <p:cNvGrpSpPr/>
          <p:nvPr/>
        </p:nvGrpSpPr>
        <p:grpSpPr>
          <a:xfrm>
            <a:off x="3731200" y="4402429"/>
            <a:ext cx="4743309" cy="1703912"/>
            <a:chOff x="2798400" y="3301822"/>
            <a:chExt cx="3557482" cy="1277934"/>
          </a:xfrm>
        </p:grpSpPr>
        <p:sp>
          <p:nvSpPr>
            <p:cNvPr id="49" name="Google Shape;630;p42">
              <a:extLst>
                <a:ext uri="{FF2B5EF4-FFF2-40B4-BE49-F238E27FC236}">
                  <a16:creationId xmlns:a16="http://schemas.microsoft.com/office/drawing/2014/main" id="{04A8FD03-5245-456D-8F5D-411193CCB627}"/>
                </a:ext>
              </a:extLst>
            </p:cNvPr>
            <p:cNvSpPr>
              <a:spLocks/>
            </p:cNvSpPr>
            <p:nvPr/>
          </p:nvSpPr>
          <p:spPr>
            <a:xfrm>
              <a:off x="2798400" y="3301822"/>
              <a:ext cx="3557482" cy="1277934"/>
            </a:xfrm>
            <a:prstGeom prst="roundRect">
              <a:avLst>
                <a:gd name="adj" fmla="val 50000"/>
              </a:avLst>
            </a:prstGeom>
            <a:solidFill>
              <a:schemeClr val="bg1"/>
            </a:solidFill>
            <a:ln>
              <a:noFill/>
            </a:ln>
            <a:effectLst>
              <a:outerShdw blurRad="139700" dist="127000" dir="5400000" sx="97000" sy="97000" algn="t" rotWithShape="0">
                <a:prstClr val="black">
                  <a:alpha val="40000"/>
                </a:prstClr>
              </a:outerShdw>
            </a:effectLst>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50" name="Google Shape;621;p42">
              <a:extLst>
                <a:ext uri="{FF2B5EF4-FFF2-40B4-BE49-F238E27FC236}">
                  <a16:creationId xmlns:a16="http://schemas.microsoft.com/office/drawing/2014/main" id="{1E2D4864-DACD-4AD3-A68F-EA4BA7B24A4D}"/>
                </a:ext>
              </a:extLst>
            </p:cNvPr>
            <p:cNvSpPr txBox="1">
              <a:spLocks/>
            </p:cNvSpPr>
            <p:nvPr/>
          </p:nvSpPr>
          <p:spPr>
            <a:xfrm>
              <a:off x="3190721" y="3343533"/>
              <a:ext cx="2772840" cy="1194512"/>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pPr algn="ctr" defTabSz="1219170">
                <a:buClr>
                  <a:srgbClr val="0A0A0A"/>
                </a:buClr>
              </a:pPr>
              <a:r>
                <a:rPr lang="zh-TW" altLang="en-US" sz="3200" kern="0" dirty="0">
                  <a:solidFill>
                    <a:srgbClr val="4A67B4"/>
                  </a:solidFill>
                  <a:latin typeface="Arial Black" panose="020B0604020202020204"/>
                  <a:ea typeface="微軟正黑體"/>
                  <a:cs typeface="+mn-ea"/>
                  <a:sym typeface="+mn-lt"/>
                </a:rPr>
                <a:t>養成</a:t>
              </a:r>
              <a:endParaRPr lang="en-US" altLang="zh-TW" sz="3200" kern="0" dirty="0">
                <a:solidFill>
                  <a:srgbClr val="4A67B4"/>
                </a:solidFill>
                <a:latin typeface="Arial Black" panose="020B0604020202020204"/>
                <a:ea typeface="微軟正黑體"/>
                <a:cs typeface="+mn-ea"/>
                <a:sym typeface="+mn-lt"/>
              </a:endParaRPr>
            </a:p>
            <a:p>
              <a:pPr algn="ctr" defTabSz="1219170">
                <a:buClr>
                  <a:srgbClr val="0A0A0A"/>
                </a:buClr>
              </a:pPr>
              <a:r>
                <a:rPr lang="zh-TW" altLang="en-US" sz="3200" kern="0" dirty="0">
                  <a:solidFill>
                    <a:srgbClr val="4A67B4"/>
                  </a:solidFill>
                  <a:latin typeface="Arial Black" panose="020B0604020202020204"/>
                  <a:ea typeface="微軟正黑體"/>
                  <a:cs typeface="+mn-ea"/>
                  <a:sym typeface="+mn-lt"/>
                </a:rPr>
                <a:t>權利與義務並行</a:t>
              </a:r>
              <a:endParaRPr lang="en-US" altLang="zh-TW" sz="3200" kern="0" dirty="0">
                <a:solidFill>
                  <a:srgbClr val="4A67B4"/>
                </a:solidFill>
                <a:latin typeface="Arial Black" panose="020B0604020202020204"/>
                <a:ea typeface="微軟正黑體"/>
                <a:cs typeface="+mn-ea"/>
                <a:sym typeface="+mn-lt"/>
              </a:endParaRPr>
            </a:p>
            <a:p>
              <a:pPr algn="ctr" defTabSz="1219170">
                <a:buClr>
                  <a:srgbClr val="0A0A0A"/>
                </a:buClr>
              </a:pPr>
              <a:r>
                <a:rPr lang="zh-TW" altLang="en-US" sz="3200" kern="0" dirty="0">
                  <a:solidFill>
                    <a:srgbClr val="4A67B4"/>
                  </a:solidFill>
                  <a:latin typeface="Arial Black" panose="020B0604020202020204"/>
                  <a:ea typeface="微軟正黑體"/>
                  <a:cs typeface="+mn-ea"/>
                  <a:sym typeface="+mn-lt"/>
                </a:rPr>
                <a:t>的工作倫理觀念</a:t>
              </a:r>
            </a:p>
          </p:txBody>
        </p:sp>
      </p:grpSp>
      <p:grpSp>
        <p:nvGrpSpPr>
          <p:cNvPr id="64" name="群組 63">
            <a:extLst>
              <a:ext uri="{FF2B5EF4-FFF2-40B4-BE49-F238E27FC236}">
                <a16:creationId xmlns:a16="http://schemas.microsoft.com/office/drawing/2014/main" id="{DAEAF741-038C-4D5C-AB03-75E58C72ABA7}"/>
              </a:ext>
            </a:extLst>
          </p:cNvPr>
          <p:cNvGrpSpPr/>
          <p:nvPr/>
        </p:nvGrpSpPr>
        <p:grpSpPr>
          <a:xfrm>
            <a:off x="7535276" y="5320354"/>
            <a:ext cx="1052029" cy="1052029"/>
            <a:chOff x="10113195" y="5318154"/>
            <a:chExt cx="971600" cy="971600"/>
          </a:xfrm>
        </p:grpSpPr>
        <p:sp>
          <p:nvSpPr>
            <p:cNvPr id="65" name="Google Shape;628;p42">
              <a:extLst>
                <a:ext uri="{FF2B5EF4-FFF2-40B4-BE49-F238E27FC236}">
                  <a16:creationId xmlns:a16="http://schemas.microsoft.com/office/drawing/2014/main" id="{434AC91C-E084-44B6-9422-B32AF6639A31}"/>
                </a:ext>
              </a:extLst>
            </p:cNvPr>
            <p:cNvSpPr/>
            <p:nvPr/>
          </p:nvSpPr>
          <p:spPr>
            <a:xfrm>
              <a:off x="10183195" y="5388154"/>
              <a:ext cx="831600" cy="831600"/>
            </a:xfrm>
            <a:prstGeom prst="ellipse">
              <a:avLst/>
            </a:prstGeom>
            <a:gradFill>
              <a:gsLst>
                <a:gs pos="100000">
                  <a:srgbClr val="F6801E"/>
                </a:gs>
                <a:gs pos="0">
                  <a:srgbClr val="FFC000"/>
                </a:gs>
              </a:gsLst>
              <a:lin ang="5400700"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66" name="Google Shape;653;p42">
              <a:extLst>
                <a:ext uri="{FF2B5EF4-FFF2-40B4-BE49-F238E27FC236}">
                  <a16:creationId xmlns:a16="http://schemas.microsoft.com/office/drawing/2014/main" id="{4674E724-C380-44D0-82EA-C6B5C91ED7A2}"/>
                </a:ext>
              </a:extLst>
            </p:cNvPr>
            <p:cNvSpPr/>
            <p:nvPr/>
          </p:nvSpPr>
          <p:spPr>
            <a:xfrm>
              <a:off x="10113195" y="5318154"/>
              <a:ext cx="971600" cy="971600"/>
            </a:xfrm>
            <a:prstGeom prst="ellipse">
              <a:avLst/>
            </a:prstGeom>
            <a:noFill/>
            <a:ln w="19050" cap="flat" cmpd="sng">
              <a:solidFill>
                <a:srgbClr val="FFC000"/>
              </a:solidFill>
              <a:prstDash val="solid"/>
              <a:round/>
              <a:headEnd type="none" w="sm" len="sm"/>
              <a:tailEnd type="none" w="sm" len="sm"/>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68" name="Google Shape;658;p42">
              <a:extLst>
                <a:ext uri="{FF2B5EF4-FFF2-40B4-BE49-F238E27FC236}">
                  <a16:creationId xmlns:a16="http://schemas.microsoft.com/office/drawing/2014/main" id="{77FEBFF5-A33E-4A2C-B65F-41EEC2A05419}"/>
                </a:ext>
              </a:extLst>
            </p:cNvPr>
            <p:cNvSpPr txBox="1">
              <a:spLocks/>
            </p:cNvSpPr>
            <p:nvPr/>
          </p:nvSpPr>
          <p:spPr>
            <a:xfrm rot="1415">
              <a:off x="10113195" y="5448338"/>
              <a:ext cx="971600" cy="703200"/>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pPr algn="ctr" defTabSz="1219170">
                <a:buClr>
                  <a:srgbClr val="0A0A0A"/>
                </a:buClr>
              </a:pPr>
              <a:r>
                <a:rPr lang="en" sz="4133" kern="0" dirty="0">
                  <a:solidFill>
                    <a:srgbClr val="FFFFFF"/>
                  </a:solidFill>
                  <a:latin typeface="Arial Black" panose="020B0604020202020204"/>
                  <a:ea typeface="微軟正黑體"/>
                  <a:cs typeface="+mn-ea"/>
                  <a:sym typeface="+mn-lt"/>
                </a:rPr>
                <a:t>03</a:t>
              </a:r>
            </a:p>
          </p:txBody>
        </p:sp>
      </p:grpSp>
      <p:grpSp>
        <p:nvGrpSpPr>
          <p:cNvPr id="69" name="群組 68">
            <a:extLst>
              <a:ext uri="{FF2B5EF4-FFF2-40B4-BE49-F238E27FC236}">
                <a16:creationId xmlns:a16="http://schemas.microsoft.com/office/drawing/2014/main" id="{2FDE1A7D-4DF8-45B2-A32A-47CEE3E663E8}"/>
              </a:ext>
            </a:extLst>
          </p:cNvPr>
          <p:cNvGrpSpPr/>
          <p:nvPr/>
        </p:nvGrpSpPr>
        <p:grpSpPr>
          <a:xfrm>
            <a:off x="10377174" y="3033399"/>
            <a:ext cx="1052029" cy="1052029"/>
            <a:chOff x="10113195" y="5318154"/>
            <a:chExt cx="971600" cy="971600"/>
          </a:xfrm>
        </p:grpSpPr>
        <p:sp>
          <p:nvSpPr>
            <p:cNvPr id="70" name="Google Shape;628;p42">
              <a:extLst>
                <a:ext uri="{FF2B5EF4-FFF2-40B4-BE49-F238E27FC236}">
                  <a16:creationId xmlns:a16="http://schemas.microsoft.com/office/drawing/2014/main" id="{4F69855E-FD3B-4564-B76D-7DC0B9BD8F8F}"/>
                </a:ext>
              </a:extLst>
            </p:cNvPr>
            <p:cNvSpPr/>
            <p:nvPr/>
          </p:nvSpPr>
          <p:spPr>
            <a:xfrm>
              <a:off x="10183195" y="5388154"/>
              <a:ext cx="831600" cy="831600"/>
            </a:xfrm>
            <a:prstGeom prst="ellipse">
              <a:avLst/>
            </a:prstGeom>
            <a:gradFill>
              <a:gsLst>
                <a:gs pos="100000">
                  <a:srgbClr val="F6801E"/>
                </a:gs>
                <a:gs pos="0">
                  <a:srgbClr val="FFC000"/>
                </a:gs>
              </a:gsLst>
              <a:lin ang="5400700" scaled="0"/>
            </a:gradFill>
            <a:ln>
              <a:noFill/>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71" name="Google Shape;653;p42">
              <a:extLst>
                <a:ext uri="{FF2B5EF4-FFF2-40B4-BE49-F238E27FC236}">
                  <a16:creationId xmlns:a16="http://schemas.microsoft.com/office/drawing/2014/main" id="{47F433DB-6592-42E1-A725-6EA9D219BE5B}"/>
                </a:ext>
              </a:extLst>
            </p:cNvPr>
            <p:cNvSpPr/>
            <p:nvPr/>
          </p:nvSpPr>
          <p:spPr>
            <a:xfrm>
              <a:off x="10113195" y="5318154"/>
              <a:ext cx="971600" cy="971600"/>
            </a:xfrm>
            <a:prstGeom prst="ellipse">
              <a:avLst/>
            </a:prstGeom>
            <a:noFill/>
            <a:ln w="19050" cap="flat" cmpd="sng">
              <a:solidFill>
                <a:srgbClr val="FFC000"/>
              </a:solidFill>
              <a:prstDash val="solid"/>
              <a:round/>
              <a:headEnd type="none" w="sm" len="sm"/>
              <a:tailEnd type="none" w="sm" len="sm"/>
            </a:ln>
          </p:spPr>
          <p:txBody>
            <a:bodyPr spcFirstLastPara="1" wrap="square" lIns="162533" tIns="162533" rIns="162533" bIns="162533" anchor="ctr" anchorCtr="0">
              <a:noAutofit/>
            </a:bodyPr>
            <a:lstStyle/>
            <a:p>
              <a:pPr defTabSz="1625519">
                <a:buClr>
                  <a:srgbClr val="000000"/>
                </a:buClr>
              </a:pPr>
              <a:endParaRPr sz="2489" kern="0">
                <a:solidFill>
                  <a:srgbClr val="000000"/>
                </a:solidFill>
                <a:latin typeface="Arial Black" panose="020B0604020202020204"/>
                <a:ea typeface="微軟正黑體"/>
                <a:cs typeface="+mn-ea"/>
                <a:sym typeface="+mn-lt"/>
              </a:endParaRPr>
            </a:p>
          </p:txBody>
        </p:sp>
        <p:sp>
          <p:nvSpPr>
            <p:cNvPr id="72" name="Google Shape;658;p42">
              <a:extLst>
                <a:ext uri="{FF2B5EF4-FFF2-40B4-BE49-F238E27FC236}">
                  <a16:creationId xmlns:a16="http://schemas.microsoft.com/office/drawing/2014/main" id="{343F4F31-ECC7-453A-AAEC-228D9A2A9645}"/>
                </a:ext>
              </a:extLst>
            </p:cNvPr>
            <p:cNvSpPr txBox="1">
              <a:spLocks/>
            </p:cNvSpPr>
            <p:nvPr/>
          </p:nvSpPr>
          <p:spPr>
            <a:xfrm rot="1415">
              <a:off x="10113195" y="5448338"/>
              <a:ext cx="971600" cy="703200"/>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Lexend"/>
                <a:buNone/>
                <a:defRPr sz="3100" b="1" i="0" u="none" strike="noStrike" cap="none">
                  <a:solidFill>
                    <a:schemeClr val="lt1"/>
                  </a:solidFill>
                  <a:latin typeface="微軟正黑體" panose="020B0604030504040204" pitchFamily="34" charset="-120"/>
                  <a:ea typeface="微軟正黑體" panose="020B0604030504040204" pitchFamily="34" charset="-120"/>
                  <a:cs typeface="Lexend"/>
                  <a:sym typeface="Lexend"/>
                </a:defRPr>
              </a:lvl1pPr>
              <a:lvl2pPr marR="0" lvl="1"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2pPr>
              <a:lvl3pPr marR="0" lvl="2"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3pPr>
              <a:lvl4pPr marR="0" lvl="3"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4pPr>
              <a:lvl5pPr marR="0" lvl="4"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5pPr>
              <a:lvl6pPr marR="0" lvl="5"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6pPr>
              <a:lvl7pPr marR="0" lvl="6"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7pPr>
              <a:lvl8pPr marR="0" lvl="7"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8pPr>
              <a:lvl9pPr marR="0" lvl="8" algn="l" rtl="0">
                <a:lnSpc>
                  <a:spcPct val="100000"/>
                </a:lnSpc>
                <a:spcBef>
                  <a:spcPts val="0"/>
                </a:spcBef>
                <a:spcAft>
                  <a:spcPts val="0"/>
                </a:spcAft>
                <a:buClr>
                  <a:schemeClr val="dk1"/>
                </a:buClr>
                <a:buSzPts val="3100"/>
                <a:buFont typeface="Mukta"/>
                <a:buNone/>
                <a:defRPr sz="3100" b="1" i="0" u="none" strike="noStrike" cap="none">
                  <a:solidFill>
                    <a:schemeClr val="dk1"/>
                  </a:solidFill>
                  <a:latin typeface="Mukta"/>
                  <a:ea typeface="Mukta"/>
                  <a:cs typeface="Mukta"/>
                  <a:sym typeface="Mukta"/>
                </a:defRPr>
              </a:lvl9pPr>
            </a:lstStyle>
            <a:p>
              <a:pPr algn="ctr" defTabSz="1219170">
                <a:buClr>
                  <a:srgbClr val="0A0A0A"/>
                </a:buClr>
              </a:pPr>
              <a:r>
                <a:rPr lang="en" sz="4133" kern="0" dirty="0">
                  <a:solidFill>
                    <a:srgbClr val="FFFFFF"/>
                  </a:solidFill>
                  <a:latin typeface="Arial Black" panose="020B0604020202020204"/>
                  <a:ea typeface="微軟正黑體"/>
                  <a:cs typeface="+mn-ea"/>
                  <a:sym typeface="+mn-lt"/>
                </a:rPr>
                <a:t>02</a:t>
              </a:r>
            </a:p>
          </p:txBody>
        </p:sp>
      </p:grpSp>
      <p:grpSp>
        <p:nvGrpSpPr>
          <p:cNvPr id="42" name="Google Shape;635;p42">
            <a:extLst>
              <a:ext uri="{FF2B5EF4-FFF2-40B4-BE49-F238E27FC236}">
                <a16:creationId xmlns:a16="http://schemas.microsoft.com/office/drawing/2014/main" id="{83DB12C4-D486-46C4-B342-C1933A7002B9}"/>
              </a:ext>
            </a:extLst>
          </p:cNvPr>
          <p:cNvGrpSpPr/>
          <p:nvPr/>
        </p:nvGrpSpPr>
        <p:grpSpPr>
          <a:xfrm>
            <a:off x="10039744" y="618591"/>
            <a:ext cx="896898" cy="924863"/>
            <a:chOff x="584773" y="2966449"/>
            <a:chExt cx="423251" cy="436448"/>
          </a:xfrm>
        </p:grpSpPr>
        <p:sp>
          <p:nvSpPr>
            <p:cNvPr id="51" name="Google Shape;636;p42">
              <a:extLst>
                <a:ext uri="{FF2B5EF4-FFF2-40B4-BE49-F238E27FC236}">
                  <a16:creationId xmlns:a16="http://schemas.microsoft.com/office/drawing/2014/main" id="{E0541AB4-A91B-4671-A842-78265FC738E9}"/>
                </a:ext>
              </a:extLst>
            </p:cNvPr>
            <p:cNvSpPr/>
            <p:nvPr/>
          </p:nvSpPr>
          <p:spPr>
            <a:xfrm>
              <a:off x="584773" y="2966449"/>
              <a:ext cx="202340" cy="433557"/>
            </a:xfrm>
            <a:custGeom>
              <a:avLst/>
              <a:gdLst/>
              <a:ahLst/>
              <a:cxnLst/>
              <a:rect l="l" t="t" r="r" b="b"/>
              <a:pathLst>
                <a:path w="5949" h="12747" extrusionOk="0">
                  <a:moveTo>
                    <a:pt x="2695" y="1"/>
                  </a:moveTo>
                  <a:cubicBezTo>
                    <a:pt x="2418" y="1"/>
                    <a:pt x="2169" y="191"/>
                    <a:pt x="2103" y="470"/>
                  </a:cubicBezTo>
                  <a:lnTo>
                    <a:pt x="77" y="9074"/>
                  </a:lnTo>
                  <a:cubicBezTo>
                    <a:pt x="1" y="9397"/>
                    <a:pt x="199" y="9723"/>
                    <a:pt x="522" y="9803"/>
                  </a:cubicBezTo>
                  <a:lnTo>
                    <a:pt x="2308" y="10248"/>
                  </a:lnTo>
                  <a:lnTo>
                    <a:pt x="2980" y="10344"/>
                  </a:lnTo>
                  <a:lnTo>
                    <a:pt x="3578" y="12143"/>
                  </a:lnTo>
                  <a:cubicBezTo>
                    <a:pt x="3650" y="12360"/>
                    <a:pt x="3836" y="12517"/>
                    <a:pt x="4062" y="12552"/>
                  </a:cubicBezTo>
                  <a:lnTo>
                    <a:pt x="5298" y="12747"/>
                  </a:lnTo>
                  <a:lnTo>
                    <a:pt x="5817" y="11544"/>
                  </a:lnTo>
                  <a:lnTo>
                    <a:pt x="5948" y="539"/>
                  </a:lnTo>
                  <a:lnTo>
                    <a:pt x="2797" y="9"/>
                  </a:lnTo>
                  <a:cubicBezTo>
                    <a:pt x="2763" y="3"/>
                    <a:pt x="2729" y="1"/>
                    <a:pt x="269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52" name="Google Shape;637;p42">
              <a:extLst>
                <a:ext uri="{FF2B5EF4-FFF2-40B4-BE49-F238E27FC236}">
                  <a16:creationId xmlns:a16="http://schemas.microsoft.com/office/drawing/2014/main" id="{F4FAC695-959C-4819-A221-C6FEA323B5A2}"/>
                </a:ext>
              </a:extLst>
            </p:cNvPr>
            <p:cNvSpPr/>
            <p:nvPr/>
          </p:nvSpPr>
          <p:spPr>
            <a:xfrm>
              <a:off x="637833" y="2975530"/>
              <a:ext cx="370191" cy="427367"/>
            </a:xfrm>
            <a:custGeom>
              <a:avLst/>
              <a:gdLst/>
              <a:ahLst/>
              <a:cxnLst/>
              <a:rect l="l" t="t" r="r" b="b"/>
              <a:pathLst>
                <a:path w="10884" h="12565" extrusionOk="0">
                  <a:moveTo>
                    <a:pt x="2950" y="1"/>
                  </a:moveTo>
                  <a:cubicBezTo>
                    <a:pt x="2672" y="1"/>
                    <a:pt x="2422" y="188"/>
                    <a:pt x="2350" y="466"/>
                  </a:cubicBezTo>
                  <a:lnTo>
                    <a:pt x="93" y="9191"/>
                  </a:lnTo>
                  <a:cubicBezTo>
                    <a:pt x="1" y="9549"/>
                    <a:pt x="240" y="9909"/>
                    <a:pt x="607" y="9961"/>
                  </a:cubicBezTo>
                  <a:lnTo>
                    <a:pt x="2581" y="10243"/>
                  </a:lnTo>
                  <a:cubicBezTo>
                    <a:pt x="2834" y="10279"/>
                    <a:pt x="3039" y="10466"/>
                    <a:pt x="3097" y="10715"/>
                  </a:cubicBezTo>
                  <a:lnTo>
                    <a:pt x="3423" y="12086"/>
                  </a:lnTo>
                  <a:cubicBezTo>
                    <a:pt x="3495" y="12391"/>
                    <a:pt x="3761" y="12565"/>
                    <a:pt x="4031" y="12565"/>
                  </a:cubicBezTo>
                  <a:cubicBezTo>
                    <a:pt x="4210" y="12565"/>
                    <a:pt x="4391" y="12488"/>
                    <a:pt x="4518" y="12324"/>
                  </a:cubicBezTo>
                  <a:lnTo>
                    <a:pt x="5545" y="10997"/>
                  </a:lnTo>
                  <a:cubicBezTo>
                    <a:pt x="5664" y="10843"/>
                    <a:pt x="5845" y="10756"/>
                    <a:pt x="6036" y="10756"/>
                  </a:cubicBezTo>
                  <a:cubicBezTo>
                    <a:pt x="6065" y="10756"/>
                    <a:pt x="6094" y="10758"/>
                    <a:pt x="6123" y="10762"/>
                  </a:cubicBezTo>
                  <a:lnTo>
                    <a:pt x="8129" y="11042"/>
                  </a:lnTo>
                  <a:cubicBezTo>
                    <a:pt x="8158" y="11046"/>
                    <a:pt x="8187" y="11048"/>
                    <a:pt x="8216" y="11048"/>
                  </a:cubicBezTo>
                  <a:cubicBezTo>
                    <a:pt x="8499" y="11048"/>
                    <a:pt x="8751" y="10853"/>
                    <a:pt x="8819" y="10569"/>
                  </a:cubicBezTo>
                  <a:lnTo>
                    <a:pt x="10803" y="2192"/>
                  </a:lnTo>
                  <a:cubicBezTo>
                    <a:pt x="10884" y="1850"/>
                    <a:pt x="10664" y="1508"/>
                    <a:pt x="10319" y="1440"/>
                  </a:cubicBezTo>
                  <a:lnTo>
                    <a:pt x="3072" y="13"/>
                  </a:lnTo>
                  <a:cubicBezTo>
                    <a:pt x="3031" y="4"/>
                    <a:pt x="2990" y="1"/>
                    <a:pt x="2950" y="1"/>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grpSp>
        <p:nvGrpSpPr>
          <p:cNvPr id="53" name="Google Shape;735;p46">
            <a:extLst>
              <a:ext uri="{FF2B5EF4-FFF2-40B4-BE49-F238E27FC236}">
                <a16:creationId xmlns:a16="http://schemas.microsoft.com/office/drawing/2014/main" id="{60D3E232-0A20-411A-90C2-0EA6869D803F}"/>
              </a:ext>
            </a:extLst>
          </p:cNvPr>
          <p:cNvGrpSpPr/>
          <p:nvPr/>
        </p:nvGrpSpPr>
        <p:grpSpPr>
          <a:xfrm rot="-305254">
            <a:off x="2242778" y="668937"/>
            <a:ext cx="789774" cy="721991"/>
            <a:chOff x="1488250" y="1650750"/>
            <a:chExt cx="211450" cy="178850"/>
          </a:xfrm>
        </p:grpSpPr>
        <p:sp>
          <p:nvSpPr>
            <p:cNvPr id="54" name="Google Shape;736;p46">
              <a:extLst>
                <a:ext uri="{FF2B5EF4-FFF2-40B4-BE49-F238E27FC236}">
                  <a16:creationId xmlns:a16="http://schemas.microsoft.com/office/drawing/2014/main" id="{D2F8BF7C-5CCB-422A-BE0A-A1E2FEF57C10}"/>
                </a:ext>
              </a:extLst>
            </p:cNvPr>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55" name="Google Shape;737;p46">
              <a:extLst>
                <a:ext uri="{FF2B5EF4-FFF2-40B4-BE49-F238E27FC236}">
                  <a16:creationId xmlns:a16="http://schemas.microsoft.com/office/drawing/2014/main" id="{55FD4F7A-ADDF-46F6-AA40-4EB0A677C94E}"/>
                </a:ext>
              </a:extLst>
            </p:cNvPr>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56" name="Google Shape;738;p46">
              <a:extLst>
                <a:ext uri="{FF2B5EF4-FFF2-40B4-BE49-F238E27FC236}">
                  <a16:creationId xmlns:a16="http://schemas.microsoft.com/office/drawing/2014/main" id="{C0EFA384-DA9C-4A42-B8EC-B20B08BC8FD1}"/>
                </a:ext>
              </a:extLst>
            </p:cNvPr>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grpSp>
        <p:nvGrpSpPr>
          <p:cNvPr id="57" name="Google Shape;1212;p54">
            <a:extLst>
              <a:ext uri="{FF2B5EF4-FFF2-40B4-BE49-F238E27FC236}">
                <a16:creationId xmlns:a16="http://schemas.microsoft.com/office/drawing/2014/main" id="{3C09DFBE-DDCB-4870-83A8-44850B0F4280}"/>
              </a:ext>
            </a:extLst>
          </p:cNvPr>
          <p:cNvGrpSpPr/>
          <p:nvPr/>
        </p:nvGrpSpPr>
        <p:grpSpPr>
          <a:xfrm rot="-538467">
            <a:off x="10895506" y="5780260"/>
            <a:ext cx="655345" cy="652164"/>
            <a:chOff x="1482725" y="1385500"/>
            <a:chExt cx="201225" cy="202950"/>
          </a:xfrm>
        </p:grpSpPr>
        <p:sp>
          <p:nvSpPr>
            <p:cNvPr id="58" name="Google Shape;1213;p54">
              <a:extLst>
                <a:ext uri="{FF2B5EF4-FFF2-40B4-BE49-F238E27FC236}">
                  <a16:creationId xmlns:a16="http://schemas.microsoft.com/office/drawing/2014/main" id="{24818CB4-195F-482C-B56B-C704DB9CB208}"/>
                </a:ext>
              </a:extLst>
            </p:cNvPr>
            <p:cNvSpPr/>
            <p:nvPr/>
          </p:nvSpPr>
          <p:spPr>
            <a:xfrm>
              <a:off x="1497225" y="1401700"/>
              <a:ext cx="186725" cy="186750"/>
            </a:xfrm>
            <a:custGeom>
              <a:avLst/>
              <a:gdLst/>
              <a:ahLst/>
              <a:cxnLst/>
              <a:rect l="l" t="t" r="r" b="b"/>
              <a:pathLst>
                <a:path w="7469" h="7470" extrusionOk="0">
                  <a:moveTo>
                    <a:pt x="578" y="0"/>
                  </a:moveTo>
                  <a:cubicBezTo>
                    <a:pt x="259" y="0"/>
                    <a:pt x="0" y="259"/>
                    <a:pt x="0" y="578"/>
                  </a:cubicBezTo>
                  <a:lnTo>
                    <a:pt x="0" y="6891"/>
                  </a:lnTo>
                  <a:cubicBezTo>
                    <a:pt x="0" y="7210"/>
                    <a:pt x="259" y="7469"/>
                    <a:pt x="578" y="7469"/>
                  </a:cubicBezTo>
                  <a:lnTo>
                    <a:pt x="6891" y="7469"/>
                  </a:lnTo>
                  <a:cubicBezTo>
                    <a:pt x="7210" y="7469"/>
                    <a:pt x="7468" y="7210"/>
                    <a:pt x="7468" y="6891"/>
                  </a:cubicBezTo>
                  <a:lnTo>
                    <a:pt x="7468" y="578"/>
                  </a:lnTo>
                  <a:cubicBezTo>
                    <a:pt x="7468" y="259"/>
                    <a:pt x="7210" y="0"/>
                    <a:pt x="689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59" name="Google Shape;1214;p54">
              <a:extLst>
                <a:ext uri="{FF2B5EF4-FFF2-40B4-BE49-F238E27FC236}">
                  <a16:creationId xmlns:a16="http://schemas.microsoft.com/office/drawing/2014/main" id="{D80407DB-6226-4FEA-9E26-43A0E2C745CA}"/>
                </a:ext>
              </a:extLst>
            </p:cNvPr>
            <p:cNvSpPr/>
            <p:nvPr/>
          </p:nvSpPr>
          <p:spPr>
            <a:xfrm>
              <a:off x="1482725" y="1385500"/>
              <a:ext cx="186750" cy="186750"/>
            </a:xfrm>
            <a:custGeom>
              <a:avLst/>
              <a:gdLst/>
              <a:ahLst/>
              <a:cxnLst/>
              <a:rect l="l" t="t" r="r" b="b"/>
              <a:pathLst>
                <a:path w="7470" h="7470" extrusionOk="0">
                  <a:moveTo>
                    <a:pt x="618" y="1"/>
                  </a:moveTo>
                  <a:cubicBezTo>
                    <a:pt x="277" y="1"/>
                    <a:pt x="1" y="277"/>
                    <a:pt x="1" y="617"/>
                  </a:cubicBezTo>
                  <a:lnTo>
                    <a:pt x="1" y="6854"/>
                  </a:lnTo>
                  <a:cubicBezTo>
                    <a:pt x="1" y="7194"/>
                    <a:pt x="277" y="7470"/>
                    <a:pt x="618" y="7470"/>
                  </a:cubicBezTo>
                  <a:lnTo>
                    <a:pt x="6854" y="7470"/>
                  </a:lnTo>
                  <a:cubicBezTo>
                    <a:pt x="7195" y="7470"/>
                    <a:pt x="7470" y="7194"/>
                    <a:pt x="7470" y="6854"/>
                  </a:cubicBezTo>
                  <a:lnTo>
                    <a:pt x="7470" y="617"/>
                  </a:lnTo>
                  <a:cubicBezTo>
                    <a:pt x="7470" y="277"/>
                    <a:pt x="7195" y="1"/>
                    <a:pt x="6854" y="1"/>
                  </a:cubicBezTo>
                  <a:close/>
                </a:path>
              </a:pathLst>
            </a:custGeom>
            <a:gradFill>
              <a:gsLst>
                <a:gs pos="0">
                  <a:schemeClr val="lt2"/>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60" name="Google Shape;1215;p54">
              <a:extLst>
                <a:ext uri="{FF2B5EF4-FFF2-40B4-BE49-F238E27FC236}">
                  <a16:creationId xmlns:a16="http://schemas.microsoft.com/office/drawing/2014/main" id="{3AB92BF0-D1AF-4E12-A1B6-157526524D96}"/>
                </a:ext>
              </a:extLst>
            </p:cNvPr>
            <p:cNvSpPr/>
            <p:nvPr/>
          </p:nvSpPr>
          <p:spPr>
            <a:xfrm>
              <a:off x="1531925" y="1423100"/>
              <a:ext cx="41125" cy="111575"/>
            </a:xfrm>
            <a:custGeom>
              <a:avLst/>
              <a:gdLst/>
              <a:ahLst/>
              <a:cxnLst/>
              <a:rect l="l" t="t" r="r" b="b"/>
              <a:pathLst>
                <a:path w="1645" h="4463" extrusionOk="0">
                  <a:moveTo>
                    <a:pt x="1386" y="1"/>
                  </a:moveTo>
                  <a:cubicBezTo>
                    <a:pt x="1286" y="1"/>
                    <a:pt x="1194" y="67"/>
                    <a:pt x="1166" y="170"/>
                  </a:cubicBezTo>
                  <a:lnTo>
                    <a:pt x="36" y="4168"/>
                  </a:lnTo>
                  <a:cubicBezTo>
                    <a:pt x="1" y="4291"/>
                    <a:pt x="73" y="4419"/>
                    <a:pt x="195" y="4453"/>
                  </a:cubicBezTo>
                  <a:cubicBezTo>
                    <a:pt x="217" y="4459"/>
                    <a:pt x="238" y="4462"/>
                    <a:pt x="259" y="4462"/>
                  </a:cubicBezTo>
                  <a:cubicBezTo>
                    <a:pt x="359" y="4462"/>
                    <a:pt x="452" y="4396"/>
                    <a:pt x="481" y="4293"/>
                  </a:cubicBezTo>
                  <a:lnTo>
                    <a:pt x="1610" y="295"/>
                  </a:lnTo>
                  <a:cubicBezTo>
                    <a:pt x="1645" y="172"/>
                    <a:pt x="1574" y="44"/>
                    <a:pt x="1450" y="10"/>
                  </a:cubicBezTo>
                  <a:cubicBezTo>
                    <a:pt x="1429" y="4"/>
                    <a:pt x="1408" y="1"/>
                    <a:pt x="138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61" name="Google Shape;1216;p54">
              <a:extLst>
                <a:ext uri="{FF2B5EF4-FFF2-40B4-BE49-F238E27FC236}">
                  <a16:creationId xmlns:a16="http://schemas.microsoft.com/office/drawing/2014/main" id="{60F5F24D-BF44-47E0-92A6-7A893556E42C}"/>
                </a:ext>
              </a:extLst>
            </p:cNvPr>
            <p:cNvSpPr/>
            <p:nvPr/>
          </p:nvSpPr>
          <p:spPr>
            <a:xfrm>
              <a:off x="1579150" y="1423100"/>
              <a:ext cx="41150" cy="111575"/>
            </a:xfrm>
            <a:custGeom>
              <a:avLst/>
              <a:gdLst/>
              <a:ahLst/>
              <a:cxnLst/>
              <a:rect l="l" t="t" r="r" b="b"/>
              <a:pathLst>
                <a:path w="1646" h="4463" extrusionOk="0">
                  <a:moveTo>
                    <a:pt x="1387" y="1"/>
                  </a:moveTo>
                  <a:cubicBezTo>
                    <a:pt x="1286" y="1"/>
                    <a:pt x="1194" y="67"/>
                    <a:pt x="1165" y="170"/>
                  </a:cubicBezTo>
                  <a:lnTo>
                    <a:pt x="35" y="4168"/>
                  </a:lnTo>
                  <a:cubicBezTo>
                    <a:pt x="0" y="4291"/>
                    <a:pt x="72" y="4419"/>
                    <a:pt x="195" y="4453"/>
                  </a:cubicBezTo>
                  <a:cubicBezTo>
                    <a:pt x="216" y="4459"/>
                    <a:pt x="237" y="4462"/>
                    <a:pt x="259" y="4462"/>
                  </a:cubicBezTo>
                  <a:cubicBezTo>
                    <a:pt x="359" y="4462"/>
                    <a:pt x="452" y="4396"/>
                    <a:pt x="481" y="4293"/>
                  </a:cubicBezTo>
                  <a:lnTo>
                    <a:pt x="1611" y="295"/>
                  </a:lnTo>
                  <a:cubicBezTo>
                    <a:pt x="1646" y="172"/>
                    <a:pt x="1574" y="44"/>
                    <a:pt x="1451" y="10"/>
                  </a:cubicBezTo>
                  <a:cubicBezTo>
                    <a:pt x="1430" y="4"/>
                    <a:pt x="1408" y="1"/>
                    <a:pt x="138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62" name="Google Shape;1217;p54">
              <a:extLst>
                <a:ext uri="{FF2B5EF4-FFF2-40B4-BE49-F238E27FC236}">
                  <a16:creationId xmlns:a16="http://schemas.microsoft.com/office/drawing/2014/main" id="{B8F6E0A7-ECDA-480F-8BEE-2AA70C1CF00E}"/>
                </a:ext>
              </a:extLst>
            </p:cNvPr>
            <p:cNvSpPr/>
            <p:nvPr/>
          </p:nvSpPr>
          <p:spPr>
            <a:xfrm>
              <a:off x="1520350" y="1450450"/>
              <a:ext cx="111550" cy="11575"/>
            </a:xfrm>
            <a:custGeom>
              <a:avLst/>
              <a:gdLst/>
              <a:ahLst/>
              <a:cxnLst/>
              <a:rect l="l" t="t" r="r" b="b"/>
              <a:pathLst>
                <a:path w="4462" h="463" extrusionOk="0">
                  <a:moveTo>
                    <a:pt x="231" y="0"/>
                  </a:moveTo>
                  <a:cubicBezTo>
                    <a:pt x="104" y="0"/>
                    <a:pt x="0" y="103"/>
                    <a:pt x="0" y="231"/>
                  </a:cubicBezTo>
                  <a:cubicBezTo>
                    <a:pt x="0" y="359"/>
                    <a:pt x="104" y="463"/>
                    <a:pt x="231" y="463"/>
                  </a:cubicBezTo>
                  <a:lnTo>
                    <a:pt x="4229" y="463"/>
                  </a:lnTo>
                  <a:cubicBezTo>
                    <a:pt x="4357" y="463"/>
                    <a:pt x="4461" y="359"/>
                    <a:pt x="4461" y="231"/>
                  </a:cubicBezTo>
                  <a:cubicBezTo>
                    <a:pt x="4461" y="103"/>
                    <a:pt x="4357" y="0"/>
                    <a:pt x="422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63" name="Google Shape;1218;p54">
              <a:extLst>
                <a:ext uri="{FF2B5EF4-FFF2-40B4-BE49-F238E27FC236}">
                  <a16:creationId xmlns:a16="http://schemas.microsoft.com/office/drawing/2014/main" id="{1C2774C0-9285-4CEB-92CC-5E9C318F5222}"/>
                </a:ext>
              </a:extLst>
            </p:cNvPr>
            <p:cNvSpPr/>
            <p:nvPr/>
          </p:nvSpPr>
          <p:spPr>
            <a:xfrm>
              <a:off x="1520350" y="1496100"/>
              <a:ext cx="111550" cy="11600"/>
            </a:xfrm>
            <a:custGeom>
              <a:avLst/>
              <a:gdLst/>
              <a:ahLst/>
              <a:cxnLst/>
              <a:rect l="l" t="t" r="r" b="b"/>
              <a:pathLst>
                <a:path w="4462" h="464" extrusionOk="0">
                  <a:moveTo>
                    <a:pt x="231" y="1"/>
                  </a:moveTo>
                  <a:cubicBezTo>
                    <a:pt x="104" y="1"/>
                    <a:pt x="0" y="104"/>
                    <a:pt x="0" y="232"/>
                  </a:cubicBezTo>
                  <a:cubicBezTo>
                    <a:pt x="0" y="359"/>
                    <a:pt x="104" y="463"/>
                    <a:pt x="231" y="463"/>
                  </a:cubicBezTo>
                  <a:lnTo>
                    <a:pt x="4229" y="463"/>
                  </a:lnTo>
                  <a:cubicBezTo>
                    <a:pt x="4357" y="463"/>
                    <a:pt x="4461" y="359"/>
                    <a:pt x="4461" y="232"/>
                  </a:cubicBezTo>
                  <a:cubicBezTo>
                    <a:pt x="4461" y="104"/>
                    <a:pt x="4357" y="1"/>
                    <a:pt x="422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grpSp>
        <p:nvGrpSpPr>
          <p:cNvPr id="67" name="群組 66">
            <a:extLst>
              <a:ext uri="{FF2B5EF4-FFF2-40B4-BE49-F238E27FC236}">
                <a16:creationId xmlns:a16="http://schemas.microsoft.com/office/drawing/2014/main" id="{7B84E8FA-4458-45A0-B9A9-86B4606752EA}"/>
              </a:ext>
            </a:extLst>
          </p:cNvPr>
          <p:cNvGrpSpPr/>
          <p:nvPr/>
        </p:nvGrpSpPr>
        <p:grpSpPr>
          <a:xfrm>
            <a:off x="12577937" y="1784928"/>
            <a:ext cx="887251" cy="786822"/>
            <a:chOff x="13432310" y="1974148"/>
            <a:chExt cx="1415037" cy="1254867"/>
          </a:xfrm>
        </p:grpSpPr>
        <p:grpSp>
          <p:nvGrpSpPr>
            <p:cNvPr id="73" name="群組 72">
              <a:extLst>
                <a:ext uri="{FF2B5EF4-FFF2-40B4-BE49-F238E27FC236}">
                  <a16:creationId xmlns:a16="http://schemas.microsoft.com/office/drawing/2014/main" id="{2C5A6080-C794-45F2-81B7-F2CA8CE09FAA}"/>
                </a:ext>
              </a:extLst>
            </p:cNvPr>
            <p:cNvGrpSpPr/>
            <p:nvPr/>
          </p:nvGrpSpPr>
          <p:grpSpPr>
            <a:xfrm>
              <a:off x="13432310" y="1974148"/>
              <a:ext cx="1415037" cy="1254867"/>
              <a:chOff x="12061735" y="1762399"/>
              <a:chExt cx="1674966" cy="1485374"/>
            </a:xfrm>
          </p:grpSpPr>
          <p:sp>
            <p:nvSpPr>
              <p:cNvPr id="75" name="Google Shape;852;p48">
                <a:extLst>
                  <a:ext uri="{FF2B5EF4-FFF2-40B4-BE49-F238E27FC236}">
                    <a16:creationId xmlns:a16="http://schemas.microsoft.com/office/drawing/2014/main" id="{C8ABEB20-AA38-4987-9336-3D8B6A35A1D4}"/>
                  </a:ext>
                </a:extLst>
              </p:cNvPr>
              <p:cNvSpPr/>
              <p:nvPr/>
            </p:nvSpPr>
            <p:spPr>
              <a:xfrm rot="20741747">
                <a:off x="12281996" y="1762399"/>
                <a:ext cx="1454705" cy="1454526"/>
              </a:xfrm>
              <a:custGeom>
                <a:avLst/>
                <a:gdLst/>
                <a:ahLst/>
                <a:cxnLst/>
                <a:rect l="l" t="t" r="r" b="b"/>
                <a:pathLst>
                  <a:path w="8046" h="8045" extrusionOk="0">
                    <a:moveTo>
                      <a:pt x="1560" y="0"/>
                    </a:moveTo>
                    <a:cubicBezTo>
                      <a:pt x="699" y="0"/>
                      <a:pt x="1" y="700"/>
                      <a:pt x="1" y="1561"/>
                    </a:cubicBezTo>
                    <a:lnTo>
                      <a:pt x="1" y="6485"/>
                    </a:lnTo>
                    <a:cubicBezTo>
                      <a:pt x="1" y="7347"/>
                      <a:pt x="699" y="8045"/>
                      <a:pt x="1560" y="8045"/>
                    </a:cubicBezTo>
                    <a:lnTo>
                      <a:pt x="6485" y="8045"/>
                    </a:lnTo>
                    <a:cubicBezTo>
                      <a:pt x="7347" y="8045"/>
                      <a:pt x="8045" y="7347"/>
                      <a:pt x="8045" y="6485"/>
                    </a:cubicBezTo>
                    <a:lnTo>
                      <a:pt x="8045" y="1561"/>
                    </a:lnTo>
                    <a:cubicBezTo>
                      <a:pt x="8045" y="700"/>
                      <a:pt x="7347" y="0"/>
                      <a:pt x="6485" y="0"/>
                    </a:cubicBezTo>
                    <a:close/>
                  </a:path>
                </a:pathLst>
              </a:custGeom>
              <a:solidFill>
                <a:srgbClr val="FFC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sp>
            <p:nvSpPr>
              <p:cNvPr id="76" name="Google Shape;853;p48">
                <a:extLst>
                  <a:ext uri="{FF2B5EF4-FFF2-40B4-BE49-F238E27FC236}">
                    <a16:creationId xmlns:a16="http://schemas.microsoft.com/office/drawing/2014/main" id="{638958F0-5511-4FAE-9E05-0496808FEFF9}"/>
                  </a:ext>
                </a:extLst>
              </p:cNvPr>
              <p:cNvSpPr/>
              <p:nvPr/>
            </p:nvSpPr>
            <p:spPr>
              <a:xfrm rot="20741747">
                <a:off x="12061735" y="1793247"/>
                <a:ext cx="1454344" cy="1454526"/>
              </a:xfrm>
              <a:custGeom>
                <a:avLst/>
                <a:gdLst/>
                <a:ahLst/>
                <a:cxnLst/>
                <a:rect l="l" t="t" r="r" b="b"/>
                <a:pathLst>
                  <a:path w="8044" h="8045" extrusionOk="0">
                    <a:moveTo>
                      <a:pt x="134" y="0"/>
                    </a:moveTo>
                    <a:cubicBezTo>
                      <a:pt x="59" y="0"/>
                      <a:pt x="0" y="60"/>
                      <a:pt x="0" y="133"/>
                    </a:cubicBezTo>
                    <a:lnTo>
                      <a:pt x="0" y="7912"/>
                    </a:lnTo>
                    <a:cubicBezTo>
                      <a:pt x="0" y="7986"/>
                      <a:pt x="59" y="8045"/>
                      <a:pt x="134" y="8045"/>
                    </a:cubicBezTo>
                    <a:lnTo>
                      <a:pt x="7911" y="8045"/>
                    </a:lnTo>
                    <a:cubicBezTo>
                      <a:pt x="7985" y="8045"/>
                      <a:pt x="8044" y="7986"/>
                      <a:pt x="8044" y="7912"/>
                    </a:cubicBezTo>
                    <a:lnTo>
                      <a:pt x="8044" y="133"/>
                    </a:lnTo>
                    <a:cubicBezTo>
                      <a:pt x="8044" y="60"/>
                      <a:pt x="7985" y="0"/>
                      <a:pt x="7911" y="0"/>
                    </a:cubicBezTo>
                    <a:close/>
                  </a:path>
                </a:pathLst>
              </a:custGeom>
              <a:gradFill>
                <a:gsLst>
                  <a:gs pos="0">
                    <a:srgbClr val="FFC000">
                      <a:lumMod val="30000"/>
                      <a:lumOff val="70000"/>
                    </a:srgbClr>
                  </a:gs>
                  <a:gs pos="100000">
                    <a:srgbClr val="FFC000"/>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cs typeface="+mn-ea"/>
                  <a:sym typeface="+mn-lt"/>
                </a:endParaRPr>
              </a:p>
            </p:txBody>
          </p:sp>
        </p:grpSp>
        <p:sp>
          <p:nvSpPr>
            <p:cNvPr id="74" name="college-graduation_72607">
              <a:extLst>
                <a:ext uri="{FF2B5EF4-FFF2-40B4-BE49-F238E27FC236}">
                  <a16:creationId xmlns:a16="http://schemas.microsoft.com/office/drawing/2014/main" id="{63B2D942-7273-4BE2-8213-2B21536AF30C}"/>
                </a:ext>
              </a:extLst>
            </p:cNvPr>
            <p:cNvSpPr/>
            <p:nvPr/>
          </p:nvSpPr>
          <p:spPr>
            <a:xfrm rot="20796636">
              <a:off x="13632380" y="2227675"/>
              <a:ext cx="911165" cy="776010"/>
            </a:xfrm>
            <a:custGeom>
              <a:avLst/>
              <a:gdLst>
                <a:gd name="T0" fmla="*/ 8177 w 8189"/>
                <a:gd name="T1" fmla="*/ 3501 h 4809"/>
                <a:gd name="T2" fmla="*/ 8102 w 8189"/>
                <a:gd name="T3" fmla="*/ 2893 h 4809"/>
                <a:gd name="T4" fmla="*/ 8061 w 8189"/>
                <a:gd name="T5" fmla="*/ 2558 h 4809"/>
                <a:gd name="T6" fmla="*/ 8052 w 8189"/>
                <a:gd name="T7" fmla="*/ 2494 h 4809"/>
                <a:gd name="T8" fmla="*/ 7965 w 8189"/>
                <a:gd name="T9" fmla="*/ 2385 h 4809"/>
                <a:gd name="T10" fmla="*/ 7901 w 8189"/>
                <a:gd name="T11" fmla="*/ 2372 h 4809"/>
                <a:gd name="T12" fmla="*/ 7893 w 8189"/>
                <a:gd name="T13" fmla="*/ 2369 h 4809"/>
                <a:gd name="T14" fmla="*/ 7893 w 8189"/>
                <a:gd name="T15" fmla="*/ 1546 h 4809"/>
                <a:gd name="T16" fmla="*/ 7890 w 8189"/>
                <a:gd name="T17" fmla="*/ 1460 h 4809"/>
                <a:gd name="T18" fmla="*/ 7743 w 8189"/>
                <a:gd name="T19" fmla="*/ 1285 h 4809"/>
                <a:gd name="T20" fmla="*/ 7721 w 8189"/>
                <a:gd name="T21" fmla="*/ 1278 h 4809"/>
                <a:gd name="T22" fmla="*/ 4082 w 8189"/>
                <a:gd name="T23" fmla="*/ 40 h 4809"/>
                <a:gd name="T24" fmla="*/ 4019 w 8189"/>
                <a:gd name="T25" fmla="*/ 18 h 4809"/>
                <a:gd name="T26" fmla="*/ 3845 w 8189"/>
                <a:gd name="T27" fmla="*/ 34 h 4809"/>
                <a:gd name="T28" fmla="*/ 203 w 8189"/>
                <a:gd name="T29" fmla="*/ 1273 h 4809"/>
                <a:gd name="T30" fmla="*/ 64 w 8189"/>
                <a:gd name="T31" fmla="*/ 1359 h 4809"/>
                <a:gd name="T32" fmla="*/ 72 w 8189"/>
                <a:gd name="T33" fmla="*/ 1638 h 4809"/>
                <a:gd name="T34" fmla="*/ 186 w 8189"/>
                <a:gd name="T35" fmla="*/ 1709 h 4809"/>
                <a:gd name="T36" fmla="*/ 842 w 8189"/>
                <a:gd name="T37" fmla="*/ 1932 h 4809"/>
                <a:gd name="T38" fmla="*/ 1167 w 8189"/>
                <a:gd name="T39" fmla="*/ 2043 h 4809"/>
                <a:gd name="T40" fmla="*/ 1238 w 8189"/>
                <a:gd name="T41" fmla="*/ 2068 h 4809"/>
                <a:gd name="T42" fmla="*/ 1239 w 8189"/>
                <a:gd name="T43" fmla="*/ 2568 h 4809"/>
                <a:gd name="T44" fmla="*/ 1239 w 8189"/>
                <a:gd name="T45" fmla="*/ 3375 h 4809"/>
                <a:gd name="T46" fmla="*/ 1239 w 8189"/>
                <a:gd name="T47" fmla="*/ 4226 h 4809"/>
                <a:gd name="T48" fmla="*/ 1350 w 8189"/>
                <a:gd name="T49" fmla="*/ 4418 h 4809"/>
                <a:gd name="T50" fmla="*/ 1532 w 8189"/>
                <a:gd name="T51" fmla="*/ 4475 h 4809"/>
                <a:gd name="T52" fmla="*/ 1738 w 8189"/>
                <a:gd name="T53" fmla="*/ 4526 h 4809"/>
                <a:gd name="T54" fmla="*/ 3394 w 8189"/>
                <a:gd name="T55" fmla="*/ 4775 h 4809"/>
                <a:gd name="T56" fmla="*/ 5046 w 8189"/>
                <a:gd name="T57" fmla="*/ 4728 h 4809"/>
                <a:gd name="T58" fmla="*/ 5875 w 8189"/>
                <a:gd name="T59" fmla="*/ 4593 h 4809"/>
                <a:gd name="T60" fmla="*/ 6288 w 8189"/>
                <a:gd name="T61" fmla="*/ 4498 h 4809"/>
                <a:gd name="T62" fmla="*/ 6494 w 8189"/>
                <a:gd name="T63" fmla="*/ 4444 h 4809"/>
                <a:gd name="T64" fmla="*/ 6623 w 8189"/>
                <a:gd name="T65" fmla="*/ 4365 h 4809"/>
                <a:gd name="T66" fmla="*/ 6672 w 8189"/>
                <a:gd name="T67" fmla="*/ 4167 h 4809"/>
                <a:gd name="T68" fmla="*/ 6672 w 8189"/>
                <a:gd name="T69" fmla="*/ 3928 h 4809"/>
                <a:gd name="T70" fmla="*/ 6672 w 8189"/>
                <a:gd name="T71" fmla="*/ 3145 h 4809"/>
                <a:gd name="T72" fmla="*/ 6672 w 8189"/>
                <a:gd name="T73" fmla="*/ 2067 h 4809"/>
                <a:gd name="T74" fmla="*/ 7364 w 8189"/>
                <a:gd name="T75" fmla="*/ 1831 h 4809"/>
                <a:gd name="T76" fmla="*/ 7453 w 8189"/>
                <a:gd name="T77" fmla="*/ 1801 h 4809"/>
                <a:gd name="T78" fmla="*/ 7453 w 8189"/>
                <a:gd name="T79" fmla="*/ 2287 h 4809"/>
                <a:gd name="T80" fmla="*/ 7453 w 8189"/>
                <a:gd name="T81" fmla="*/ 2362 h 4809"/>
                <a:gd name="T82" fmla="*/ 7448 w 8189"/>
                <a:gd name="T83" fmla="*/ 2372 h 4809"/>
                <a:gd name="T84" fmla="*/ 7291 w 8189"/>
                <a:gd name="T85" fmla="*/ 2509 h 4809"/>
                <a:gd name="T86" fmla="*/ 7281 w 8189"/>
                <a:gd name="T87" fmla="*/ 2585 h 4809"/>
                <a:gd name="T88" fmla="*/ 7237 w 8189"/>
                <a:gd name="T89" fmla="*/ 2944 h 4809"/>
                <a:gd name="T90" fmla="*/ 7188 w 8189"/>
                <a:gd name="T91" fmla="*/ 3343 h 4809"/>
                <a:gd name="T92" fmla="*/ 7173 w 8189"/>
                <a:gd name="T93" fmla="*/ 3468 h 4809"/>
                <a:gd name="T94" fmla="*/ 7180 w 8189"/>
                <a:gd name="T95" fmla="*/ 3581 h 4809"/>
                <a:gd name="T96" fmla="*/ 7340 w 8189"/>
                <a:gd name="T97" fmla="*/ 3673 h 4809"/>
                <a:gd name="T98" fmla="*/ 7476 w 8189"/>
                <a:gd name="T99" fmla="*/ 3673 h 4809"/>
                <a:gd name="T100" fmla="*/ 7884 w 8189"/>
                <a:gd name="T101" fmla="*/ 3673 h 4809"/>
                <a:gd name="T102" fmla="*/ 8016 w 8189"/>
                <a:gd name="T103" fmla="*/ 3673 h 4809"/>
                <a:gd name="T104" fmla="*/ 8177 w 8189"/>
                <a:gd name="T105" fmla="*/ 3501 h 4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189" h="4809">
                  <a:moveTo>
                    <a:pt x="8177" y="3501"/>
                  </a:moveTo>
                  <a:cubicBezTo>
                    <a:pt x="8152" y="3299"/>
                    <a:pt x="8127" y="3096"/>
                    <a:pt x="8102" y="2893"/>
                  </a:cubicBezTo>
                  <a:cubicBezTo>
                    <a:pt x="8088" y="2781"/>
                    <a:pt x="8074" y="2670"/>
                    <a:pt x="8061" y="2558"/>
                  </a:cubicBezTo>
                  <a:cubicBezTo>
                    <a:pt x="8058" y="2537"/>
                    <a:pt x="8057" y="2515"/>
                    <a:pt x="8052" y="2494"/>
                  </a:cubicBezTo>
                  <a:cubicBezTo>
                    <a:pt x="8043" y="2447"/>
                    <a:pt x="8010" y="2405"/>
                    <a:pt x="7965" y="2385"/>
                  </a:cubicBezTo>
                  <a:cubicBezTo>
                    <a:pt x="7945" y="2376"/>
                    <a:pt x="7923" y="2372"/>
                    <a:pt x="7901" y="2372"/>
                  </a:cubicBezTo>
                  <a:cubicBezTo>
                    <a:pt x="7896" y="2372"/>
                    <a:pt x="7893" y="2374"/>
                    <a:pt x="7893" y="2369"/>
                  </a:cubicBezTo>
                  <a:lnTo>
                    <a:pt x="7893" y="1546"/>
                  </a:lnTo>
                  <a:cubicBezTo>
                    <a:pt x="7893" y="1517"/>
                    <a:pt x="7894" y="1488"/>
                    <a:pt x="7890" y="1460"/>
                  </a:cubicBezTo>
                  <a:cubicBezTo>
                    <a:pt x="7878" y="1380"/>
                    <a:pt x="7820" y="1311"/>
                    <a:pt x="7743" y="1285"/>
                  </a:cubicBezTo>
                  <a:cubicBezTo>
                    <a:pt x="7736" y="1283"/>
                    <a:pt x="7728" y="1280"/>
                    <a:pt x="7721" y="1278"/>
                  </a:cubicBezTo>
                  <a:lnTo>
                    <a:pt x="4082" y="40"/>
                  </a:lnTo>
                  <a:cubicBezTo>
                    <a:pt x="4061" y="32"/>
                    <a:pt x="4040" y="25"/>
                    <a:pt x="4019" y="18"/>
                  </a:cubicBezTo>
                  <a:cubicBezTo>
                    <a:pt x="3957" y="0"/>
                    <a:pt x="3902" y="14"/>
                    <a:pt x="3845" y="34"/>
                  </a:cubicBezTo>
                  <a:lnTo>
                    <a:pt x="203" y="1273"/>
                  </a:lnTo>
                  <a:cubicBezTo>
                    <a:pt x="150" y="1291"/>
                    <a:pt x="100" y="1312"/>
                    <a:pt x="64" y="1359"/>
                  </a:cubicBezTo>
                  <a:cubicBezTo>
                    <a:pt x="0" y="1441"/>
                    <a:pt x="3" y="1560"/>
                    <a:pt x="72" y="1638"/>
                  </a:cubicBezTo>
                  <a:cubicBezTo>
                    <a:pt x="102" y="1674"/>
                    <a:pt x="142" y="1694"/>
                    <a:pt x="186" y="1709"/>
                  </a:cubicBezTo>
                  <a:cubicBezTo>
                    <a:pt x="404" y="1783"/>
                    <a:pt x="623" y="1858"/>
                    <a:pt x="842" y="1932"/>
                  </a:cubicBezTo>
                  <a:cubicBezTo>
                    <a:pt x="950" y="1969"/>
                    <a:pt x="1059" y="2006"/>
                    <a:pt x="1167" y="2043"/>
                  </a:cubicBezTo>
                  <a:cubicBezTo>
                    <a:pt x="1190" y="2050"/>
                    <a:pt x="1238" y="2068"/>
                    <a:pt x="1238" y="2068"/>
                  </a:cubicBezTo>
                  <a:lnTo>
                    <a:pt x="1239" y="2568"/>
                  </a:lnTo>
                  <a:lnTo>
                    <a:pt x="1239" y="3375"/>
                  </a:lnTo>
                  <a:lnTo>
                    <a:pt x="1239" y="4226"/>
                  </a:lnTo>
                  <a:cubicBezTo>
                    <a:pt x="1239" y="4305"/>
                    <a:pt x="1281" y="4379"/>
                    <a:pt x="1350" y="4418"/>
                  </a:cubicBezTo>
                  <a:cubicBezTo>
                    <a:pt x="1404" y="4449"/>
                    <a:pt x="1472" y="4459"/>
                    <a:pt x="1532" y="4475"/>
                  </a:cubicBezTo>
                  <a:cubicBezTo>
                    <a:pt x="1600" y="4493"/>
                    <a:pt x="1669" y="4510"/>
                    <a:pt x="1738" y="4526"/>
                  </a:cubicBezTo>
                  <a:cubicBezTo>
                    <a:pt x="2281" y="4657"/>
                    <a:pt x="2836" y="4741"/>
                    <a:pt x="3394" y="4775"/>
                  </a:cubicBezTo>
                  <a:cubicBezTo>
                    <a:pt x="3944" y="4809"/>
                    <a:pt x="4498" y="4792"/>
                    <a:pt x="5046" y="4728"/>
                  </a:cubicBezTo>
                  <a:cubicBezTo>
                    <a:pt x="5324" y="4695"/>
                    <a:pt x="5601" y="4650"/>
                    <a:pt x="5875" y="4593"/>
                  </a:cubicBezTo>
                  <a:cubicBezTo>
                    <a:pt x="6013" y="4564"/>
                    <a:pt x="6151" y="4533"/>
                    <a:pt x="6288" y="4498"/>
                  </a:cubicBezTo>
                  <a:cubicBezTo>
                    <a:pt x="6357" y="4481"/>
                    <a:pt x="6425" y="4463"/>
                    <a:pt x="6494" y="4444"/>
                  </a:cubicBezTo>
                  <a:cubicBezTo>
                    <a:pt x="6545" y="4430"/>
                    <a:pt x="6589" y="4407"/>
                    <a:pt x="6623" y="4365"/>
                  </a:cubicBezTo>
                  <a:cubicBezTo>
                    <a:pt x="6671" y="4305"/>
                    <a:pt x="6672" y="4238"/>
                    <a:pt x="6672" y="4167"/>
                  </a:cubicBezTo>
                  <a:lnTo>
                    <a:pt x="6672" y="3928"/>
                  </a:lnTo>
                  <a:lnTo>
                    <a:pt x="6672" y="3145"/>
                  </a:lnTo>
                  <a:lnTo>
                    <a:pt x="6672" y="2067"/>
                  </a:lnTo>
                  <a:lnTo>
                    <a:pt x="7364" y="1831"/>
                  </a:lnTo>
                  <a:cubicBezTo>
                    <a:pt x="7393" y="1821"/>
                    <a:pt x="7423" y="1811"/>
                    <a:pt x="7453" y="1801"/>
                  </a:cubicBezTo>
                  <a:lnTo>
                    <a:pt x="7453" y="2287"/>
                  </a:lnTo>
                  <a:cubicBezTo>
                    <a:pt x="7453" y="2308"/>
                    <a:pt x="7453" y="2341"/>
                    <a:pt x="7453" y="2362"/>
                  </a:cubicBezTo>
                  <a:cubicBezTo>
                    <a:pt x="7453" y="2369"/>
                    <a:pt x="7454" y="2372"/>
                    <a:pt x="7448" y="2372"/>
                  </a:cubicBezTo>
                  <a:cubicBezTo>
                    <a:pt x="7368" y="2372"/>
                    <a:pt x="7301" y="2428"/>
                    <a:pt x="7291" y="2509"/>
                  </a:cubicBezTo>
                  <a:cubicBezTo>
                    <a:pt x="7288" y="2534"/>
                    <a:pt x="7285" y="2559"/>
                    <a:pt x="7281" y="2585"/>
                  </a:cubicBezTo>
                  <a:cubicBezTo>
                    <a:pt x="7267" y="2704"/>
                    <a:pt x="7252" y="2824"/>
                    <a:pt x="7237" y="2944"/>
                  </a:cubicBezTo>
                  <a:cubicBezTo>
                    <a:pt x="7221" y="3077"/>
                    <a:pt x="7204" y="3210"/>
                    <a:pt x="7188" y="3343"/>
                  </a:cubicBezTo>
                  <a:cubicBezTo>
                    <a:pt x="7183" y="3385"/>
                    <a:pt x="7178" y="3427"/>
                    <a:pt x="7173" y="3468"/>
                  </a:cubicBezTo>
                  <a:cubicBezTo>
                    <a:pt x="7168" y="3507"/>
                    <a:pt x="7164" y="3544"/>
                    <a:pt x="7180" y="3581"/>
                  </a:cubicBezTo>
                  <a:cubicBezTo>
                    <a:pt x="7209" y="3647"/>
                    <a:pt x="7272" y="3673"/>
                    <a:pt x="7340" y="3673"/>
                  </a:cubicBezTo>
                  <a:lnTo>
                    <a:pt x="7476" y="3673"/>
                  </a:lnTo>
                  <a:lnTo>
                    <a:pt x="7884" y="3673"/>
                  </a:lnTo>
                  <a:lnTo>
                    <a:pt x="8016" y="3673"/>
                  </a:lnTo>
                  <a:cubicBezTo>
                    <a:pt x="8110" y="3673"/>
                    <a:pt x="8189" y="3599"/>
                    <a:pt x="8177" y="350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34985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43"/>
          <p:cNvSpPr/>
          <p:nvPr/>
        </p:nvSpPr>
        <p:spPr>
          <a:xfrm>
            <a:off x="5387581" y="4728852"/>
            <a:ext cx="4927600" cy="825281"/>
          </a:xfrm>
          <a:prstGeom prst="roundRect">
            <a:avLst>
              <a:gd name="adj" fmla="val 50000"/>
            </a:avLst>
          </a:prstGeom>
          <a:ln>
            <a:solidFill>
              <a:schemeClr val="accent3"/>
            </a:solidFill>
          </a:ln>
        </p:spPr>
        <p:style>
          <a:lnRef idx="2">
            <a:schemeClr val="accent5"/>
          </a:lnRef>
          <a:fillRef idx="1">
            <a:schemeClr val="lt1"/>
          </a:fillRef>
          <a:effectRef idx="0">
            <a:schemeClr val="accent5"/>
          </a:effectRef>
          <a:fontRef idx="minor">
            <a:schemeClr val="dk1"/>
          </a:fontRef>
        </p:style>
        <p:txBody>
          <a:bodyPr spcFirstLastPara="1" wrap="square" lIns="121900" tIns="121900" rIns="121900" bIns="121900" anchor="ctr" anchorCtr="0">
            <a:noAutofit/>
          </a:bodyPr>
          <a:lstStyle/>
          <a:p>
            <a:pPr defTabSz="1219170">
              <a:buClr>
                <a:srgbClr val="000000"/>
              </a:buClr>
            </a:pPr>
            <a:endParaRPr sz="1867" kern="0">
              <a:solidFill>
                <a:srgbClr val="4A67B4"/>
              </a:solidFill>
              <a:latin typeface="Arial Black" panose="020B0604020202020204"/>
              <a:ea typeface="微軟正黑體"/>
              <a:cs typeface="+mn-ea"/>
              <a:sym typeface="+mn-lt"/>
            </a:endParaRPr>
          </a:p>
        </p:txBody>
      </p:sp>
      <p:sp>
        <p:nvSpPr>
          <p:cNvPr id="666" name="Google Shape;666;p43"/>
          <p:cNvSpPr txBox="1">
            <a:spLocks noGrp="1"/>
          </p:cNvSpPr>
          <p:nvPr>
            <p:ph type="title"/>
          </p:nvPr>
        </p:nvSpPr>
        <p:spPr>
          <a:xfrm rot="-949">
            <a:off x="5676981" y="4855291"/>
            <a:ext cx="4348800" cy="572400"/>
          </a:xfrm>
          <a:prstGeom prst="rect">
            <a:avLst/>
          </a:prstGeom>
        </p:spPr>
        <p:txBody>
          <a:bodyPr spcFirstLastPara="1" wrap="square" lIns="121900" tIns="121900" rIns="121900" bIns="121900" anchor="ctr" anchorCtr="0">
            <a:noAutofit/>
          </a:bodyPr>
          <a:lstStyle/>
          <a:p>
            <a:pPr lvl="0"/>
            <a:r>
              <a:rPr lang="en" dirty="0">
                <a:solidFill>
                  <a:schemeClr val="accent3"/>
                </a:solidFill>
                <a:latin typeface="+mn-lt"/>
                <a:ea typeface="+mn-ea"/>
                <a:cs typeface="+mn-ea"/>
                <a:sym typeface="+mn-lt"/>
              </a:rPr>
              <a:t>—</a:t>
            </a:r>
            <a:r>
              <a:rPr lang="zh-TW" altLang="en-US" dirty="0">
                <a:solidFill>
                  <a:schemeClr val="accent3"/>
                </a:solidFill>
                <a:latin typeface="+mn-lt"/>
                <a:ea typeface="+mn-ea"/>
                <a:cs typeface="+mn-ea"/>
                <a:sym typeface="+mn-lt"/>
              </a:rPr>
              <a:t> 你的未來在這裡</a:t>
            </a:r>
          </a:p>
        </p:txBody>
      </p:sp>
      <p:grpSp>
        <p:nvGrpSpPr>
          <p:cNvPr id="668" name="Google Shape;668;p43"/>
          <p:cNvGrpSpPr/>
          <p:nvPr/>
        </p:nvGrpSpPr>
        <p:grpSpPr>
          <a:xfrm rot="-1174685">
            <a:off x="3941024" y="428915"/>
            <a:ext cx="1869785" cy="2024780"/>
            <a:chOff x="3330225" y="2727100"/>
            <a:chExt cx="1565850" cy="1695650"/>
          </a:xfrm>
        </p:grpSpPr>
        <p:sp>
          <p:nvSpPr>
            <p:cNvPr id="669" name="Google Shape;669;p43"/>
            <p:cNvSpPr/>
            <p:nvPr/>
          </p:nvSpPr>
          <p:spPr>
            <a:xfrm>
              <a:off x="3802300" y="2727100"/>
              <a:ext cx="1093775" cy="1695650"/>
            </a:xfrm>
            <a:custGeom>
              <a:avLst/>
              <a:gdLst/>
              <a:ahLst/>
              <a:cxnLst/>
              <a:rect l="l" t="t" r="r" b="b"/>
              <a:pathLst>
                <a:path w="43751" h="67826" extrusionOk="0">
                  <a:moveTo>
                    <a:pt x="4559" y="1"/>
                  </a:moveTo>
                  <a:cubicBezTo>
                    <a:pt x="4500" y="1"/>
                    <a:pt x="4442" y="3"/>
                    <a:pt x="4383" y="8"/>
                  </a:cubicBezTo>
                  <a:lnTo>
                    <a:pt x="1" y="367"/>
                  </a:lnTo>
                  <a:lnTo>
                    <a:pt x="37043" y="39288"/>
                  </a:lnTo>
                  <a:lnTo>
                    <a:pt x="16103" y="67826"/>
                  </a:lnTo>
                  <a:lnTo>
                    <a:pt x="20501" y="67540"/>
                  </a:lnTo>
                  <a:cubicBezTo>
                    <a:pt x="21117" y="67499"/>
                    <a:pt x="21686" y="67197"/>
                    <a:pt x="22066" y="66710"/>
                  </a:cubicBezTo>
                  <a:lnTo>
                    <a:pt x="43078" y="39695"/>
                  </a:lnTo>
                  <a:cubicBezTo>
                    <a:pt x="43750" y="38829"/>
                    <a:pt x="43669" y="37598"/>
                    <a:pt x="42888" y="36830"/>
                  </a:cubicBezTo>
                  <a:lnTo>
                    <a:pt x="6073" y="621"/>
                  </a:lnTo>
                  <a:cubicBezTo>
                    <a:pt x="5667" y="222"/>
                    <a:pt x="5123" y="1"/>
                    <a:pt x="455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70" name="Google Shape;670;p43"/>
            <p:cNvSpPr/>
            <p:nvPr/>
          </p:nvSpPr>
          <p:spPr>
            <a:xfrm>
              <a:off x="3330225" y="2736275"/>
              <a:ext cx="1441600" cy="1686475"/>
            </a:xfrm>
            <a:custGeom>
              <a:avLst/>
              <a:gdLst/>
              <a:ahLst/>
              <a:cxnLst/>
              <a:rect l="l" t="t" r="r" b="b"/>
              <a:pathLst>
                <a:path w="57664" h="67459" extrusionOk="0">
                  <a:moveTo>
                    <a:pt x="18556" y="0"/>
                  </a:moveTo>
                  <a:cubicBezTo>
                    <a:pt x="17739" y="0"/>
                    <a:pt x="16929" y="407"/>
                    <a:pt x="16462" y="1180"/>
                  </a:cubicBezTo>
                  <a:lnTo>
                    <a:pt x="561" y="27532"/>
                  </a:lnTo>
                  <a:cubicBezTo>
                    <a:pt x="0" y="28461"/>
                    <a:pt x="120" y="29648"/>
                    <a:pt x="855" y="30446"/>
                  </a:cubicBezTo>
                  <a:lnTo>
                    <a:pt x="11200" y="41684"/>
                  </a:lnTo>
                  <a:cubicBezTo>
                    <a:pt x="11615" y="42135"/>
                    <a:pt x="11845" y="42726"/>
                    <a:pt x="11845" y="43338"/>
                  </a:cubicBezTo>
                  <a:lnTo>
                    <a:pt x="11845" y="53301"/>
                  </a:lnTo>
                  <a:cubicBezTo>
                    <a:pt x="11845" y="54676"/>
                    <a:pt x="12967" y="55744"/>
                    <a:pt x="14281" y="55744"/>
                  </a:cubicBezTo>
                  <a:cubicBezTo>
                    <a:pt x="14442" y="55744"/>
                    <a:pt x="14606" y="55728"/>
                    <a:pt x="14772" y="55694"/>
                  </a:cubicBezTo>
                  <a:lnTo>
                    <a:pt x="21041" y="54423"/>
                  </a:lnTo>
                  <a:cubicBezTo>
                    <a:pt x="21203" y="54390"/>
                    <a:pt x="21365" y="54374"/>
                    <a:pt x="21526" y="54374"/>
                  </a:cubicBezTo>
                  <a:cubicBezTo>
                    <a:pt x="22209" y="54374"/>
                    <a:pt x="22869" y="54660"/>
                    <a:pt x="23337" y="55177"/>
                  </a:cubicBezTo>
                  <a:lnTo>
                    <a:pt x="33726" y="66656"/>
                  </a:lnTo>
                  <a:cubicBezTo>
                    <a:pt x="34212" y="67193"/>
                    <a:pt x="34874" y="67458"/>
                    <a:pt x="35534" y="67458"/>
                  </a:cubicBezTo>
                  <a:cubicBezTo>
                    <a:pt x="36261" y="67458"/>
                    <a:pt x="36986" y="67137"/>
                    <a:pt x="37472" y="66504"/>
                  </a:cubicBezTo>
                  <a:lnTo>
                    <a:pt x="56924" y="41162"/>
                  </a:lnTo>
                  <a:cubicBezTo>
                    <a:pt x="57664" y="40197"/>
                    <a:pt x="57583" y="38837"/>
                    <a:pt x="56733" y="37968"/>
                  </a:cubicBezTo>
                  <a:lnTo>
                    <a:pt x="20298" y="734"/>
                  </a:lnTo>
                  <a:cubicBezTo>
                    <a:pt x="19813" y="239"/>
                    <a:pt x="19182" y="0"/>
                    <a:pt x="18556" y="0"/>
                  </a:cubicBezTo>
                  <a:close/>
                </a:path>
              </a:pathLst>
            </a:custGeom>
            <a:gradFill>
              <a:gsLst>
                <a:gs pos="0">
                  <a:schemeClr val="dk2"/>
                </a:gs>
                <a:gs pos="100000">
                  <a:schemeClr val="lt2"/>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grpSp>
        <p:nvGrpSpPr>
          <p:cNvPr id="671" name="Google Shape;671;p43"/>
          <p:cNvGrpSpPr/>
          <p:nvPr/>
        </p:nvGrpSpPr>
        <p:grpSpPr>
          <a:xfrm rot="-305247">
            <a:off x="3550193" y="1292215"/>
            <a:ext cx="847617" cy="716887"/>
            <a:chOff x="1488250" y="1650750"/>
            <a:chExt cx="211450" cy="178850"/>
          </a:xfrm>
        </p:grpSpPr>
        <p:sp>
          <p:nvSpPr>
            <p:cNvPr id="672" name="Google Shape;672;p43"/>
            <p:cNvSpPr/>
            <p:nvPr/>
          </p:nvSpPr>
          <p:spPr>
            <a:xfrm>
              <a:off x="1520850" y="1650750"/>
              <a:ext cx="178850" cy="178850"/>
            </a:xfrm>
            <a:custGeom>
              <a:avLst/>
              <a:gdLst/>
              <a:ahLst/>
              <a:cxnLst/>
              <a:rect l="l" t="t" r="r" b="b"/>
              <a:pathLst>
                <a:path w="7154" h="7154" extrusionOk="0">
                  <a:moveTo>
                    <a:pt x="1388" y="0"/>
                  </a:moveTo>
                  <a:cubicBezTo>
                    <a:pt x="621" y="0"/>
                    <a:pt x="0" y="621"/>
                    <a:pt x="0" y="1387"/>
                  </a:cubicBezTo>
                  <a:lnTo>
                    <a:pt x="0" y="5766"/>
                  </a:lnTo>
                  <a:cubicBezTo>
                    <a:pt x="0" y="6532"/>
                    <a:pt x="621" y="7153"/>
                    <a:pt x="1388" y="7153"/>
                  </a:cubicBezTo>
                  <a:lnTo>
                    <a:pt x="5766" y="7153"/>
                  </a:lnTo>
                  <a:cubicBezTo>
                    <a:pt x="6532" y="7153"/>
                    <a:pt x="7153" y="6532"/>
                    <a:pt x="7153" y="5766"/>
                  </a:cubicBezTo>
                  <a:lnTo>
                    <a:pt x="7153" y="1387"/>
                  </a:lnTo>
                  <a:cubicBezTo>
                    <a:pt x="7153" y="621"/>
                    <a:pt x="6532" y="0"/>
                    <a:pt x="576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73" name="Google Shape;673;p43"/>
            <p:cNvSpPr/>
            <p:nvPr/>
          </p:nvSpPr>
          <p:spPr>
            <a:xfrm>
              <a:off x="1488250" y="1650750"/>
              <a:ext cx="178850" cy="178850"/>
            </a:xfrm>
            <a:custGeom>
              <a:avLst/>
              <a:gdLst/>
              <a:ahLst/>
              <a:cxnLst/>
              <a:rect l="l" t="t" r="r" b="b"/>
              <a:pathLst>
                <a:path w="7154" h="7154" extrusionOk="0">
                  <a:moveTo>
                    <a:pt x="103" y="0"/>
                  </a:moveTo>
                  <a:cubicBezTo>
                    <a:pt x="46" y="0"/>
                    <a:pt x="1" y="46"/>
                    <a:pt x="1" y="102"/>
                  </a:cubicBezTo>
                  <a:lnTo>
                    <a:pt x="1" y="7050"/>
                  </a:lnTo>
                  <a:cubicBezTo>
                    <a:pt x="1" y="7106"/>
                    <a:pt x="46" y="7153"/>
                    <a:pt x="103" y="7153"/>
                  </a:cubicBezTo>
                  <a:lnTo>
                    <a:pt x="7052" y="7153"/>
                  </a:lnTo>
                  <a:cubicBezTo>
                    <a:pt x="7108" y="7153"/>
                    <a:pt x="7153" y="7106"/>
                    <a:pt x="7153" y="7050"/>
                  </a:cubicBezTo>
                  <a:lnTo>
                    <a:pt x="7153" y="102"/>
                  </a:lnTo>
                  <a:cubicBezTo>
                    <a:pt x="7153" y="46"/>
                    <a:pt x="7108" y="0"/>
                    <a:pt x="7052" y="0"/>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74" name="Google Shape;674;p43"/>
            <p:cNvSpPr/>
            <p:nvPr/>
          </p:nvSpPr>
          <p:spPr>
            <a:xfrm>
              <a:off x="1549425" y="1705750"/>
              <a:ext cx="61650" cy="68825"/>
            </a:xfrm>
            <a:custGeom>
              <a:avLst/>
              <a:gdLst/>
              <a:ahLst/>
              <a:cxnLst/>
              <a:rect l="l" t="t" r="r" b="b"/>
              <a:pathLst>
                <a:path w="2466" h="2753" extrusionOk="0">
                  <a:moveTo>
                    <a:pt x="191" y="1"/>
                  </a:moveTo>
                  <a:cubicBezTo>
                    <a:pt x="91" y="1"/>
                    <a:pt x="0" y="80"/>
                    <a:pt x="0" y="192"/>
                  </a:cubicBezTo>
                  <a:lnTo>
                    <a:pt x="0" y="2562"/>
                  </a:lnTo>
                  <a:cubicBezTo>
                    <a:pt x="0" y="2673"/>
                    <a:pt x="92" y="2752"/>
                    <a:pt x="191" y="2752"/>
                  </a:cubicBezTo>
                  <a:cubicBezTo>
                    <a:pt x="223" y="2752"/>
                    <a:pt x="255" y="2744"/>
                    <a:pt x="286" y="2727"/>
                  </a:cubicBezTo>
                  <a:lnTo>
                    <a:pt x="2338" y="1541"/>
                  </a:lnTo>
                  <a:cubicBezTo>
                    <a:pt x="2465" y="1468"/>
                    <a:pt x="2465" y="1285"/>
                    <a:pt x="2338" y="1212"/>
                  </a:cubicBezTo>
                  <a:lnTo>
                    <a:pt x="286" y="27"/>
                  </a:lnTo>
                  <a:cubicBezTo>
                    <a:pt x="255" y="9"/>
                    <a:pt x="223" y="1"/>
                    <a:pt x="19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cxnSp>
        <p:nvCxnSpPr>
          <p:cNvPr id="675" name="Google Shape;675;p43"/>
          <p:cNvCxnSpPr/>
          <p:nvPr/>
        </p:nvCxnSpPr>
        <p:spPr>
          <a:xfrm>
            <a:off x="4674204" y="4414591"/>
            <a:ext cx="6233600" cy="0"/>
          </a:xfrm>
          <a:prstGeom prst="straightConnector1">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nvGrpSpPr>
          <p:cNvPr id="677" name="Google Shape;677;p43"/>
          <p:cNvGrpSpPr/>
          <p:nvPr/>
        </p:nvGrpSpPr>
        <p:grpSpPr>
          <a:xfrm rot="-660510">
            <a:off x="9737251" y="1743986"/>
            <a:ext cx="697549" cy="703524"/>
            <a:chOff x="1800663" y="1153014"/>
            <a:chExt cx="174987" cy="176486"/>
          </a:xfrm>
        </p:grpSpPr>
        <p:sp>
          <p:nvSpPr>
            <p:cNvPr id="678" name="Google Shape;678;p43"/>
            <p:cNvSpPr/>
            <p:nvPr/>
          </p:nvSpPr>
          <p:spPr>
            <a:xfrm>
              <a:off x="1811400" y="1165275"/>
              <a:ext cx="164250" cy="164225"/>
            </a:xfrm>
            <a:custGeom>
              <a:avLst/>
              <a:gdLst/>
              <a:ahLst/>
              <a:cxnLst/>
              <a:rect l="l" t="t" r="r" b="b"/>
              <a:pathLst>
                <a:path w="6570" h="6569" extrusionOk="0">
                  <a:moveTo>
                    <a:pt x="469" y="0"/>
                  </a:moveTo>
                  <a:cubicBezTo>
                    <a:pt x="210" y="0"/>
                    <a:pt x="0" y="210"/>
                    <a:pt x="0" y="469"/>
                  </a:cubicBezTo>
                  <a:lnTo>
                    <a:pt x="0" y="6100"/>
                  </a:lnTo>
                  <a:cubicBezTo>
                    <a:pt x="0" y="6359"/>
                    <a:pt x="210" y="6569"/>
                    <a:pt x="469" y="6569"/>
                  </a:cubicBezTo>
                  <a:lnTo>
                    <a:pt x="6100" y="6569"/>
                  </a:lnTo>
                  <a:cubicBezTo>
                    <a:pt x="6359" y="6569"/>
                    <a:pt x="6569" y="6359"/>
                    <a:pt x="6569" y="6100"/>
                  </a:cubicBezTo>
                  <a:lnTo>
                    <a:pt x="6569" y="469"/>
                  </a:lnTo>
                  <a:cubicBezTo>
                    <a:pt x="6569" y="211"/>
                    <a:pt x="6359" y="0"/>
                    <a:pt x="610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79" name="Google Shape;679;p43"/>
            <p:cNvSpPr/>
            <p:nvPr/>
          </p:nvSpPr>
          <p:spPr>
            <a:xfrm>
              <a:off x="1800663" y="1153014"/>
              <a:ext cx="160251" cy="160275"/>
            </a:xfrm>
            <a:custGeom>
              <a:avLst/>
              <a:gdLst/>
              <a:ahLst/>
              <a:cxnLst/>
              <a:rect l="l" t="t" r="r" b="b"/>
              <a:pathLst>
                <a:path w="6569" h="6570" extrusionOk="0">
                  <a:moveTo>
                    <a:pt x="541" y="1"/>
                  </a:moveTo>
                  <a:cubicBezTo>
                    <a:pt x="243" y="1"/>
                    <a:pt x="0" y="244"/>
                    <a:pt x="0" y="543"/>
                  </a:cubicBezTo>
                  <a:lnTo>
                    <a:pt x="0" y="6028"/>
                  </a:lnTo>
                  <a:cubicBezTo>
                    <a:pt x="0" y="6327"/>
                    <a:pt x="243" y="6570"/>
                    <a:pt x="541" y="6570"/>
                  </a:cubicBezTo>
                  <a:lnTo>
                    <a:pt x="6027" y="6570"/>
                  </a:lnTo>
                  <a:cubicBezTo>
                    <a:pt x="6326" y="6570"/>
                    <a:pt x="6568" y="6327"/>
                    <a:pt x="6568" y="6028"/>
                  </a:cubicBezTo>
                  <a:lnTo>
                    <a:pt x="6568" y="543"/>
                  </a:lnTo>
                  <a:cubicBezTo>
                    <a:pt x="6568" y="244"/>
                    <a:pt x="6326" y="1"/>
                    <a:pt x="6027" y="1"/>
                  </a:cubicBezTo>
                  <a:close/>
                </a:path>
              </a:pathLst>
            </a:custGeom>
            <a:gradFill>
              <a:gsLst>
                <a:gs pos="0">
                  <a:schemeClr val="lt2"/>
                </a:gs>
                <a:gs pos="100000">
                  <a:schemeClr val="accent1"/>
                </a:gs>
              </a:gsLst>
              <a:lin ang="10800025"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80" name="Google Shape;680;p43"/>
            <p:cNvSpPr/>
            <p:nvPr/>
          </p:nvSpPr>
          <p:spPr>
            <a:xfrm>
              <a:off x="1844300" y="1176925"/>
              <a:ext cx="72800" cy="88625"/>
            </a:xfrm>
            <a:custGeom>
              <a:avLst/>
              <a:gdLst/>
              <a:ahLst/>
              <a:cxnLst/>
              <a:rect l="l" t="t" r="r" b="b"/>
              <a:pathLst>
                <a:path w="2912" h="3545" extrusionOk="0">
                  <a:moveTo>
                    <a:pt x="1443" y="285"/>
                  </a:moveTo>
                  <a:cubicBezTo>
                    <a:pt x="1903" y="285"/>
                    <a:pt x="2279" y="660"/>
                    <a:pt x="2279" y="1121"/>
                  </a:cubicBezTo>
                  <a:lnTo>
                    <a:pt x="2279" y="1497"/>
                  </a:lnTo>
                  <a:lnTo>
                    <a:pt x="606" y="1497"/>
                  </a:lnTo>
                  <a:lnTo>
                    <a:pt x="606" y="1121"/>
                  </a:lnTo>
                  <a:cubicBezTo>
                    <a:pt x="606" y="660"/>
                    <a:pt x="982" y="285"/>
                    <a:pt x="1443" y="285"/>
                  </a:cubicBezTo>
                  <a:close/>
                  <a:moveTo>
                    <a:pt x="1443" y="1"/>
                  </a:moveTo>
                  <a:cubicBezTo>
                    <a:pt x="825" y="1"/>
                    <a:pt x="322" y="503"/>
                    <a:pt x="322" y="1121"/>
                  </a:cubicBezTo>
                  <a:lnTo>
                    <a:pt x="322" y="1498"/>
                  </a:lnTo>
                  <a:lnTo>
                    <a:pt x="315" y="1498"/>
                  </a:lnTo>
                  <a:cubicBezTo>
                    <a:pt x="141" y="1498"/>
                    <a:pt x="1" y="1639"/>
                    <a:pt x="1" y="1812"/>
                  </a:cubicBezTo>
                  <a:lnTo>
                    <a:pt x="1" y="3230"/>
                  </a:lnTo>
                  <a:cubicBezTo>
                    <a:pt x="1" y="3404"/>
                    <a:pt x="141" y="3544"/>
                    <a:pt x="315" y="3544"/>
                  </a:cubicBezTo>
                  <a:lnTo>
                    <a:pt x="2596" y="3544"/>
                  </a:lnTo>
                  <a:cubicBezTo>
                    <a:pt x="2770" y="3544"/>
                    <a:pt x="2912" y="3404"/>
                    <a:pt x="2912" y="3230"/>
                  </a:cubicBezTo>
                  <a:lnTo>
                    <a:pt x="2912" y="1812"/>
                  </a:lnTo>
                  <a:cubicBezTo>
                    <a:pt x="2912" y="1639"/>
                    <a:pt x="2771" y="1498"/>
                    <a:pt x="2596" y="1498"/>
                  </a:cubicBezTo>
                  <a:lnTo>
                    <a:pt x="2562" y="1498"/>
                  </a:lnTo>
                  <a:lnTo>
                    <a:pt x="2562" y="1121"/>
                  </a:lnTo>
                  <a:cubicBezTo>
                    <a:pt x="2562" y="503"/>
                    <a:pt x="2060" y="1"/>
                    <a:pt x="144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81" name="Google Shape;681;p43"/>
            <p:cNvSpPr/>
            <p:nvPr/>
          </p:nvSpPr>
          <p:spPr>
            <a:xfrm>
              <a:off x="1870975" y="1223425"/>
              <a:ext cx="18950" cy="31675"/>
            </a:xfrm>
            <a:custGeom>
              <a:avLst/>
              <a:gdLst/>
              <a:ahLst/>
              <a:cxnLst/>
              <a:rect l="l" t="t" r="r" b="b"/>
              <a:pathLst>
                <a:path w="758" h="1267" extrusionOk="0">
                  <a:moveTo>
                    <a:pt x="393" y="1"/>
                  </a:moveTo>
                  <a:cubicBezTo>
                    <a:pt x="368" y="1"/>
                    <a:pt x="343" y="3"/>
                    <a:pt x="318" y="8"/>
                  </a:cubicBezTo>
                  <a:cubicBezTo>
                    <a:pt x="179" y="36"/>
                    <a:pt x="64" y="149"/>
                    <a:pt x="35" y="288"/>
                  </a:cubicBezTo>
                  <a:cubicBezTo>
                    <a:pt x="0" y="454"/>
                    <a:pt x="80" y="606"/>
                    <a:pt x="208" y="681"/>
                  </a:cubicBezTo>
                  <a:cubicBezTo>
                    <a:pt x="234" y="697"/>
                    <a:pt x="249" y="726"/>
                    <a:pt x="241" y="754"/>
                  </a:cubicBezTo>
                  <a:lnTo>
                    <a:pt x="178" y="989"/>
                  </a:lnTo>
                  <a:cubicBezTo>
                    <a:pt x="140" y="1129"/>
                    <a:pt x="245" y="1266"/>
                    <a:pt x="390" y="1266"/>
                  </a:cubicBezTo>
                  <a:cubicBezTo>
                    <a:pt x="535" y="1266"/>
                    <a:pt x="639" y="1129"/>
                    <a:pt x="601" y="989"/>
                  </a:cubicBezTo>
                  <a:lnTo>
                    <a:pt x="539" y="757"/>
                  </a:lnTo>
                  <a:cubicBezTo>
                    <a:pt x="530" y="728"/>
                    <a:pt x="546" y="698"/>
                    <a:pt x="573" y="683"/>
                  </a:cubicBezTo>
                  <a:cubicBezTo>
                    <a:pt x="683" y="621"/>
                    <a:pt x="758" y="502"/>
                    <a:pt x="758" y="366"/>
                  </a:cubicBezTo>
                  <a:cubicBezTo>
                    <a:pt x="758" y="164"/>
                    <a:pt x="594" y="1"/>
                    <a:pt x="393" y="1"/>
                  </a:cubicBezTo>
                  <a:close/>
                </a:path>
              </a:pathLst>
            </a:custGeom>
            <a:gradFill>
              <a:gsLst>
                <a:gs pos="0">
                  <a:schemeClr val="lt2"/>
                </a:gs>
                <a:gs pos="100000">
                  <a:schemeClr val="accent1"/>
                </a:gs>
              </a:gsLst>
              <a:lin ang="10800025"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82" name="Google Shape;682;p43"/>
            <p:cNvSpPr/>
            <p:nvPr/>
          </p:nvSpPr>
          <p:spPr>
            <a:xfrm>
              <a:off x="1844300" y="1271200"/>
              <a:ext cx="72800" cy="6775"/>
            </a:xfrm>
            <a:custGeom>
              <a:avLst/>
              <a:gdLst/>
              <a:ahLst/>
              <a:cxnLst/>
              <a:rect l="l" t="t" r="r" b="b"/>
              <a:pathLst>
                <a:path w="2912" h="271" extrusionOk="0">
                  <a:moveTo>
                    <a:pt x="135" y="1"/>
                  </a:moveTo>
                  <a:cubicBezTo>
                    <a:pt x="61" y="1"/>
                    <a:pt x="1" y="61"/>
                    <a:pt x="1" y="135"/>
                  </a:cubicBezTo>
                  <a:cubicBezTo>
                    <a:pt x="1" y="210"/>
                    <a:pt x="61" y="271"/>
                    <a:pt x="135" y="271"/>
                  </a:cubicBezTo>
                  <a:lnTo>
                    <a:pt x="2776" y="271"/>
                  </a:lnTo>
                  <a:cubicBezTo>
                    <a:pt x="2850" y="271"/>
                    <a:pt x="2912" y="210"/>
                    <a:pt x="2912" y="135"/>
                  </a:cubicBezTo>
                  <a:cubicBezTo>
                    <a:pt x="2912" y="61"/>
                    <a:pt x="2851" y="1"/>
                    <a:pt x="277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683" name="Google Shape;683;p43"/>
            <p:cNvSpPr/>
            <p:nvPr/>
          </p:nvSpPr>
          <p:spPr>
            <a:xfrm>
              <a:off x="1844300" y="1282625"/>
              <a:ext cx="72800" cy="6750"/>
            </a:xfrm>
            <a:custGeom>
              <a:avLst/>
              <a:gdLst/>
              <a:ahLst/>
              <a:cxnLst/>
              <a:rect l="l" t="t" r="r" b="b"/>
              <a:pathLst>
                <a:path w="2912" h="270" extrusionOk="0">
                  <a:moveTo>
                    <a:pt x="135" y="1"/>
                  </a:moveTo>
                  <a:cubicBezTo>
                    <a:pt x="61" y="1"/>
                    <a:pt x="1" y="61"/>
                    <a:pt x="1" y="135"/>
                  </a:cubicBezTo>
                  <a:cubicBezTo>
                    <a:pt x="1" y="209"/>
                    <a:pt x="61" y="270"/>
                    <a:pt x="135" y="270"/>
                  </a:cubicBezTo>
                  <a:lnTo>
                    <a:pt x="2776" y="270"/>
                  </a:lnTo>
                  <a:cubicBezTo>
                    <a:pt x="2850" y="270"/>
                    <a:pt x="2912" y="209"/>
                    <a:pt x="2912" y="135"/>
                  </a:cubicBezTo>
                  <a:cubicBezTo>
                    <a:pt x="2912" y="61"/>
                    <a:pt x="2851" y="1"/>
                    <a:pt x="277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grpSp>
      <p:sp>
        <p:nvSpPr>
          <p:cNvPr id="21" name="Google Shape;18;p2"/>
          <p:cNvSpPr/>
          <p:nvPr/>
        </p:nvSpPr>
        <p:spPr>
          <a:xfrm rot="21187986">
            <a:off x="8898290" y="1132634"/>
            <a:ext cx="1119841" cy="1119841"/>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
        <p:nvSpPr>
          <p:cNvPr id="22" name="Google Shape;18;p2"/>
          <p:cNvSpPr/>
          <p:nvPr/>
        </p:nvSpPr>
        <p:spPr>
          <a:xfrm rot="18196348">
            <a:off x="922729" y="273517"/>
            <a:ext cx="1422008" cy="1422008"/>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pic>
        <p:nvPicPr>
          <p:cNvPr id="23" name="Google Shape;215;p15"/>
          <p:cNvPicPr preferRelativeResize="0"/>
          <p:nvPr/>
        </p:nvPicPr>
        <p:blipFill>
          <a:blip r:embed="rId3">
            <a:alphaModFix/>
          </a:blip>
          <a:stretch>
            <a:fillRect/>
          </a:stretch>
        </p:blipFill>
        <p:spPr>
          <a:xfrm rot="4593916" flipH="1">
            <a:off x="-2636992" y="1517107"/>
            <a:ext cx="5612947" cy="7180819"/>
          </a:xfrm>
          <a:prstGeom prst="rect">
            <a:avLst/>
          </a:prstGeom>
          <a:noFill/>
          <a:ln>
            <a:noFill/>
          </a:ln>
        </p:spPr>
      </p:pic>
      <p:sp>
        <p:nvSpPr>
          <p:cNvPr id="4" name="矩形 3"/>
          <p:cNvSpPr/>
          <p:nvPr/>
        </p:nvSpPr>
        <p:spPr>
          <a:xfrm>
            <a:off x="3787295" y="3080658"/>
            <a:ext cx="8253220" cy="1190006"/>
          </a:xfrm>
          <a:prstGeom prst="rect">
            <a:avLst/>
          </a:prstGeom>
          <a:noFill/>
        </p:spPr>
        <p:txBody>
          <a:bodyPr wrap="none" lIns="121920" tIns="60960" rIns="121920" bIns="60960">
            <a:spAutoFit/>
          </a:bodyPr>
          <a:lstStyle/>
          <a:p>
            <a:pPr algn="ctr" defTabSz="1219170">
              <a:buClr>
                <a:srgbClr val="000000"/>
              </a:buClr>
            </a:pPr>
            <a:r>
              <a:rPr lang="zh-TW" altLang="en-US" sz="6933" b="1" kern="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Black" panose="020B0604020202020204"/>
                <a:ea typeface="微軟正黑體"/>
                <a:cs typeface="+mn-ea"/>
                <a:sym typeface="+mn-lt"/>
              </a:rPr>
              <a:t>掌握方向，實現夢想</a:t>
            </a:r>
          </a:p>
        </p:txBody>
      </p:sp>
      <p:sp>
        <p:nvSpPr>
          <p:cNvPr id="24" name="Google Shape;18;p2"/>
          <p:cNvSpPr/>
          <p:nvPr/>
        </p:nvSpPr>
        <p:spPr>
          <a:xfrm rot="21187986">
            <a:off x="2506017" y="6121529"/>
            <a:ext cx="3079592" cy="3079592"/>
          </a:xfrm>
          <a:prstGeom prst="ellipse">
            <a:avLst/>
          </a:prstGeom>
          <a:gradFill flip="none" rotWithShape="1">
            <a:gsLst>
              <a:gs pos="100000">
                <a:srgbClr val="E97E1B"/>
              </a:gs>
              <a:gs pos="0">
                <a:srgbClr val="ECA200">
                  <a:lumMod val="50000"/>
                  <a:lumOff val="50000"/>
                </a:srgbClr>
              </a:gs>
            </a:gsLst>
            <a:path path="circle">
              <a:fillToRect r="100000" b="100000"/>
            </a:path>
            <a:tileRect l="-100000" t="-10000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Black" panose="020B0604020202020204"/>
              <a:ea typeface="微軟正黑體"/>
              <a:cs typeface="+mn-ea"/>
              <a:sym typeface="+mn-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LIDO_EVENT_UUID" val="ba8b3524-4314-4021-9770-699c2a04a1fe"/>
  <p:tag name="SLIDO_EVENT_SECTION_UUID" val="5e7dd310-3ac2-424f-838d-cda05a5a5317"/>
</p:tagLst>
</file>

<file path=ppt/tags/tag10.xml><?xml version="1.0" encoding="utf-8"?>
<p:tagLst xmlns:a="http://schemas.openxmlformats.org/drawingml/2006/main" xmlns:r="http://schemas.openxmlformats.org/officeDocument/2006/relationships" xmlns:p="http://schemas.openxmlformats.org/presentationml/2006/main">
  <p:tag name="SLIDO_METADATA" val="eyJUaW1lc3RhbXAiOjE2NDkzMTAyMzJ9"/>
  <p:tag name="SLIDO_TYPE" val="SlidoPoll"/>
  <p:tag name="SLIDO_POLL_UUID" val="53377501-0a04-4b30-a412-496765f0127c"/>
  <p:tag name="SLIDO_TIMELINE" val="W3sicG9sbFF1ZXN0aW9uVXVpZCI6ImM0ZTg3ODE4LTRlNGQtNDgzMS05ZjliLWJiYTg3ZWViNjU1YiIsInNob3dSZXN1bHRzIjp0cnVlLCJzaG93Q29ycmVjdEFuc3dlcnMiOmZhbHNlLCJ2b3RpbmdMb2NrZWQiOmZhbHNlfV0="/>
</p:tagLst>
</file>

<file path=ppt/tags/tag11.xml><?xml version="1.0" encoding="utf-8"?>
<p:tagLst xmlns:a="http://schemas.openxmlformats.org/drawingml/2006/main" xmlns:r="http://schemas.openxmlformats.org/officeDocument/2006/relationships" xmlns:p="http://schemas.openxmlformats.org/presentationml/2006/main">
  <p:tag name="SLIDO_ELEMENT" val="title"/>
</p:tagLst>
</file>

<file path=ppt/tags/tag12.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13.xml><?xml version="1.0" encoding="utf-8"?>
<p:tagLst xmlns:a="http://schemas.openxmlformats.org/drawingml/2006/main" xmlns:r="http://schemas.openxmlformats.org/officeDocument/2006/relationships" xmlns:p="http://schemas.openxmlformats.org/presentationml/2006/main">
  <p:tag name="ISLIDE.VECTOR" val="#340148;#340617;"/>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2NDkzMTAxNTV9"/>
  <p:tag name="SLIDO_TYPE" val="SlidoPoll"/>
  <p:tag name="SLIDO_POLL_UUID" val="9fd30489-afd7-4faa-9858-8a638a8ae280"/>
  <p:tag name="SLIDO_TIMELINE" val="W3sicG9sbFF1ZXN0aW9uVXVpZCI6ImQ3ZWRhYzk0LTg1MWEtNDE3MC1hNWU5LWRjNDI2ODk4MjdmMC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title"/>
</p:tagLst>
</file>

<file path=ppt/tags/tag4.xml><?xml version="1.0" encoding="utf-8"?>
<p:tagLst xmlns:a="http://schemas.openxmlformats.org/drawingml/2006/main" xmlns:r="http://schemas.openxmlformats.org/officeDocument/2006/relationships" xmlns:p="http://schemas.openxmlformats.org/presentationml/2006/main">
  <p:tag name="SLIDO_ELEMENT" val="logo"/>
</p:tagLst>
</file>

<file path=ppt/tags/tag5.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6.xml><?xml version="1.0" encoding="utf-8"?>
<p:tagLst xmlns:a="http://schemas.openxmlformats.org/drawingml/2006/main" xmlns:r="http://schemas.openxmlformats.org/officeDocument/2006/relationships" xmlns:p="http://schemas.openxmlformats.org/presentationml/2006/main">
  <p:tag name="ISLIDE.ICON" val="#12419;#137798;#102159;#136474;#137249;#130950;#96201;"/>
</p:tagLst>
</file>

<file path=ppt/tags/tag7.xml><?xml version="1.0" encoding="utf-8"?>
<p:tagLst xmlns:a="http://schemas.openxmlformats.org/drawingml/2006/main" xmlns:r="http://schemas.openxmlformats.org/officeDocument/2006/relationships" xmlns:p="http://schemas.openxmlformats.org/presentationml/2006/main">
  <p:tag name="ISLIDE.ICON" val="#171366;#175978;#17083;"/>
</p:tagLst>
</file>

<file path=ppt/tags/tag8.xml><?xml version="1.0" encoding="utf-8"?>
<p:tagLst xmlns:a="http://schemas.openxmlformats.org/drawingml/2006/main" xmlns:r="http://schemas.openxmlformats.org/officeDocument/2006/relationships" xmlns:p="http://schemas.openxmlformats.org/presentationml/2006/main">
  <p:tag name="ISLIDE.ICON" val="#371666;#169883;#96589;#373272;"/>
</p:tagLst>
</file>

<file path=ppt/tags/tag9.xml><?xml version="1.0" encoding="utf-8"?>
<p:tagLst xmlns:a="http://schemas.openxmlformats.org/drawingml/2006/main" xmlns:r="http://schemas.openxmlformats.org/officeDocument/2006/relationships" xmlns:p="http://schemas.openxmlformats.org/presentationml/2006/main">
  <p:tag name="ISLIDE.ICON" val="#401221;"/>
</p:tagLst>
</file>

<file path=ppt/theme/theme1.xml><?xml version="1.0" encoding="utf-8"?>
<a:theme xmlns:a="http://schemas.openxmlformats.org/drawingml/2006/main" name="The Social Media Anniversary by Slidesgo">
  <a:themeElements>
    <a:clrScheme name="自訂 1">
      <a:dk1>
        <a:srgbClr val="0A0A0A"/>
      </a:dk1>
      <a:lt1>
        <a:srgbClr val="FFFFFF"/>
      </a:lt1>
      <a:dk2>
        <a:srgbClr val="E9E9E9"/>
      </a:dk2>
      <a:lt2>
        <a:srgbClr val="A3C8FF"/>
      </a:lt2>
      <a:accent1>
        <a:srgbClr val="628EFF"/>
      </a:accent1>
      <a:accent2>
        <a:srgbClr val="3676F7"/>
      </a:accent2>
      <a:accent3>
        <a:srgbClr val="4A67B4"/>
      </a:accent3>
      <a:accent4>
        <a:srgbClr val="ECA200"/>
      </a:accent4>
      <a:accent5>
        <a:srgbClr val="FEDE9A"/>
      </a:accent5>
      <a:accent6>
        <a:srgbClr val="E64C40"/>
      </a:accent6>
      <a:hlink>
        <a:srgbClr val="628EFF"/>
      </a:hlink>
      <a:folHlink>
        <a:srgbClr val="0097A7"/>
      </a:folHlink>
    </a:clrScheme>
    <a:fontScheme name="hw3rdv50">
      <a:majorFont>
        <a:latin typeface="Arial Black" panose="020B0604020202020204"/>
        <a:ea typeface="微軟正黑體"/>
        <a:cs typeface=""/>
      </a:majorFont>
      <a:minorFont>
        <a:latin typeface="Arial Black" panose="020B0604020202020204"/>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w="19050" cap="flat" cmpd="sng">
          <a:solidFill>
            <a:schemeClr val="accent2"/>
          </a:solidFill>
          <a:prstDash val="solid"/>
          <a:round/>
          <a:headEnd type="none" w="sm" len="sm"/>
          <a:tailEnd type="none" w="sm" len="sm"/>
        </a:ln>
      </a:spPr>
      <a:bodyPr spcFirstLastPara="1" wrap="square" lIns="91425" tIns="91425" rIns="91425" bIns="91425" anchor="ctr" anchorCtr="0">
        <a:noAutofit/>
      </a:bodyPr>
      <a:lstStyle>
        <a:defPPr marL="0" indent="0" algn="l" rtl="0">
          <a:spcBef>
            <a:spcPts val="0"/>
          </a:spcBef>
          <a:spcAft>
            <a:spcPts val="0"/>
          </a:spcAft>
          <a:buNone/>
          <a:defRPr/>
        </a:defPPr>
      </a:lstStyle>
    </a:sp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1994</TotalTime>
  <Words>6372</Words>
  <Application>Microsoft Office PowerPoint</Application>
  <PresentationFormat>寬螢幕</PresentationFormat>
  <Paragraphs>319</Paragraphs>
  <Slides>35</Slides>
  <Notes>35</Notes>
  <HiddenSlides>0</HiddenSlides>
  <MMClips>3</MMClips>
  <ScaleCrop>false</ScaleCrop>
  <HeadingPairs>
    <vt:vector size="6" baseType="variant">
      <vt:variant>
        <vt:lpstr>使用字型</vt:lpstr>
      </vt:variant>
      <vt:variant>
        <vt:i4>20</vt:i4>
      </vt:variant>
      <vt:variant>
        <vt:lpstr>佈景主題</vt:lpstr>
      </vt:variant>
      <vt:variant>
        <vt:i4>1</vt:i4>
      </vt:variant>
      <vt:variant>
        <vt:lpstr>投影片標題</vt:lpstr>
      </vt:variant>
      <vt:variant>
        <vt:i4>35</vt:i4>
      </vt:variant>
    </vt:vector>
  </HeadingPairs>
  <TitlesOfParts>
    <vt:vector size="56" baseType="lpstr">
      <vt:lpstr>custom-sans-serif</vt:lpstr>
      <vt:lpstr>Hiragino Kaku Gothic Pro</vt:lpstr>
      <vt:lpstr>Lexend</vt:lpstr>
      <vt:lpstr>Merriweather</vt:lpstr>
      <vt:lpstr>Mukta</vt:lpstr>
      <vt:lpstr>Noto Sans TC</vt:lpstr>
      <vt:lpstr>Open Sans</vt:lpstr>
      <vt:lpstr>SourceHanSans</vt:lpstr>
      <vt:lpstr>Ubuntu</vt:lpstr>
      <vt:lpstr>微軟正黑體</vt:lpstr>
      <vt:lpstr>微軟正黑體</vt:lpstr>
      <vt:lpstr>新細明體</vt:lpstr>
      <vt:lpstr>標楷體</vt:lpstr>
      <vt:lpstr>Arial</vt:lpstr>
      <vt:lpstr>Arial Black</vt:lpstr>
      <vt:lpstr>Calibri</vt:lpstr>
      <vt:lpstr>Georgia</vt:lpstr>
      <vt:lpstr>Times New Roman</vt:lpstr>
      <vt:lpstr>Verdana</vt:lpstr>
      <vt:lpstr>Wingdings</vt:lpstr>
      <vt:lpstr>The Social Media Anniversary by Slidesgo</vt:lpstr>
      <vt:lpstr>PowerPoint 簡報</vt:lpstr>
      <vt:lpstr>教學目標</vt:lpstr>
      <vt:lpstr>PowerPoint 簡報</vt:lpstr>
      <vt:lpstr>PowerPoint 簡報</vt:lpstr>
      <vt:lpstr>PowerPoint 簡報</vt:lpstr>
      <vt:lpstr>PowerPoint 簡報</vt:lpstr>
      <vt:lpstr>搭配部定課程的主題或議題</vt:lpstr>
      <vt:lpstr>個體勞動-教學目標</vt:lpstr>
      <vt:lpstr>— 你的未來在這裡</vt:lpstr>
      <vt:lpstr>PowerPoint 簡報</vt:lpstr>
      <vt:lpstr>假如我要開咖啡廳?</vt:lpstr>
      <vt:lpstr>PowerPoint 簡報</vt:lpstr>
      <vt:lpstr>PowerPoint 簡報</vt:lpstr>
      <vt:lpstr>PowerPoint 簡報</vt:lpstr>
      <vt:lpstr>PowerPoint 簡報</vt:lpstr>
      <vt:lpstr>PowerPoint 簡報</vt:lpstr>
      <vt:lpstr>PowerPoint 簡報</vt:lpstr>
      <vt:lpstr>PowerPoint 簡報</vt:lpstr>
      <vt:lpstr>PowerPoint 簡報</vt:lpstr>
      <vt:lpstr>工作犯錯，雇主也不可以......</vt:lpstr>
      <vt:lpstr>雇主有建立「友善職場」的責任</vt:lpstr>
      <vt:lpstr>不隨便遲到早退，是基本工作倫理</vt:lpstr>
      <vt:lpstr>不隨便遲到早退，是基本工作倫理</vt:lpstr>
      <vt:lpstr>常見校園霸凌類型</vt:lpstr>
      <vt:lpstr>常見校園霸凌類型</vt:lpstr>
      <vt:lpstr>常見職場霸凌行為</vt:lpstr>
      <vt:lpstr>PowerPoint 簡報</vt:lpstr>
      <vt:lpstr>我的身體我作主</vt:lpstr>
      <vt:lpstr>PowerPoint 簡報</vt:lpstr>
      <vt:lpstr>PowerPoint 簡報</vt:lpstr>
      <vt:lpstr>PowerPoint 簡報</vt:lpstr>
      <vt:lpstr>隨堂測驗</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端君 簡</dc:creator>
  <cp:lastModifiedBy>簡端君</cp:lastModifiedBy>
  <cp:revision>74</cp:revision>
  <cp:lastPrinted>2022-04-29T00:07:10Z</cp:lastPrinted>
  <dcterms:created xsi:type="dcterms:W3CDTF">2022-03-23T02:49:08Z</dcterms:created>
  <dcterms:modified xsi:type="dcterms:W3CDTF">2022-05-10T07:33:33Z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1.1.1.2618</vt:lpwstr>
  </property>
</Properties>
</file>